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7" r:id="rId1"/>
  </p:sldMasterIdLst>
  <p:notesMasterIdLst>
    <p:notesMasterId r:id="rId63"/>
  </p:notesMasterIdLst>
  <p:handoutMasterIdLst>
    <p:handoutMasterId r:id="rId64"/>
  </p:handoutMasterIdLst>
  <p:sldIdLst>
    <p:sldId id="2528" r:id="rId2"/>
    <p:sldId id="2563" r:id="rId3"/>
    <p:sldId id="2530" r:id="rId4"/>
    <p:sldId id="2776" r:id="rId5"/>
    <p:sldId id="2775" r:id="rId6"/>
    <p:sldId id="2777" r:id="rId7"/>
    <p:sldId id="2778" r:id="rId8"/>
    <p:sldId id="2779" r:id="rId9"/>
    <p:sldId id="2780" r:id="rId10"/>
    <p:sldId id="2797" r:id="rId11"/>
    <p:sldId id="2781" r:id="rId12"/>
    <p:sldId id="2782" r:id="rId13"/>
    <p:sldId id="2784" r:id="rId14"/>
    <p:sldId id="2783" r:id="rId15"/>
    <p:sldId id="2798" r:id="rId16"/>
    <p:sldId id="2742" r:id="rId17"/>
    <p:sldId id="2803" r:id="rId18"/>
    <p:sldId id="2804" r:id="rId19"/>
    <p:sldId id="2805" r:id="rId20"/>
    <p:sldId id="2785" r:id="rId21"/>
    <p:sldId id="2743" r:id="rId22"/>
    <p:sldId id="2749" r:id="rId23"/>
    <p:sldId id="2759" r:id="rId24"/>
    <p:sldId id="2790" r:id="rId25"/>
    <p:sldId id="325" r:id="rId26"/>
    <p:sldId id="2771" r:id="rId27"/>
    <p:sldId id="2802" r:id="rId28"/>
    <p:sldId id="2772" r:id="rId29"/>
    <p:sldId id="2791" r:id="rId30"/>
    <p:sldId id="2801" r:id="rId31"/>
    <p:sldId id="2773" r:id="rId32"/>
    <p:sldId id="2792" r:id="rId33"/>
    <p:sldId id="2774" r:id="rId34"/>
    <p:sldId id="2800" r:id="rId35"/>
    <p:sldId id="2753" r:id="rId36"/>
    <p:sldId id="2788" r:id="rId37"/>
    <p:sldId id="2754" r:id="rId38"/>
    <p:sldId id="2755" r:id="rId39"/>
    <p:sldId id="2793" r:id="rId40"/>
    <p:sldId id="2756" r:id="rId41"/>
    <p:sldId id="2757" r:id="rId42"/>
    <p:sldId id="2794" r:id="rId43"/>
    <p:sldId id="2795" r:id="rId44"/>
    <p:sldId id="2796" r:id="rId45"/>
    <p:sldId id="373" r:id="rId46"/>
    <p:sldId id="374" r:id="rId47"/>
    <p:sldId id="375" r:id="rId48"/>
    <p:sldId id="259" r:id="rId49"/>
    <p:sldId id="376" r:id="rId50"/>
    <p:sldId id="377" r:id="rId51"/>
    <p:sldId id="2799" r:id="rId52"/>
    <p:sldId id="2786" r:id="rId53"/>
    <p:sldId id="2560" r:id="rId54"/>
    <p:sldId id="2561" r:id="rId55"/>
    <p:sldId id="2562" r:id="rId56"/>
    <p:sldId id="2787" r:id="rId57"/>
    <p:sldId id="2564" r:id="rId58"/>
    <p:sldId id="2565" r:id="rId59"/>
    <p:sldId id="2566" r:id="rId60"/>
    <p:sldId id="2789" r:id="rId61"/>
    <p:sldId id="2567" r:id="rId62"/>
  </p:sldIdLst>
  <p:sldSz cx="12858750" cy="7232650"/>
  <p:notesSz cx="6858000" cy="9144000"/>
  <p:custDataLst>
    <p:tags r:id="rId65"/>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F6FC6"/>
    <a:srgbClr val="27B23C"/>
    <a:srgbClr val="2DDE45"/>
    <a:srgbClr val="FFFFFF"/>
    <a:srgbClr val="66CCFF"/>
    <a:srgbClr val="125B26"/>
    <a:srgbClr val="134B28"/>
    <a:srgbClr val="63BC6F"/>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21" autoAdjust="0"/>
    <p:restoredTop sz="95550" autoAdjust="0"/>
  </p:normalViewPr>
  <p:slideViewPr>
    <p:cSldViewPr>
      <p:cViewPr varScale="1">
        <p:scale>
          <a:sx n="82" d="100"/>
          <a:sy n="82" d="100"/>
        </p:scale>
        <p:origin x="682" y="58"/>
      </p:cViewPr>
      <p:guideLst>
        <p:guide orient="horz" pos="328"/>
        <p:guide pos="4050"/>
        <p:guide pos="557"/>
        <p:guide orient="horz" pos="4183"/>
        <p:guide pos="7497"/>
        <p:guide pos="6908"/>
      </p:guideLst>
    </p:cSldViewPr>
  </p:slideViewPr>
  <p:outlineViewPr>
    <p:cViewPr>
      <p:scale>
        <a:sx n="100" d="100"/>
        <a:sy n="100" d="100"/>
      </p:scale>
      <p:origin x="0" y="-20556"/>
    </p:cViewPr>
  </p:outlineViewPr>
  <p:notesTextViewPr>
    <p:cViewPr>
      <p:scale>
        <a:sx n="125" d="100"/>
        <a:sy n="125" d="100"/>
      </p:scale>
      <p:origin x="0" y="0"/>
    </p:cViewPr>
  </p:notesTextViewPr>
  <p:sorterViewPr>
    <p:cViewPr>
      <p:scale>
        <a:sx n="132" d="100"/>
        <a:sy n="132"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4"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pPr/>
              <a:t>2022/2/6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pPr/>
              <a:t>‹#›</a:t>
            </a:fld>
            <a:endParaRPr lang="zh-CN" altLang="en-US"/>
          </a:p>
        </p:txBody>
      </p:sp>
    </p:spTree>
    <p:extLst>
      <p:ext uri="{BB962C8B-B14F-4D97-AF65-F5344CB8AC3E}">
        <p14:creationId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2022/2/6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pPr/>
              <a:t>1</a:t>
            </a:fld>
            <a:endParaRPr lang="en-US" dirty="0"/>
          </a:p>
        </p:txBody>
      </p:sp>
    </p:spTree>
    <p:extLst>
      <p:ext uri="{BB962C8B-B14F-4D97-AF65-F5344CB8AC3E}">
        <p14:creationId xmlns:p14="http://schemas.microsoft.com/office/powerpoint/2010/main" val="257062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2843196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a:t>
            </a:fld>
            <a:endParaRPr lang="zh-CN" altLang="en-US"/>
          </a:p>
        </p:txBody>
      </p:sp>
    </p:spTree>
    <p:extLst>
      <p:ext uri="{BB962C8B-B14F-4D97-AF65-F5344CB8AC3E}">
        <p14:creationId xmlns:p14="http://schemas.microsoft.com/office/powerpoint/2010/main" val="305740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18min</a:t>
            </a:r>
          </a:p>
          <a:p>
            <a:r>
              <a:rPr lang="en-US" altLang="zh-CN" dirty="0"/>
              <a:t>P</a:t>
            </a:r>
            <a:r>
              <a:rPr lang="zh-CN" altLang="en-US" dirty="0"/>
              <a:t>多项式时间内解出</a:t>
            </a:r>
            <a:endParaRPr lang="en-US" altLang="zh-CN" dirty="0"/>
          </a:p>
          <a:p>
            <a:r>
              <a:rPr lang="en-US" altLang="zh-CN" dirty="0"/>
              <a:t>NP </a:t>
            </a:r>
            <a:r>
              <a:rPr lang="zh-CN" altLang="en-US" dirty="0"/>
              <a:t>多项式时间内验证一个解</a:t>
            </a:r>
            <a:endParaRPr lang="en-US" altLang="zh-CN" dirty="0"/>
          </a:p>
          <a:p>
            <a:r>
              <a:rPr lang="en-US" altLang="zh-CN" dirty="0"/>
              <a:t>NPC </a:t>
            </a:r>
            <a:r>
              <a:rPr lang="zh-CN" altLang="en-US" dirty="0"/>
              <a:t>无法在多项式时间内解出的</a:t>
            </a:r>
            <a:endParaRPr lang="en-US" altLang="zh-CN" dirty="0"/>
          </a:p>
          <a:p>
            <a:endParaRPr lang="en-US" altLang="zh-CN" dirty="0"/>
          </a:p>
          <a:p>
            <a:r>
              <a:rPr lang="en-US" altLang="zh-CN" dirty="0"/>
              <a:t>e.g.</a:t>
            </a:r>
            <a:r>
              <a:rPr lang="zh-CN" altLang="en-US" dirty="0"/>
              <a:t> ：求斐波那契数列：</a:t>
            </a:r>
            <a:endParaRPr lang="en-US" altLang="zh-CN" dirty="0"/>
          </a:p>
          <a:p>
            <a:r>
              <a:rPr lang="zh-CN" altLang="en-US" dirty="0"/>
              <a:t>迭代（</a:t>
            </a:r>
            <a:r>
              <a:rPr lang="en-US" altLang="zh-CN" dirty="0"/>
              <a:t>O(n)</a:t>
            </a:r>
            <a:r>
              <a:rPr lang="zh-CN" altLang="en-US" dirty="0"/>
              <a:t>），递归（</a:t>
            </a:r>
            <a:r>
              <a:rPr lang="en-US" altLang="zh-CN" dirty="0"/>
              <a:t>O(2^n)</a:t>
            </a:r>
            <a:r>
              <a:rPr lang="zh-CN" altLang="en-US" dirty="0"/>
              <a:t>），第</a:t>
            </a:r>
            <a:r>
              <a:rPr lang="en-US" altLang="zh-CN" dirty="0"/>
              <a:t>67</a:t>
            </a:r>
            <a:r>
              <a:rPr lang="zh-CN" altLang="en-US" dirty="0"/>
              <a:t>项，需要</a:t>
            </a:r>
            <a:r>
              <a:rPr lang="en-US" altLang="zh-CN" dirty="0"/>
              <a:t>1</a:t>
            </a:r>
            <a:r>
              <a:rPr lang="zh-CN" altLang="en-US" dirty="0"/>
              <a:t>天</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a:t>
            </a:fld>
            <a:endParaRPr lang="zh-CN" altLang="en-US"/>
          </a:p>
        </p:txBody>
      </p:sp>
    </p:spTree>
    <p:extLst>
      <p:ext uri="{BB962C8B-B14F-4D97-AF65-F5344CB8AC3E}">
        <p14:creationId xmlns:p14="http://schemas.microsoft.com/office/powerpoint/2010/main" val="2368952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未来智能化航空运输系统概念，即综合应用先进 的 </a:t>
            </a:r>
            <a:r>
              <a:rPr lang="en-US" altLang="zh-CN" dirty="0"/>
              <a:t>CNS/ATM </a:t>
            </a:r>
            <a:r>
              <a:rPr lang="zh-CN" altLang="en-US" dirty="0"/>
              <a:t>技术、智能决策技术以及网络信息共享 技术，实现航空运输一体化、智能化运行。</a:t>
            </a:r>
            <a:endParaRPr lang="en-US" altLang="zh-CN" dirty="0"/>
          </a:p>
          <a:p>
            <a:r>
              <a:rPr lang="zh-CN" altLang="en-US" dirty="0"/>
              <a:t>图片去水印</a:t>
            </a:r>
            <a:r>
              <a:rPr lang="en-US" altLang="zh-CN" dirty="0"/>
              <a:t>+</a:t>
            </a:r>
            <a:r>
              <a:rPr lang="zh-CN" altLang="en-US" dirty="0"/>
              <a:t>修改细节</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3754337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3277956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15</a:t>
            </a:fld>
            <a:endParaRPr lang="zh-CN" altLang="en-US"/>
          </a:p>
        </p:txBody>
      </p:sp>
    </p:spTree>
    <p:extLst>
      <p:ext uri="{BB962C8B-B14F-4D97-AF65-F5344CB8AC3E}">
        <p14:creationId xmlns:p14="http://schemas.microsoft.com/office/powerpoint/2010/main" val="1818668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33min</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extLst>
      <p:ext uri="{BB962C8B-B14F-4D97-AF65-F5344CB8AC3E}">
        <p14:creationId xmlns:p14="http://schemas.microsoft.com/office/powerpoint/2010/main" val="601214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17</a:t>
            </a:fld>
            <a:endParaRPr lang="zh-CN" altLang="en-US"/>
          </a:p>
        </p:txBody>
      </p:sp>
    </p:spTree>
    <p:extLst>
      <p:ext uri="{BB962C8B-B14F-4D97-AF65-F5344CB8AC3E}">
        <p14:creationId xmlns:p14="http://schemas.microsoft.com/office/powerpoint/2010/main" val="2790126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18</a:t>
            </a:fld>
            <a:endParaRPr lang="zh-CN" altLang="en-US"/>
          </a:p>
        </p:txBody>
      </p:sp>
    </p:spTree>
    <p:extLst>
      <p:ext uri="{BB962C8B-B14F-4D97-AF65-F5344CB8AC3E}">
        <p14:creationId xmlns:p14="http://schemas.microsoft.com/office/powerpoint/2010/main" val="2712759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19</a:t>
            </a:fld>
            <a:endParaRPr lang="zh-CN" altLang="en-US"/>
          </a:p>
        </p:txBody>
      </p:sp>
    </p:spTree>
    <p:extLst>
      <p:ext uri="{BB962C8B-B14F-4D97-AF65-F5344CB8AC3E}">
        <p14:creationId xmlns:p14="http://schemas.microsoft.com/office/powerpoint/2010/main" val="3230778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2</a:t>
            </a:fld>
            <a:endParaRPr lang="zh-CN" altLang="en-US"/>
          </a:p>
        </p:txBody>
      </p:sp>
    </p:spTree>
    <p:extLst>
      <p:ext uri="{BB962C8B-B14F-4D97-AF65-F5344CB8AC3E}">
        <p14:creationId xmlns:p14="http://schemas.microsoft.com/office/powerpoint/2010/main" val="1803589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20</a:t>
            </a:fld>
            <a:endParaRPr lang="zh-CN" altLang="en-US"/>
          </a:p>
        </p:txBody>
      </p:sp>
    </p:spTree>
    <p:extLst>
      <p:ext uri="{BB962C8B-B14F-4D97-AF65-F5344CB8AC3E}">
        <p14:creationId xmlns:p14="http://schemas.microsoft.com/office/powerpoint/2010/main" val="412306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未来智能化航空运输系统概念，即综合应用先进 的 </a:t>
            </a:r>
            <a:r>
              <a:rPr lang="en-US" altLang="zh-CN" dirty="0"/>
              <a:t>CNS/ATM </a:t>
            </a:r>
            <a:r>
              <a:rPr lang="zh-CN" altLang="en-US" dirty="0"/>
              <a:t>技术、智能决策技术以及网络信息共享 技术，实现航空运输一体化、智能化运行。</a:t>
            </a:r>
            <a:endParaRPr lang="en-US" altLang="zh-CN" dirty="0"/>
          </a:p>
          <a:p>
            <a:r>
              <a:rPr lang="zh-CN" altLang="en-US" dirty="0"/>
              <a:t>图片去水印</a:t>
            </a:r>
            <a:r>
              <a:rPr lang="en-US" altLang="zh-CN" dirty="0"/>
              <a:t>+</a:t>
            </a:r>
            <a:r>
              <a:rPr lang="zh-CN" altLang="en-US" dirty="0"/>
              <a:t>修改细节</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21</a:t>
            </a:fld>
            <a:endParaRPr lang="zh-CN" altLang="en-US"/>
          </a:p>
        </p:txBody>
      </p:sp>
    </p:spTree>
    <p:extLst>
      <p:ext uri="{BB962C8B-B14F-4D97-AF65-F5344CB8AC3E}">
        <p14:creationId xmlns:p14="http://schemas.microsoft.com/office/powerpoint/2010/main" val="664299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22</a:t>
            </a:fld>
            <a:endParaRPr lang="zh-CN" altLang="en-US"/>
          </a:p>
        </p:txBody>
      </p:sp>
    </p:spTree>
    <p:extLst>
      <p:ext uri="{BB962C8B-B14F-4D97-AF65-F5344CB8AC3E}">
        <p14:creationId xmlns:p14="http://schemas.microsoft.com/office/powerpoint/2010/main" val="4032763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23</a:t>
            </a:fld>
            <a:endParaRPr lang="zh-CN" altLang="en-US"/>
          </a:p>
        </p:txBody>
      </p:sp>
    </p:spTree>
    <p:extLst>
      <p:ext uri="{BB962C8B-B14F-4D97-AF65-F5344CB8AC3E}">
        <p14:creationId xmlns:p14="http://schemas.microsoft.com/office/powerpoint/2010/main" val="2181174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24</a:t>
            </a:fld>
            <a:endParaRPr lang="zh-CN" altLang="en-US"/>
          </a:p>
        </p:txBody>
      </p:sp>
    </p:spTree>
    <p:extLst>
      <p:ext uri="{BB962C8B-B14F-4D97-AF65-F5344CB8AC3E}">
        <p14:creationId xmlns:p14="http://schemas.microsoft.com/office/powerpoint/2010/main" val="3960213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26</a:t>
            </a:fld>
            <a:endParaRPr lang="zh-CN" altLang="en-US"/>
          </a:p>
        </p:txBody>
      </p:sp>
    </p:spTree>
    <p:extLst>
      <p:ext uri="{BB962C8B-B14F-4D97-AF65-F5344CB8AC3E}">
        <p14:creationId xmlns:p14="http://schemas.microsoft.com/office/powerpoint/2010/main" val="8137325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28</a:t>
            </a:fld>
            <a:endParaRPr lang="zh-CN" altLang="en-US"/>
          </a:p>
        </p:txBody>
      </p:sp>
    </p:spTree>
    <p:extLst>
      <p:ext uri="{BB962C8B-B14F-4D97-AF65-F5344CB8AC3E}">
        <p14:creationId xmlns:p14="http://schemas.microsoft.com/office/powerpoint/2010/main" val="2038508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29</a:t>
            </a:fld>
            <a:endParaRPr lang="zh-CN" altLang="en-US"/>
          </a:p>
        </p:txBody>
      </p:sp>
    </p:spTree>
    <p:extLst>
      <p:ext uri="{BB962C8B-B14F-4D97-AF65-F5344CB8AC3E}">
        <p14:creationId xmlns:p14="http://schemas.microsoft.com/office/powerpoint/2010/main" val="423867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31</a:t>
            </a:fld>
            <a:endParaRPr lang="zh-CN" altLang="en-US"/>
          </a:p>
        </p:txBody>
      </p:sp>
    </p:spTree>
    <p:extLst>
      <p:ext uri="{BB962C8B-B14F-4D97-AF65-F5344CB8AC3E}">
        <p14:creationId xmlns:p14="http://schemas.microsoft.com/office/powerpoint/2010/main" val="1038137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32</a:t>
            </a:fld>
            <a:endParaRPr lang="zh-CN" altLang="en-US"/>
          </a:p>
        </p:txBody>
      </p:sp>
    </p:spTree>
    <p:extLst>
      <p:ext uri="{BB962C8B-B14F-4D97-AF65-F5344CB8AC3E}">
        <p14:creationId xmlns:p14="http://schemas.microsoft.com/office/powerpoint/2010/main" val="2673734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3546299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33</a:t>
            </a:fld>
            <a:endParaRPr lang="zh-CN" altLang="en-US"/>
          </a:p>
        </p:txBody>
      </p:sp>
    </p:spTree>
    <p:extLst>
      <p:ext uri="{BB962C8B-B14F-4D97-AF65-F5344CB8AC3E}">
        <p14:creationId xmlns:p14="http://schemas.microsoft.com/office/powerpoint/2010/main" val="1154263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35</a:t>
            </a:fld>
            <a:endParaRPr lang="zh-CN" altLang="en-US"/>
          </a:p>
        </p:txBody>
      </p:sp>
    </p:spTree>
    <p:extLst>
      <p:ext uri="{BB962C8B-B14F-4D97-AF65-F5344CB8AC3E}">
        <p14:creationId xmlns:p14="http://schemas.microsoft.com/office/powerpoint/2010/main" val="14639064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36</a:t>
            </a:fld>
            <a:endParaRPr lang="zh-CN" altLang="en-US"/>
          </a:p>
        </p:txBody>
      </p:sp>
    </p:spTree>
    <p:extLst>
      <p:ext uri="{BB962C8B-B14F-4D97-AF65-F5344CB8AC3E}">
        <p14:creationId xmlns:p14="http://schemas.microsoft.com/office/powerpoint/2010/main" val="28691133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37</a:t>
            </a:fld>
            <a:endParaRPr lang="zh-CN" altLang="en-US"/>
          </a:p>
        </p:txBody>
      </p:sp>
    </p:spTree>
    <p:extLst>
      <p:ext uri="{BB962C8B-B14F-4D97-AF65-F5344CB8AC3E}">
        <p14:creationId xmlns:p14="http://schemas.microsoft.com/office/powerpoint/2010/main" val="13542892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38</a:t>
            </a:fld>
            <a:endParaRPr lang="zh-CN" altLang="en-US"/>
          </a:p>
        </p:txBody>
      </p:sp>
    </p:spTree>
    <p:extLst>
      <p:ext uri="{BB962C8B-B14F-4D97-AF65-F5344CB8AC3E}">
        <p14:creationId xmlns:p14="http://schemas.microsoft.com/office/powerpoint/2010/main" val="33726025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39</a:t>
            </a:fld>
            <a:endParaRPr lang="zh-CN" altLang="en-US"/>
          </a:p>
        </p:txBody>
      </p:sp>
    </p:spTree>
    <p:extLst>
      <p:ext uri="{BB962C8B-B14F-4D97-AF65-F5344CB8AC3E}">
        <p14:creationId xmlns:p14="http://schemas.microsoft.com/office/powerpoint/2010/main" val="25623145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40</a:t>
            </a:fld>
            <a:endParaRPr lang="zh-CN" altLang="en-US"/>
          </a:p>
        </p:txBody>
      </p:sp>
    </p:spTree>
    <p:extLst>
      <p:ext uri="{BB962C8B-B14F-4D97-AF65-F5344CB8AC3E}">
        <p14:creationId xmlns:p14="http://schemas.microsoft.com/office/powerpoint/2010/main" val="24195969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41</a:t>
            </a:fld>
            <a:endParaRPr lang="zh-CN" altLang="en-US"/>
          </a:p>
        </p:txBody>
      </p:sp>
    </p:spTree>
    <p:extLst>
      <p:ext uri="{BB962C8B-B14F-4D97-AF65-F5344CB8AC3E}">
        <p14:creationId xmlns:p14="http://schemas.microsoft.com/office/powerpoint/2010/main" val="32826177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42</a:t>
            </a:fld>
            <a:endParaRPr lang="zh-CN" altLang="en-US"/>
          </a:p>
        </p:txBody>
      </p:sp>
    </p:spTree>
    <p:extLst>
      <p:ext uri="{BB962C8B-B14F-4D97-AF65-F5344CB8AC3E}">
        <p14:creationId xmlns:p14="http://schemas.microsoft.com/office/powerpoint/2010/main" val="2447070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43</a:t>
            </a:fld>
            <a:endParaRPr lang="zh-CN" altLang="en-US"/>
          </a:p>
        </p:txBody>
      </p:sp>
    </p:spTree>
    <p:extLst>
      <p:ext uri="{BB962C8B-B14F-4D97-AF65-F5344CB8AC3E}">
        <p14:creationId xmlns:p14="http://schemas.microsoft.com/office/powerpoint/2010/main" val="1099455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12622259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44</a:t>
            </a:fld>
            <a:endParaRPr lang="zh-CN" altLang="en-US"/>
          </a:p>
        </p:txBody>
      </p:sp>
    </p:spTree>
    <p:extLst>
      <p:ext uri="{BB962C8B-B14F-4D97-AF65-F5344CB8AC3E}">
        <p14:creationId xmlns:p14="http://schemas.microsoft.com/office/powerpoint/2010/main" val="21900415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7DEB3EFA-8723-4524-B45F-403B68382C5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a:extLst>
              <a:ext uri="{FF2B5EF4-FFF2-40B4-BE49-F238E27FC236}">
                <a16:creationId xmlns:a16="http://schemas.microsoft.com/office/drawing/2014/main" id="{47EA7B16-AA7D-4D93-B53D-801E629ECF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33796" name="灯片编号占位符 3">
            <a:extLst>
              <a:ext uri="{FF2B5EF4-FFF2-40B4-BE49-F238E27FC236}">
                <a16:creationId xmlns:a16="http://schemas.microsoft.com/office/drawing/2014/main" id="{D4EB6D4B-B372-4018-9781-FC4A905E13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u="sng">
                <a:solidFill>
                  <a:schemeClr val="tx1"/>
                </a:solidFill>
                <a:latin typeface="Arial" panose="020B0604020202020204" pitchFamily="34" charset="0"/>
                <a:ea typeface="宋体" panose="02010600030101010101" pitchFamily="2" charset="-122"/>
              </a:defRPr>
            </a:lvl1pPr>
            <a:lvl2pPr marL="742950" indent="-285750">
              <a:defRPr b="1" u="sng">
                <a:solidFill>
                  <a:schemeClr val="tx1"/>
                </a:solidFill>
                <a:latin typeface="Arial" panose="020B0604020202020204" pitchFamily="34" charset="0"/>
                <a:ea typeface="宋体" panose="02010600030101010101" pitchFamily="2" charset="-122"/>
              </a:defRPr>
            </a:lvl2pPr>
            <a:lvl3pPr marL="1143000" indent="-228600">
              <a:defRPr b="1" u="sng">
                <a:solidFill>
                  <a:schemeClr val="tx1"/>
                </a:solidFill>
                <a:latin typeface="Arial" panose="020B0604020202020204" pitchFamily="34" charset="0"/>
                <a:ea typeface="宋体" panose="02010600030101010101" pitchFamily="2" charset="-122"/>
              </a:defRPr>
            </a:lvl3pPr>
            <a:lvl4pPr marL="1600200" indent="-228600">
              <a:defRPr b="1" u="sng">
                <a:solidFill>
                  <a:schemeClr val="tx1"/>
                </a:solidFill>
                <a:latin typeface="Arial" panose="020B0604020202020204" pitchFamily="34" charset="0"/>
                <a:ea typeface="宋体" panose="02010600030101010101" pitchFamily="2" charset="-122"/>
              </a:defRPr>
            </a:lvl4pPr>
            <a:lvl5pPr marL="2057400" indent="-228600">
              <a:defRPr b="1"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u="sng">
                <a:solidFill>
                  <a:schemeClr val="tx1"/>
                </a:solidFill>
                <a:latin typeface="Arial" panose="020B0604020202020204" pitchFamily="34" charset="0"/>
                <a:ea typeface="宋体" panose="02010600030101010101" pitchFamily="2" charset="-122"/>
              </a:defRPr>
            </a:lvl9pPr>
          </a:lstStyle>
          <a:p>
            <a:fld id="{9CD52BF8-9F38-4B5A-9919-6C210C3B8295}" type="slidenum">
              <a:rPr lang="zh-CN" altLang="en-US" smtClean="0"/>
              <a:pPr/>
              <a:t>45</a:t>
            </a:fld>
            <a:endParaRPr lang="zh-CN" altLang="en-US"/>
          </a:p>
        </p:txBody>
      </p:sp>
    </p:spTree>
    <p:extLst>
      <p:ext uri="{BB962C8B-B14F-4D97-AF65-F5344CB8AC3E}">
        <p14:creationId xmlns:p14="http://schemas.microsoft.com/office/powerpoint/2010/main" val="28251658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7DEB3EFA-8723-4524-B45F-403B68382C5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a:extLst>
              <a:ext uri="{FF2B5EF4-FFF2-40B4-BE49-F238E27FC236}">
                <a16:creationId xmlns:a16="http://schemas.microsoft.com/office/drawing/2014/main" id="{47EA7B16-AA7D-4D93-B53D-801E629ECF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33796" name="灯片编号占位符 3">
            <a:extLst>
              <a:ext uri="{FF2B5EF4-FFF2-40B4-BE49-F238E27FC236}">
                <a16:creationId xmlns:a16="http://schemas.microsoft.com/office/drawing/2014/main" id="{D4EB6D4B-B372-4018-9781-FC4A905E13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u="sng">
                <a:solidFill>
                  <a:schemeClr val="tx1"/>
                </a:solidFill>
                <a:latin typeface="Arial" panose="020B0604020202020204" pitchFamily="34" charset="0"/>
                <a:ea typeface="宋体" panose="02010600030101010101" pitchFamily="2" charset="-122"/>
              </a:defRPr>
            </a:lvl1pPr>
            <a:lvl2pPr marL="742950" indent="-285750">
              <a:defRPr b="1" u="sng">
                <a:solidFill>
                  <a:schemeClr val="tx1"/>
                </a:solidFill>
                <a:latin typeface="Arial" panose="020B0604020202020204" pitchFamily="34" charset="0"/>
                <a:ea typeface="宋体" panose="02010600030101010101" pitchFamily="2" charset="-122"/>
              </a:defRPr>
            </a:lvl2pPr>
            <a:lvl3pPr marL="1143000" indent="-228600">
              <a:defRPr b="1" u="sng">
                <a:solidFill>
                  <a:schemeClr val="tx1"/>
                </a:solidFill>
                <a:latin typeface="Arial" panose="020B0604020202020204" pitchFamily="34" charset="0"/>
                <a:ea typeface="宋体" panose="02010600030101010101" pitchFamily="2" charset="-122"/>
              </a:defRPr>
            </a:lvl3pPr>
            <a:lvl4pPr marL="1600200" indent="-228600">
              <a:defRPr b="1" u="sng">
                <a:solidFill>
                  <a:schemeClr val="tx1"/>
                </a:solidFill>
                <a:latin typeface="Arial" panose="020B0604020202020204" pitchFamily="34" charset="0"/>
                <a:ea typeface="宋体" panose="02010600030101010101" pitchFamily="2" charset="-122"/>
              </a:defRPr>
            </a:lvl4pPr>
            <a:lvl5pPr marL="2057400" indent="-228600">
              <a:defRPr b="1"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u="sng">
                <a:solidFill>
                  <a:schemeClr val="tx1"/>
                </a:solidFill>
                <a:latin typeface="Arial" panose="020B0604020202020204" pitchFamily="34" charset="0"/>
                <a:ea typeface="宋体" panose="02010600030101010101" pitchFamily="2" charset="-122"/>
              </a:defRPr>
            </a:lvl9pPr>
          </a:lstStyle>
          <a:p>
            <a:fld id="{9CD52BF8-9F38-4B5A-9919-6C210C3B8295}" type="slidenum">
              <a:rPr lang="zh-CN" altLang="en-US" smtClean="0"/>
              <a:pPr/>
              <a:t>46</a:t>
            </a:fld>
            <a:endParaRPr lang="zh-CN" altLang="en-US"/>
          </a:p>
        </p:txBody>
      </p:sp>
    </p:spTree>
    <p:extLst>
      <p:ext uri="{BB962C8B-B14F-4D97-AF65-F5344CB8AC3E}">
        <p14:creationId xmlns:p14="http://schemas.microsoft.com/office/powerpoint/2010/main" val="39239016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7DEB3EFA-8723-4524-B45F-403B68382C5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a:extLst>
              <a:ext uri="{FF2B5EF4-FFF2-40B4-BE49-F238E27FC236}">
                <a16:creationId xmlns:a16="http://schemas.microsoft.com/office/drawing/2014/main" id="{47EA7B16-AA7D-4D93-B53D-801E629ECF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33796" name="灯片编号占位符 3">
            <a:extLst>
              <a:ext uri="{FF2B5EF4-FFF2-40B4-BE49-F238E27FC236}">
                <a16:creationId xmlns:a16="http://schemas.microsoft.com/office/drawing/2014/main" id="{D4EB6D4B-B372-4018-9781-FC4A905E13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u="sng">
                <a:solidFill>
                  <a:schemeClr val="tx1"/>
                </a:solidFill>
                <a:latin typeface="Arial" panose="020B0604020202020204" pitchFamily="34" charset="0"/>
                <a:ea typeface="宋体" panose="02010600030101010101" pitchFamily="2" charset="-122"/>
              </a:defRPr>
            </a:lvl1pPr>
            <a:lvl2pPr marL="742950" indent="-285750">
              <a:defRPr b="1" u="sng">
                <a:solidFill>
                  <a:schemeClr val="tx1"/>
                </a:solidFill>
                <a:latin typeface="Arial" panose="020B0604020202020204" pitchFamily="34" charset="0"/>
                <a:ea typeface="宋体" panose="02010600030101010101" pitchFamily="2" charset="-122"/>
              </a:defRPr>
            </a:lvl2pPr>
            <a:lvl3pPr marL="1143000" indent="-228600">
              <a:defRPr b="1" u="sng">
                <a:solidFill>
                  <a:schemeClr val="tx1"/>
                </a:solidFill>
                <a:latin typeface="Arial" panose="020B0604020202020204" pitchFamily="34" charset="0"/>
                <a:ea typeface="宋体" panose="02010600030101010101" pitchFamily="2" charset="-122"/>
              </a:defRPr>
            </a:lvl3pPr>
            <a:lvl4pPr marL="1600200" indent="-228600">
              <a:defRPr b="1" u="sng">
                <a:solidFill>
                  <a:schemeClr val="tx1"/>
                </a:solidFill>
                <a:latin typeface="Arial" panose="020B0604020202020204" pitchFamily="34" charset="0"/>
                <a:ea typeface="宋体" panose="02010600030101010101" pitchFamily="2" charset="-122"/>
              </a:defRPr>
            </a:lvl4pPr>
            <a:lvl5pPr marL="2057400" indent="-228600">
              <a:defRPr b="1"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u="sng">
                <a:solidFill>
                  <a:schemeClr val="tx1"/>
                </a:solidFill>
                <a:latin typeface="Arial" panose="020B0604020202020204" pitchFamily="34" charset="0"/>
                <a:ea typeface="宋体" panose="02010600030101010101" pitchFamily="2" charset="-122"/>
              </a:defRPr>
            </a:lvl9pPr>
          </a:lstStyle>
          <a:p>
            <a:fld id="{9CD52BF8-9F38-4B5A-9919-6C210C3B8295}" type="slidenum">
              <a:rPr lang="zh-CN" altLang="en-US" smtClean="0"/>
              <a:pPr/>
              <a:t>47</a:t>
            </a:fld>
            <a:endParaRPr lang="zh-CN" altLang="en-US"/>
          </a:p>
        </p:txBody>
      </p:sp>
    </p:spTree>
    <p:extLst>
      <p:ext uri="{BB962C8B-B14F-4D97-AF65-F5344CB8AC3E}">
        <p14:creationId xmlns:p14="http://schemas.microsoft.com/office/powerpoint/2010/main" val="22714122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52</a:t>
            </a:fld>
            <a:endParaRPr lang="zh-CN" altLang="en-US"/>
          </a:p>
        </p:txBody>
      </p:sp>
    </p:spTree>
    <p:extLst>
      <p:ext uri="{BB962C8B-B14F-4D97-AF65-F5344CB8AC3E}">
        <p14:creationId xmlns:p14="http://schemas.microsoft.com/office/powerpoint/2010/main" val="17515088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未来智能化航空运输系统概念，即综合应用先进 的 </a:t>
            </a:r>
            <a:r>
              <a:rPr lang="en-US" altLang="zh-CN" dirty="0"/>
              <a:t>CNS/ATM </a:t>
            </a:r>
            <a:r>
              <a:rPr lang="zh-CN" altLang="en-US" dirty="0"/>
              <a:t>技术、智能决策技术以及网络信息共享 技术，实现航空运输一体化、智能化运行。</a:t>
            </a:r>
            <a:endParaRPr lang="en-US" altLang="zh-CN" dirty="0"/>
          </a:p>
          <a:p>
            <a:r>
              <a:rPr lang="zh-CN" altLang="en-US" dirty="0"/>
              <a:t>图片去水印</a:t>
            </a:r>
            <a:r>
              <a:rPr lang="en-US" altLang="zh-CN" dirty="0"/>
              <a:t>+</a:t>
            </a:r>
            <a:r>
              <a:rPr lang="zh-CN" altLang="en-US" dirty="0"/>
              <a:t>修改细节</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53</a:t>
            </a:fld>
            <a:endParaRPr lang="zh-CN" altLang="en-US"/>
          </a:p>
        </p:txBody>
      </p:sp>
    </p:spTree>
    <p:extLst>
      <p:ext uri="{BB962C8B-B14F-4D97-AF65-F5344CB8AC3E}">
        <p14:creationId xmlns:p14="http://schemas.microsoft.com/office/powerpoint/2010/main" val="12308640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未来智能化航空运输系统概念，即综合应用先进 的 </a:t>
            </a:r>
            <a:r>
              <a:rPr lang="en-US" altLang="zh-CN" dirty="0"/>
              <a:t>CNS/ATM </a:t>
            </a:r>
            <a:r>
              <a:rPr lang="zh-CN" altLang="en-US" dirty="0"/>
              <a:t>技术、智能决策技术以及网络信息共享 技术，实现航空运输一体化、智能化运行。</a:t>
            </a:r>
            <a:endParaRPr lang="en-US" altLang="zh-CN" dirty="0"/>
          </a:p>
          <a:p>
            <a:r>
              <a:rPr lang="zh-CN" altLang="en-US" dirty="0"/>
              <a:t>图片去水印</a:t>
            </a:r>
            <a:r>
              <a:rPr lang="en-US" altLang="zh-CN" dirty="0"/>
              <a:t>+</a:t>
            </a:r>
            <a:r>
              <a:rPr lang="zh-CN" altLang="en-US" dirty="0"/>
              <a:t>修改细节</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54</a:t>
            </a:fld>
            <a:endParaRPr lang="zh-CN" altLang="en-US"/>
          </a:p>
        </p:txBody>
      </p:sp>
    </p:spTree>
    <p:extLst>
      <p:ext uri="{BB962C8B-B14F-4D97-AF65-F5344CB8AC3E}">
        <p14:creationId xmlns:p14="http://schemas.microsoft.com/office/powerpoint/2010/main" val="2547946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55</a:t>
            </a:fld>
            <a:endParaRPr lang="zh-CN" altLang="en-US"/>
          </a:p>
        </p:txBody>
      </p:sp>
    </p:spTree>
    <p:extLst>
      <p:ext uri="{BB962C8B-B14F-4D97-AF65-F5344CB8AC3E}">
        <p14:creationId xmlns:p14="http://schemas.microsoft.com/office/powerpoint/2010/main" val="1600167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未来智能化航空运输系统概念，即综合应用先进 的 </a:t>
            </a:r>
            <a:r>
              <a:rPr lang="en-US" altLang="zh-CN" dirty="0"/>
              <a:t>CNS/ATM </a:t>
            </a:r>
            <a:r>
              <a:rPr lang="zh-CN" altLang="en-US" dirty="0"/>
              <a:t>技术、智能决策技术以及网络信息共享 技术，实现航空运输一体化、智能化运行。</a:t>
            </a:r>
            <a:endParaRPr lang="en-US" altLang="zh-CN" dirty="0"/>
          </a:p>
          <a:p>
            <a:r>
              <a:rPr lang="zh-CN" altLang="en-US" dirty="0"/>
              <a:t>图片去水印</a:t>
            </a:r>
            <a:r>
              <a:rPr lang="en-US" altLang="zh-CN" dirty="0"/>
              <a:t>+</a:t>
            </a:r>
            <a:r>
              <a:rPr lang="zh-CN" altLang="en-US" dirty="0"/>
              <a:t>修改细节</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56</a:t>
            </a:fld>
            <a:endParaRPr lang="zh-CN" altLang="en-US"/>
          </a:p>
        </p:txBody>
      </p:sp>
    </p:spTree>
    <p:extLst>
      <p:ext uri="{BB962C8B-B14F-4D97-AF65-F5344CB8AC3E}">
        <p14:creationId xmlns:p14="http://schemas.microsoft.com/office/powerpoint/2010/main" val="25785457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未来智能化航空运输系统概念，即综合应用先进 的 </a:t>
            </a:r>
            <a:r>
              <a:rPr lang="en-US" altLang="zh-CN" dirty="0"/>
              <a:t>CNS/ATM </a:t>
            </a:r>
            <a:r>
              <a:rPr lang="zh-CN" altLang="en-US" dirty="0"/>
              <a:t>技术、智能决策技术以及网络信息共享 技术，实现航空运输一体化、智能化运行。</a:t>
            </a:r>
            <a:endParaRPr lang="en-US" altLang="zh-CN" dirty="0"/>
          </a:p>
          <a:p>
            <a:r>
              <a:rPr lang="zh-CN" altLang="en-US" dirty="0"/>
              <a:t>图片去水印</a:t>
            </a:r>
            <a:r>
              <a:rPr lang="en-US" altLang="zh-CN" dirty="0"/>
              <a:t>+</a:t>
            </a:r>
            <a:r>
              <a:rPr lang="zh-CN" altLang="en-US" dirty="0"/>
              <a:t>修改细节</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57</a:t>
            </a:fld>
            <a:endParaRPr lang="zh-CN" altLang="en-US"/>
          </a:p>
        </p:txBody>
      </p:sp>
    </p:spTree>
    <p:extLst>
      <p:ext uri="{BB962C8B-B14F-4D97-AF65-F5344CB8AC3E}">
        <p14:creationId xmlns:p14="http://schemas.microsoft.com/office/powerpoint/2010/main" val="4097363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a:t>
            </a:fld>
            <a:endParaRPr lang="zh-CN" altLang="en-US"/>
          </a:p>
        </p:txBody>
      </p:sp>
    </p:spTree>
    <p:extLst>
      <p:ext uri="{BB962C8B-B14F-4D97-AF65-F5344CB8AC3E}">
        <p14:creationId xmlns:p14="http://schemas.microsoft.com/office/powerpoint/2010/main" val="30724337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未来智能化航空运输系统概念，即综合应用先进 的 </a:t>
            </a:r>
            <a:r>
              <a:rPr lang="en-US" altLang="zh-CN" dirty="0"/>
              <a:t>CNS/ATM </a:t>
            </a:r>
            <a:r>
              <a:rPr lang="zh-CN" altLang="en-US" dirty="0"/>
              <a:t>技术、智能决策技术以及网络信息共享 技术，实现航空运输一体化、智能化运行。</a:t>
            </a:r>
            <a:endParaRPr lang="en-US" altLang="zh-CN" dirty="0"/>
          </a:p>
          <a:p>
            <a:r>
              <a:rPr lang="zh-CN" altLang="en-US" dirty="0"/>
              <a:t>图片去水印</a:t>
            </a:r>
            <a:r>
              <a:rPr lang="en-US" altLang="zh-CN" dirty="0"/>
              <a:t>+</a:t>
            </a:r>
            <a:r>
              <a:rPr lang="zh-CN" altLang="en-US" dirty="0"/>
              <a:t>修改细节</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58</a:t>
            </a:fld>
            <a:endParaRPr lang="zh-CN" altLang="en-US"/>
          </a:p>
        </p:txBody>
      </p:sp>
    </p:spTree>
    <p:extLst>
      <p:ext uri="{BB962C8B-B14F-4D97-AF65-F5344CB8AC3E}">
        <p14:creationId xmlns:p14="http://schemas.microsoft.com/office/powerpoint/2010/main" val="36849215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未来智能化航空运输系统概念，即综合应用先进 的 </a:t>
            </a:r>
            <a:r>
              <a:rPr lang="en-US" altLang="zh-CN" dirty="0"/>
              <a:t>CNS/ATM </a:t>
            </a:r>
            <a:r>
              <a:rPr lang="zh-CN" altLang="en-US" dirty="0"/>
              <a:t>技术、智能决策技术以及网络信息共享 技术，实现航空运输一体化、智能化运行。</a:t>
            </a:r>
            <a:endParaRPr lang="en-US" altLang="zh-CN" dirty="0"/>
          </a:p>
          <a:p>
            <a:r>
              <a:rPr lang="zh-CN" altLang="en-US" dirty="0"/>
              <a:t>图片去水印</a:t>
            </a:r>
            <a:r>
              <a:rPr lang="en-US" altLang="zh-CN" dirty="0"/>
              <a:t>+</a:t>
            </a:r>
            <a:r>
              <a:rPr lang="zh-CN" altLang="en-US" dirty="0"/>
              <a:t>修改细节</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59</a:t>
            </a:fld>
            <a:endParaRPr lang="zh-CN" altLang="en-US"/>
          </a:p>
        </p:txBody>
      </p:sp>
    </p:spTree>
    <p:extLst>
      <p:ext uri="{BB962C8B-B14F-4D97-AF65-F5344CB8AC3E}">
        <p14:creationId xmlns:p14="http://schemas.microsoft.com/office/powerpoint/2010/main" val="2652452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未来智能化航空运输系统概念，即综合应用先进 的 </a:t>
            </a:r>
            <a:r>
              <a:rPr lang="en-US" altLang="zh-CN" dirty="0"/>
              <a:t>CNS/ATM </a:t>
            </a:r>
            <a:r>
              <a:rPr lang="zh-CN" altLang="en-US" dirty="0"/>
              <a:t>技术、智能决策技术以及网络信息共享 技术，实现航空运输一体化、智能化运行。</a:t>
            </a:r>
            <a:endParaRPr lang="en-US" altLang="zh-CN" dirty="0"/>
          </a:p>
          <a:p>
            <a:r>
              <a:rPr lang="zh-CN" altLang="en-US" dirty="0"/>
              <a:t>图片去水印</a:t>
            </a:r>
            <a:r>
              <a:rPr lang="en-US" altLang="zh-CN" dirty="0"/>
              <a:t>+</a:t>
            </a:r>
            <a:r>
              <a:rPr lang="zh-CN" altLang="en-US" dirty="0"/>
              <a:t>修改细节</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60</a:t>
            </a:fld>
            <a:endParaRPr lang="zh-CN" altLang="en-US"/>
          </a:p>
        </p:txBody>
      </p:sp>
    </p:spTree>
    <p:extLst>
      <p:ext uri="{BB962C8B-B14F-4D97-AF65-F5344CB8AC3E}">
        <p14:creationId xmlns:p14="http://schemas.microsoft.com/office/powerpoint/2010/main" val="40619801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未来智能化航空运输系统概念，即综合应用先进 的 </a:t>
            </a:r>
            <a:r>
              <a:rPr lang="en-US" altLang="zh-CN" dirty="0"/>
              <a:t>CNS/ATM </a:t>
            </a:r>
            <a:r>
              <a:rPr lang="zh-CN" altLang="en-US" dirty="0"/>
              <a:t>技术、智能决策技术以及网络信息共享 技术，实现航空运输一体化、智能化运行。</a:t>
            </a:r>
            <a:endParaRPr lang="en-US" altLang="zh-CN" dirty="0"/>
          </a:p>
          <a:p>
            <a:r>
              <a:rPr lang="zh-CN" altLang="en-US" dirty="0"/>
              <a:t>图片去水印</a:t>
            </a:r>
            <a:r>
              <a:rPr lang="en-US" altLang="zh-CN" dirty="0"/>
              <a:t>+</a:t>
            </a:r>
            <a:r>
              <a:rPr lang="zh-CN" altLang="en-US" dirty="0"/>
              <a:t>修改细节</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61</a:t>
            </a:fld>
            <a:endParaRPr lang="zh-CN" altLang="en-US"/>
          </a:p>
        </p:txBody>
      </p:sp>
    </p:spTree>
    <p:extLst>
      <p:ext uri="{BB962C8B-B14F-4D97-AF65-F5344CB8AC3E}">
        <p14:creationId xmlns:p14="http://schemas.microsoft.com/office/powerpoint/2010/main" val="3093900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val="1472874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extLst>
      <p:ext uri="{BB962C8B-B14F-4D97-AF65-F5344CB8AC3E}">
        <p14:creationId xmlns:p14="http://schemas.microsoft.com/office/powerpoint/2010/main" val="3953421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3944954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extLst>
      <p:ext uri="{BB962C8B-B14F-4D97-AF65-F5344CB8AC3E}">
        <p14:creationId xmlns:p14="http://schemas.microsoft.com/office/powerpoint/2010/main" val="272129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pPr/>
              <a:t>2022/2/6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01EE5D-26FB-46D5-A381-ECFB35BF1D34}" type="slidenum">
              <a:rPr lang="zh-CN" altLang="en-US" smtClean="0"/>
              <a:pPr/>
              <a:t>‹#›</a:t>
            </a:fld>
            <a:endParaRPr lang="zh-CN" altLang="en-US"/>
          </a:p>
        </p:txBody>
      </p:sp>
    </p:spTree>
    <p:extLst>
      <p:ext uri="{BB962C8B-B14F-4D97-AF65-F5344CB8AC3E}">
        <p14:creationId xmlns:p14="http://schemas.microsoft.com/office/powerpoint/2010/main" val="1933288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142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19EB2545-D346-4232-BBAE-D04C40843CB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26BB6DF-1556-479A-A1DF-051C12B3FBD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582068D-6D82-45EF-A368-91A5C5EFD2E6}"/>
              </a:ext>
            </a:extLst>
          </p:cNvPr>
          <p:cNvSpPr>
            <a:spLocks noGrp="1" noChangeArrowheads="1"/>
          </p:cNvSpPr>
          <p:nvPr>
            <p:ph type="sldNum" sz="quarter" idx="12"/>
          </p:nvPr>
        </p:nvSpPr>
        <p:spPr>
          <a:ln/>
        </p:spPr>
        <p:txBody>
          <a:bodyPr/>
          <a:lstStyle>
            <a:lvl1pPr>
              <a:defRPr/>
            </a:lvl1pPr>
          </a:lstStyle>
          <a:p>
            <a:pPr>
              <a:defRPr/>
            </a:pPr>
            <a:fld id="{D0EE02C2-C294-4610-8DF6-24BA04962526}" type="slidenum">
              <a:rPr lang="en-US" altLang="zh-CN"/>
              <a:pPr>
                <a:defRPr/>
              </a:pPr>
              <a:t>‹#›</a:t>
            </a:fld>
            <a:endParaRPr lang="en-US" altLang="zh-CN"/>
          </a:p>
        </p:txBody>
      </p:sp>
    </p:spTree>
    <p:extLst>
      <p:ext uri="{BB962C8B-B14F-4D97-AF65-F5344CB8AC3E}">
        <p14:creationId xmlns:p14="http://schemas.microsoft.com/office/powerpoint/2010/main" val="34441959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pPr/>
              <a:t>2022/2/6</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pPr/>
              <a:t>‹#›</a:t>
            </a:fld>
            <a:endParaRPr lang="zh-CN" altLang="en-US"/>
          </a:p>
        </p:txBody>
      </p:sp>
    </p:spTree>
    <p:extLst>
      <p:ext uri="{BB962C8B-B14F-4D97-AF65-F5344CB8AC3E}">
        <p14:creationId xmlns:p14="http://schemas.microsoft.com/office/powerpoint/2010/main" val="3485056897"/>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0.wmf"/><Relationship Id="rId5" Type="http://schemas.openxmlformats.org/officeDocument/2006/relationships/oleObject" Target="../embeddings/oleObject6.bin"/><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2.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notesSlide" Target="../notesSlides/notesSlide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slideLayout" Target="../slideLayouts/slideLayout1.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audio" Target="../media/audio3.wav"/><Relationship Id="rId4" Type="http://schemas.openxmlformats.org/officeDocument/2006/relationships/audio" Target="../media/audio2.wav"/></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2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5.xml"/><Relationship Id="rId7" Type="http://schemas.openxmlformats.org/officeDocument/2006/relationships/image" Target="../media/image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6.png"/><Relationship Id="rId4" Type="http://schemas.openxmlformats.org/officeDocument/2006/relationships/image" Target="../media/image7.png"/><Relationship Id="rId9" Type="http://schemas.openxmlformats.org/officeDocument/2006/relationships/image" Target="../media/image5.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9.xml"/><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10.wmf"/><Relationship Id="rId5" Type="http://schemas.openxmlformats.org/officeDocument/2006/relationships/image" Target="../media/image7.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9.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2858395" cy="7232650"/>
          </a:xfrm>
          <a:prstGeom prst="rect">
            <a:avLst/>
          </a:prstGeom>
          <a:blipFill dpi="0" rotWithShape="1">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259"/>
          <p:cNvSpPr>
            <a:spLocks noChangeArrowheads="1"/>
          </p:cNvSpPr>
          <p:nvPr/>
        </p:nvSpPr>
        <p:spPr bwMode="auto">
          <a:xfrm>
            <a:off x="1207858" y="3084599"/>
            <a:ext cx="10585175"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8000" b="1" cap="all" dirty="0">
                <a:solidFill>
                  <a:schemeClr val="bg1"/>
                </a:solidFill>
                <a:latin typeface="Agency FB" panose="020B0503020202020204" pitchFamily="34" charset="0"/>
                <a:cs typeface="Arial" panose="020B0604020202020204" pitchFamily="34" charset="0"/>
              </a:rPr>
              <a:t>计软上机实验</a:t>
            </a:r>
          </a:p>
        </p:txBody>
      </p:sp>
      <p:sp>
        <p:nvSpPr>
          <p:cNvPr id="2" name="矩形 1"/>
          <p:cNvSpPr/>
          <p:nvPr/>
        </p:nvSpPr>
        <p:spPr>
          <a:xfrm>
            <a:off x="1172791" y="2272706"/>
            <a:ext cx="10585176" cy="285489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0" y="0"/>
            <a:ext cx="3253196" cy="231949"/>
          </a:xfrm>
          <a:prstGeom prst="rect">
            <a:avLst/>
          </a:prstGeom>
          <a:solidFill>
            <a:srgbClr val="2DDE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225746" y="0"/>
            <a:ext cx="3253196" cy="2319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451491" y="0"/>
            <a:ext cx="3253196" cy="231949"/>
          </a:xfrm>
          <a:prstGeom prst="rect">
            <a:avLst/>
          </a:prstGeom>
          <a:solidFill>
            <a:srgbClr val="2DDE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605554" y="0"/>
            <a:ext cx="3253196" cy="2319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3136536"/>
      </p:ext>
    </p:extLst>
  </p:cSld>
  <p:clrMapOvr>
    <a:masterClrMapping/>
  </p:clrMapOvr>
  <mc:AlternateContent xmlns:mc="http://schemas.openxmlformats.org/markup-compatibility/2006" xmlns:p14="http://schemas.microsoft.com/office/powerpoint/2010/main">
    <mc:Choice Requires="p14">
      <p:transition spd="slow" p14:dur="3900" advTm="0">
        <p14:glitter pattern="hexagon"/>
      </p:transition>
    </mc:Choice>
    <mc:Fallback xmlns="">
      <p:transition spd="slow"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303957"/>
            <a:ext cx="615553"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实现</a:t>
            </a:r>
          </a:p>
        </p:txBody>
      </p:sp>
      <mc:AlternateContent xmlns:mc="http://schemas.openxmlformats.org/markup-compatibility/2006" xmlns:a14="http://schemas.microsoft.com/office/drawing/2010/main">
        <mc:Choice Requires="a14">
          <p:sp>
            <p:nvSpPr>
              <p:cNvPr id="2" name="矩形 1"/>
              <p:cNvSpPr/>
              <p:nvPr/>
            </p:nvSpPr>
            <p:spPr>
              <a:xfrm>
                <a:off x="236687" y="845033"/>
                <a:ext cx="12241360" cy="6046271"/>
              </a:xfrm>
              <a:prstGeom prst="rect">
                <a:avLst/>
              </a:prstGeom>
            </p:spPr>
            <p:txBody>
              <a:bodyPr wrap="square">
                <a:spAutoFit/>
              </a:bodyPr>
              <a:lstStyle/>
              <a:p>
                <a:pPr algn="just">
                  <a:lnSpc>
                    <a:spcPct val="150000"/>
                  </a:lnSpc>
                  <a:spcAft>
                    <a:spcPts val="0"/>
                  </a:spcAft>
                </a:pPr>
                <a:r>
                  <a:rPr lang="en-US" altLang="zh-CN" sz="2000" b="1" kern="100" dirty="0">
                    <a:cs typeface="Times New Roman" panose="02020603050405020304" pitchFamily="18" charset="0"/>
                  </a:rPr>
                  <a:t>2. </a:t>
                </a:r>
                <a:r>
                  <a:rPr lang="zh-CN" altLang="zh-CN" sz="2000" b="1" kern="100" dirty="0">
                    <a:cs typeface="Times New Roman" panose="02020603050405020304" pitchFamily="18" charset="0"/>
                  </a:rPr>
                  <a:t>计算该图的度分布、聚类系数和平均路径长度。</a:t>
                </a:r>
                <a:endParaRPr lang="en-US" altLang="zh-CN" sz="2000" kern="100" dirty="0">
                  <a:cs typeface="Times New Roman" panose="02020603050405020304" pitchFamily="18" charset="0"/>
                </a:endParaRPr>
              </a:p>
              <a:p>
                <a:pPr lvl="0" algn="just">
                  <a:lnSpc>
                    <a:spcPct val="150000"/>
                  </a:lnSpc>
                  <a:spcAft>
                    <a:spcPts val="0"/>
                  </a:spcAft>
                </a:pPr>
                <a:r>
                  <a:rPr lang="en-US" altLang="zh-CN" sz="2000" b="1" kern="100" dirty="0">
                    <a:cs typeface="Times New Roman" panose="02020603050405020304" pitchFamily="18" charset="0"/>
                  </a:rPr>
                  <a:t>(2)</a:t>
                </a:r>
                <a:r>
                  <a:rPr lang="zh-CN" altLang="en-US" sz="2000" b="1" kern="100" dirty="0">
                    <a:cs typeface="Times New Roman" panose="02020603050405020304" pitchFamily="18" charset="0"/>
                  </a:rPr>
                  <a:t>聚类系数</a:t>
                </a:r>
                <a:endParaRPr lang="en-US" altLang="zh-CN" sz="2000" b="1" kern="100" dirty="0">
                  <a:cs typeface="Times New Roman" panose="02020603050405020304" pitchFamily="18" charset="0"/>
                </a:endParaRPr>
              </a:p>
              <a:p>
                <a:pPr lvl="1" algn="just">
                  <a:lnSpc>
                    <a:spcPct val="150000"/>
                  </a:lnSpc>
                  <a:spcAft>
                    <a:spcPts val="0"/>
                  </a:spcAft>
                </a:pPr>
                <a:r>
                  <a:rPr lang="zh-CN" altLang="en-US" sz="2000" kern="100" dirty="0">
                    <a:cs typeface="Times New Roman" panose="02020603050405020304" pitchFamily="18" charset="0"/>
                  </a:rPr>
                  <a:t>①对于每个顶点，求出其度</a:t>
                </a:r>
                <a14:m>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𝑘</m:t>
                        </m:r>
                      </m:e>
                      <m:sub>
                        <m:r>
                          <a:rPr lang="zh-CN" altLang="en-US" sz="2000" i="1">
                            <a:latin typeface="Cambria Math" panose="02040503050406030204" pitchFamily="18" charset="0"/>
                          </a:rPr>
                          <m:t>𝑖</m:t>
                        </m:r>
                      </m:sub>
                    </m:sSub>
                  </m:oMath>
                </a14:m>
                <a:endParaRPr lang="en-US" altLang="zh-CN" sz="2000" kern="100" dirty="0">
                  <a:cs typeface="Times New Roman" panose="02020603050405020304" pitchFamily="18" charset="0"/>
                </a:endParaRPr>
              </a:p>
              <a:p>
                <a:pPr lvl="1" algn="just">
                  <a:lnSpc>
                    <a:spcPct val="150000"/>
                  </a:lnSpc>
                  <a:spcAft>
                    <a:spcPts val="0"/>
                  </a:spcAft>
                </a:pPr>
                <a:r>
                  <a:rPr lang="en-US" altLang="zh-CN" sz="2000" kern="100" dirty="0">
                    <a:cs typeface="Times New Roman" panose="02020603050405020304" pitchFamily="18" charset="0"/>
                  </a:rPr>
                  <a:t>		//</a:t>
                </a:r>
                <a:r>
                  <a:rPr lang="zh-CN" altLang="en-US" sz="2000" kern="100" dirty="0">
                    <a:cs typeface="Times New Roman" panose="02020603050405020304" pitchFamily="18" charset="0"/>
                  </a:rPr>
                  <a:t>上一小题已经实现</a:t>
                </a:r>
                <a:endParaRPr lang="en-US" altLang="zh-CN" sz="2000" kern="100" dirty="0">
                  <a:cs typeface="Times New Roman" panose="02020603050405020304" pitchFamily="18" charset="0"/>
                </a:endParaRPr>
              </a:p>
              <a:p>
                <a:pPr lvl="1" algn="just">
                  <a:lnSpc>
                    <a:spcPct val="150000"/>
                  </a:lnSpc>
                  <a:spcAft>
                    <a:spcPts val="0"/>
                  </a:spcAft>
                </a:pPr>
                <a:r>
                  <a:rPr lang="zh-CN" altLang="en-US" sz="2000" kern="100" dirty="0">
                    <a:cs typeface="Times New Roman" panose="02020603050405020304" pitchFamily="18" charset="0"/>
                  </a:rPr>
                  <a:t>②对于每个顶点，求出其邻居相连的个数</a:t>
                </a:r>
                <a14:m>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𝐸</m:t>
                        </m:r>
                      </m:e>
                      <m:sub>
                        <m:r>
                          <a:rPr lang="zh-CN" altLang="en-US" sz="2000" i="1">
                            <a:latin typeface="Cambria Math" panose="02040503050406030204" pitchFamily="18" charset="0"/>
                          </a:rPr>
                          <m:t>𝑖</m:t>
                        </m:r>
                      </m:sub>
                    </m:sSub>
                  </m:oMath>
                </a14:m>
                <a:endParaRPr lang="en-US" altLang="zh-CN" sz="2000" dirty="0"/>
              </a:p>
              <a:p>
                <a:pPr lvl="1" algn="just">
                  <a:lnSpc>
                    <a:spcPct val="150000"/>
                  </a:lnSpc>
                  <a:spcAft>
                    <a:spcPts val="0"/>
                  </a:spcAft>
                </a:pPr>
                <a:r>
                  <a:rPr lang="en-US" altLang="zh-CN" sz="2000" kern="100" dirty="0">
                    <a:cs typeface="Times New Roman" panose="02020603050405020304" pitchFamily="18" charset="0"/>
                  </a:rPr>
                  <a:t>	for (int </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 = 0; </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 &lt; </a:t>
                </a:r>
                <a:r>
                  <a:rPr lang="en-US" altLang="zh-CN" sz="2000" kern="100" dirty="0" err="1">
                    <a:cs typeface="Times New Roman" panose="02020603050405020304" pitchFamily="18" charset="0"/>
                  </a:rPr>
                  <a:t>Graph_size</a:t>
                </a:r>
                <a:r>
                  <a:rPr lang="en-US" altLang="zh-CN" sz="2000" kern="100" dirty="0">
                    <a:cs typeface="Times New Roman" panose="02020603050405020304" pitchFamily="18" charset="0"/>
                  </a:rPr>
                  <a:t>; </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a:t>
                </a:r>
              </a:p>
              <a:p>
                <a:pPr lvl="1" algn="just">
                  <a:lnSpc>
                    <a:spcPct val="150000"/>
                  </a:lnSpc>
                  <a:spcAft>
                    <a:spcPts val="0"/>
                  </a:spcAft>
                </a:pPr>
                <a:r>
                  <a:rPr lang="en-US" altLang="zh-CN" sz="2000" kern="100" dirty="0">
                    <a:cs typeface="Times New Roman" panose="02020603050405020304" pitchFamily="18" charset="0"/>
                  </a:rPr>
                  <a:t>		 for (int j = 0; j &lt; </a:t>
                </a:r>
                <a:r>
                  <a:rPr lang="en-US" altLang="zh-CN" sz="2000" kern="100" dirty="0" err="1">
                    <a:cs typeface="Times New Roman" panose="02020603050405020304" pitchFamily="18" charset="0"/>
                  </a:rPr>
                  <a:t>Graph_size</a:t>
                </a:r>
                <a:r>
                  <a:rPr lang="en-US" altLang="zh-CN" sz="2000" kern="100" dirty="0">
                    <a:cs typeface="Times New Roman" panose="02020603050405020304" pitchFamily="18" charset="0"/>
                  </a:rPr>
                  <a:t>; </a:t>
                </a:r>
                <a:r>
                  <a:rPr lang="en-US" altLang="zh-CN" sz="2000" kern="100" dirty="0" err="1">
                    <a:cs typeface="Times New Roman" panose="02020603050405020304" pitchFamily="18" charset="0"/>
                  </a:rPr>
                  <a:t>j++</a:t>
                </a:r>
                <a:r>
                  <a:rPr lang="en-US" altLang="zh-CN" sz="2000" kern="100" dirty="0">
                    <a:cs typeface="Times New Roman" panose="02020603050405020304" pitchFamily="18" charset="0"/>
                  </a:rPr>
                  <a:t>){  //</a:t>
                </a:r>
                <a:r>
                  <a:rPr lang="zh-CN" altLang="en-US" sz="2000" kern="100" dirty="0">
                    <a:cs typeface="Times New Roman" panose="02020603050405020304" pitchFamily="18" charset="0"/>
                  </a:rPr>
                  <a:t>对于每个节点</a:t>
                </a:r>
                <a:endParaRPr lang="en-US" altLang="zh-CN" sz="2000" kern="100" dirty="0">
                  <a:cs typeface="Times New Roman" panose="02020603050405020304" pitchFamily="18" charset="0"/>
                </a:endParaRPr>
              </a:p>
              <a:p>
                <a:pPr lvl="1" algn="just">
                  <a:lnSpc>
                    <a:spcPct val="150000"/>
                  </a:lnSpc>
                  <a:spcAft>
                    <a:spcPts val="0"/>
                  </a:spcAft>
                </a:pPr>
                <a:r>
                  <a:rPr lang="en-US" altLang="zh-CN" sz="2000" kern="100" dirty="0">
                    <a:cs typeface="Times New Roman" panose="02020603050405020304" pitchFamily="18" charset="0"/>
                  </a:rPr>
                  <a:t>		        for (int k = j; k &lt; </a:t>
                </a:r>
                <a:r>
                  <a:rPr lang="en-US" altLang="zh-CN" sz="2000" kern="100" dirty="0" err="1">
                    <a:cs typeface="Times New Roman" panose="02020603050405020304" pitchFamily="18" charset="0"/>
                  </a:rPr>
                  <a:t>Graph_size</a:t>
                </a:r>
                <a:r>
                  <a:rPr lang="en-US" altLang="zh-CN" sz="2000" kern="100" dirty="0">
                    <a:cs typeface="Times New Roman" panose="02020603050405020304" pitchFamily="18" charset="0"/>
                  </a:rPr>
                  <a:t>; k++)   //</a:t>
                </a:r>
                <a:r>
                  <a:rPr lang="zh-CN" altLang="en-US" sz="2000" kern="100" dirty="0">
                    <a:cs typeface="Times New Roman" panose="02020603050405020304" pitchFamily="18" charset="0"/>
                  </a:rPr>
                  <a:t>对于一个新的节点</a:t>
                </a:r>
                <a:r>
                  <a:rPr lang="en-US" altLang="zh-CN" sz="2000" kern="100" dirty="0">
                    <a:cs typeface="Times New Roman" panose="02020603050405020304" pitchFamily="18" charset="0"/>
                  </a:rPr>
                  <a:t>K{</a:t>
                </a:r>
              </a:p>
              <a:p>
                <a:pPr lvl="1" algn="just">
                  <a:lnSpc>
                    <a:spcPct val="150000"/>
                  </a:lnSpc>
                  <a:spcAft>
                    <a:spcPts val="0"/>
                  </a:spcAft>
                </a:pPr>
                <a:r>
                  <a:rPr lang="en-US" altLang="zh-CN" sz="2000" kern="100" dirty="0">
                    <a:cs typeface="Times New Roman" panose="02020603050405020304" pitchFamily="18" charset="0"/>
                  </a:rPr>
                  <a:t>			if (Graph[</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][j] &amp;&amp; Graph[</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][k] &amp;&amp; Graph[j][k])  //</a:t>
                </a:r>
                <a:r>
                  <a:rPr lang="zh-CN" altLang="en-US" sz="2000" kern="100" dirty="0">
                    <a:cs typeface="Times New Roman" panose="02020603050405020304" pitchFamily="18" charset="0"/>
                  </a:rPr>
                  <a:t>如果</a:t>
                </a:r>
                <a:r>
                  <a:rPr lang="en-US" altLang="zh-CN" sz="2000" kern="100" dirty="0">
                    <a:cs typeface="Times New Roman" panose="02020603050405020304" pitchFamily="18" charset="0"/>
                  </a:rPr>
                  <a:t>IJ</a:t>
                </a:r>
                <a:r>
                  <a:rPr lang="zh-CN" altLang="en-US" sz="2000" kern="100" dirty="0">
                    <a:cs typeface="Times New Roman" panose="02020603050405020304" pitchFamily="18" charset="0"/>
                  </a:rPr>
                  <a:t>、</a:t>
                </a:r>
                <a:r>
                  <a:rPr lang="en-US" altLang="zh-CN" sz="2000" kern="100" dirty="0">
                    <a:cs typeface="Times New Roman" panose="02020603050405020304" pitchFamily="18" charset="0"/>
                  </a:rPr>
                  <a:t>IK</a:t>
                </a:r>
                <a:r>
                  <a:rPr lang="zh-CN" altLang="en-US" sz="2000" kern="100" dirty="0">
                    <a:cs typeface="Times New Roman" panose="02020603050405020304" pitchFamily="18" charset="0"/>
                  </a:rPr>
                  <a:t>、</a:t>
                </a:r>
                <a:r>
                  <a:rPr lang="en-US" altLang="zh-CN" sz="2000" kern="100" dirty="0">
                    <a:cs typeface="Times New Roman" panose="02020603050405020304" pitchFamily="18" charset="0"/>
                  </a:rPr>
                  <a:t>JK</a:t>
                </a:r>
                <a:r>
                  <a:rPr lang="zh-CN" altLang="en-US" sz="2000" kern="100" dirty="0">
                    <a:cs typeface="Times New Roman" panose="02020603050405020304" pitchFamily="18" charset="0"/>
                  </a:rPr>
                  <a:t>都相连</a:t>
                </a:r>
                <a:endParaRPr lang="en-US" altLang="zh-CN" sz="2000" kern="100" dirty="0">
                  <a:cs typeface="Times New Roman" panose="02020603050405020304" pitchFamily="18" charset="0"/>
                </a:endParaRPr>
              </a:p>
              <a:p>
                <a:pPr lvl="1" algn="just">
                  <a:lnSpc>
                    <a:spcPct val="150000"/>
                  </a:lnSpc>
                  <a:spcAft>
                    <a:spcPts val="0"/>
                  </a:spcAft>
                </a:pPr>
                <a:r>
                  <a:rPr lang="en-US" altLang="zh-CN" sz="2000" kern="100" dirty="0">
                    <a:cs typeface="Times New Roman" panose="02020603050405020304" pitchFamily="18" charset="0"/>
                  </a:rPr>
                  <a:t>			      </a:t>
                </a:r>
                <a:r>
                  <a:rPr lang="zh-CN" altLang="en-US" sz="2000" dirty="0"/>
                  <a:t> </a:t>
                </a:r>
                <a14:m>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𝐸</m:t>
                        </m:r>
                      </m:e>
                      <m:sub>
                        <m:r>
                          <a:rPr lang="zh-CN" altLang="en-US" sz="2000" i="1">
                            <a:latin typeface="Cambria Math" panose="02040503050406030204" pitchFamily="18" charset="0"/>
                          </a:rPr>
                          <m:t>𝑖</m:t>
                        </m:r>
                      </m:sub>
                    </m:sSub>
                    <m:r>
                      <a:rPr lang="zh-CN" altLang="en-US" sz="2000" i="1">
                        <a:latin typeface="Cambria Math" panose="02040503050406030204" pitchFamily="18" charset="0"/>
                      </a:rPr>
                      <m:t> </m:t>
                    </m:r>
                  </m:oMath>
                </a14:m>
                <a:r>
                  <a:rPr lang="en-US" altLang="zh-CN" sz="2000" kern="100" dirty="0">
                    <a:cs typeface="Times New Roman" panose="02020603050405020304" pitchFamily="18" charset="0"/>
                  </a:rPr>
                  <a:t>++;  //</a:t>
                </a:r>
                <a:r>
                  <a:rPr lang="zh-CN" altLang="en-US" sz="2000" kern="100" dirty="0">
                    <a:cs typeface="Times New Roman" panose="02020603050405020304" pitchFamily="18" charset="0"/>
                  </a:rPr>
                  <a:t>邻居相连个数</a:t>
                </a:r>
                <a:r>
                  <a:rPr lang="en-US" altLang="zh-CN" sz="2000" kern="100" dirty="0">
                    <a:cs typeface="Times New Roman" panose="02020603050405020304" pitchFamily="18" charset="0"/>
                  </a:rPr>
                  <a:t>+1</a:t>
                </a:r>
              </a:p>
              <a:p>
                <a:pPr lvl="1" algn="just">
                  <a:lnSpc>
                    <a:spcPct val="150000"/>
                  </a:lnSpc>
                  <a:spcAft>
                    <a:spcPts val="0"/>
                  </a:spcAft>
                </a:pPr>
                <a:r>
                  <a:rPr lang="en-US" altLang="zh-CN" sz="2000" kern="100" dirty="0">
                    <a:cs typeface="Times New Roman" panose="02020603050405020304" pitchFamily="18" charset="0"/>
                  </a:rPr>
                  <a:t>		        }</a:t>
                </a:r>
              </a:p>
              <a:p>
                <a:pPr lvl="1" algn="just">
                  <a:lnSpc>
                    <a:spcPct val="150000"/>
                  </a:lnSpc>
                  <a:spcAft>
                    <a:spcPts val="0"/>
                  </a:spcAft>
                </a:pPr>
                <a:r>
                  <a:rPr lang="en-US" altLang="zh-CN" sz="2000" kern="100" dirty="0">
                    <a:cs typeface="Times New Roman" panose="02020603050405020304" pitchFamily="18" charset="0"/>
                  </a:rPr>
                  <a:t>		  } 	</a:t>
                </a:r>
              </a:p>
              <a:p>
                <a:pPr lvl="1" algn="just">
                  <a:lnSpc>
                    <a:spcPct val="150000"/>
                  </a:lnSpc>
                  <a:spcAft>
                    <a:spcPts val="0"/>
                  </a:spcAft>
                </a:pPr>
                <a:r>
                  <a:rPr lang="en-US" altLang="zh-CN" sz="2000" kern="100" dirty="0">
                    <a:cs typeface="Times New Roman" panose="02020603050405020304" pitchFamily="18" charset="0"/>
                  </a:rPr>
                  <a:t>   }</a:t>
                </a:r>
                <a:endParaRPr lang="zh-CN" altLang="zh-CN" sz="2000" kern="100" dirty="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36687" y="845033"/>
                <a:ext cx="12241360" cy="6046271"/>
              </a:xfrm>
              <a:prstGeom prst="rect">
                <a:avLst/>
              </a:prstGeom>
              <a:blipFill>
                <a:blip r:embed="rId3"/>
                <a:stretch>
                  <a:fillRect l="-548" b="-9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02280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303957"/>
            <a:ext cx="615553"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实现</a:t>
            </a:r>
          </a:p>
        </p:txBody>
      </p:sp>
      <mc:AlternateContent xmlns:mc="http://schemas.openxmlformats.org/markup-compatibility/2006" xmlns:a14="http://schemas.microsoft.com/office/drawing/2010/main">
        <mc:Choice Requires="a14">
          <p:sp>
            <p:nvSpPr>
              <p:cNvPr id="2" name="矩形 1"/>
              <p:cNvSpPr/>
              <p:nvPr/>
            </p:nvSpPr>
            <p:spPr>
              <a:xfrm>
                <a:off x="236687" y="845033"/>
                <a:ext cx="12241360" cy="5579604"/>
              </a:xfrm>
              <a:prstGeom prst="rect">
                <a:avLst/>
              </a:prstGeom>
            </p:spPr>
            <p:txBody>
              <a:bodyPr wrap="square">
                <a:spAutoFit/>
              </a:bodyPr>
              <a:lstStyle/>
              <a:p>
                <a:pPr algn="just">
                  <a:lnSpc>
                    <a:spcPct val="150000"/>
                  </a:lnSpc>
                  <a:spcAft>
                    <a:spcPts val="0"/>
                  </a:spcAft>
                </a:pPr>
                <a:r>
                  <a:rPr lang="en-US" altLang="zh-CN" sz="2000" b="1" kern="100" dirty="0">
                    <a:cs typeface="Times New Roman" panose="02020603050405020304" pitchFamily="18" charset="0"/>
                  </a:rPr>
                  <a:t>2. </a:t>
                </a:r>
                <a:r>
                  <a:rPr lang="zh-CN" altLang="zh-CN" sz="2000" b="1" kern="100" dirty="0">
                    <a:cs typeface="Times New Roman" panose="02020603050405020304" pitchFamily="18" charset="0"/>
                  </a:rPr>
                  <a:t>计算该图的度分布、聚类系数和平均路径长度。</a:t>
                </a:r>
                <a:endParaRPr lang="en-US" altLang="zh-CN" sz="2000" kern="100" dirty="0">
                  <a:cs typeface="Times New Roman" panose="02020603050405020304" pitchFamily="18" charset="0"/>
                </a:endParaRPr>
              </a:p>
              <a:p>
                <a:pPr lvl="0" algn="just">
                  <a:lnSpc>
                    <a:spcPct val="150000"/>
                  </a:lnSpc>
                  <a:spcAft>
                    <a:spcPts val="0"/>
                  </a:spcAft>
                </a:pPr>
                <a:r>
                  <a:rPr lang="en-US" altLang="zh-CN" sz="2000" b="1" kern="100" dirty="0">
                    <a:cs typeface="Times New Roman" panose="02020603050405020304" pitchFamily="18" charset="0"/>
                  </a:rPr>
                  <a:t>(2)</a:t>
                </a:r>
                <a:r>
                  <a:rPr lang="zh-CN" altLang="en-US" sz="2000" b="1" kern="100" dirty="0">
                    <a:cs typeface="Times New Roman" panose="02020603050405020304" pitchFamily="18" charset="0"/>
                  </a:rPr>
                  <a:t>聚类系数</a:t>
                </a:r>
                <a:endParaRPr lang="en-US" altLang="zh-CN" sz="2000" b="1" kern="100" dirty="0">
                  <a:cs typeface="Times New Roman" panose="02020603050405020304" pitchFamily="18" charset="0"/>
                </a:endParaRPr>
              </a:p>
              <a:p>
                <a:pPr lvl="0" algn="just">
                  <a:lnSpc>
                    <a:spcPct val="150000"/>
                  </a:lnSpc>
                  <a:spcAft>
                    <a:spcPts val="0"/>
                  </a:spcAft>
                </a:pPr>
                <a:r>
                  <a:rPr lang="en-US" altLang="zh-CN" sz="2000" b="1" kern="100" dirty="0">
                    <a:cs typeface="Times New Roman" panose="02020603050405020304" pitchFamily="18" charset="0"/>
                  </a:rPr>
                  <a:t>        </a:t>
                </a:r>
                <a:r>
                  <a:rPr lang="zh-CN" altLang="en-US" sz="2000" kern="100" dirty="0">
                    <a:cs typeface="Times New Roman" panose="02020603050405020304" pitchFamily="18" charset="0"/>
                  </a:rPr>
                  <a:t>③求出每个节点的聚类系数</a:t>
                </a:r>
                <a:endParaRPr lang="en-US" altLang="zh-CN" sz="2000" kern="100" dirty="0">
                  <a:cs typeface="Times New Roman" panose="02020603050405020304" pitchFamily="18" charset="0"/>
                </a:endParaRPr>
              </a:p>
              <a:p>
                <a:pPr lvl="0" algn="just">
                  <a:lnSpc>
                    <a:spcPct val="150000"/>
                  </a:lnSpc>
                  <a:spcAft>
                    <a:spcPts val="0"/>
                  </a:spcAft>
                </a:pPr>
                <a:r>
                  <a:rPr lang="en-US" altLang="zh-CN" sz="2000" kern="100" dirty="0">
                    <a:cs typeface="Times New Roman" panose="02020603050405020304" pitchFamily="18" charset="0"/>
                  </a:rPr>
                  <a:t>	Cluster[</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 = (double)2 * </a:t>
                </a:r>
                <a14:m>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𝐸</m:t>
                        </m:r>
                      </m:e>
                      <m:sub>
                        <m:r>
                          <a:rPr lang="zh-CN" altLang="en-US" sz="2000" i="1">
                            <a:latin typeface="Cambria Math" panose="02040503050406030204" pitchFamily="18" charset="0"/>
                          </a:rPr>
                          <m:t>𝑖</m:t>
                        </m:r>
                      </m:sub>
                    </m:sSub>
                    <m:r>
                      <a:rPr lang="zh-CN" altLang="en-US" sz="2000" i="1">
                        <a:latin typeface="Cambria Math" panose="02040503050406030204" pitchFamily="18" charset="0"/>
                      </a:rPr>
                      <m:t> </m:t>
                    </m:r>
                  </m:oMath>
                </a14:m>
                <a:r>
                  <a:rPr lang="en-US" altLang="zh-CN" sz="2000" kern="100" dirty="0">
                    <a:cs typeface="Times New Roman" panose="02020603050405020304" pitchFamily="18" charset="0"/>
                  </a:rPr>
                  <a:t>/ (double)(</a:t>
                </a:r>
                <a14:m>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𝑘</m:t>
                        </m:r>
                      </m:e>
                      <m:sub>
                        <m:r>
                          <a:rPr lang="zh-CN" altLang="en-US" sz="2000" i="1">
                            <a:latin typeface="Cambria Math" panose="02040503050406030204" pitchFamily="18" charset="0"/>
                          </a:rPr>
                          <m:t>𝑖</m:t>
                        </m:r>
                      </m:sub>
                    </m:sSub>
                    <m:r>
                      <a:rPr lang="zh-CN" altLang="en-US" sz="2000" i="1">
                        <a:latin typeface="Cambria Math" panose="02040503050406030204" pitchFamily="18" charset="0"/>
                      </a:rPr>
                      <m:t> </m:t>
                    </m:r>
                  </m:oMath>
                </a14:m>
                <a:r>
                  <a:rPr lang="en-US" altLang="zh-CN" sz="2000" kern="100" dirty="0">
                    <a:cs typeface="Times New Roman" panose="02020603050405020304" pitchFamily="18" charset="0"/>
                  </a:rPr>
                  <a:t>* (</a:t>
                </a:r>
                <a14:m>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𝑘</m:t>
                        </m:r>
                      </m:e>
                      <m:sub>
                        <m:r>
                          <a:rPr lang="zh-CN" altLang="en-US" sz="2000" i="1">
                            <a:latin typeface="Cambria Math" panose="02040503050406030204" pitchFamily="18" charset="0"/>
                          </a:rPr>
                          <m:t>𝑖</m:t>
                        </m:r>
                      </m:sub>
                    </m:sSub>
                    <m:r>
                      <a:rPr lang="zh-CN" altLang="en-US" sz="2000" i="1">
                        <a:latin typeface="Cambria Math" panose="02040503050406030204" pitchFamily="18" charset="0"/>
                      </a:rPr>
                      <m:t> </m:t>
                    </m:r>
                  </m:oMath>
                </a14:m>
                <a:r>
                  <a:rPr lang="en-US" altLang="zh-CN" sz="2000" kern="100" dirty="0">
                    <a:cs typeface="Times New Roman" panose="02020603050405020304" pitchFamily="18" charset="0"/>
                  </a:rPr>
                  <a:t>- 1));</a:t>
                </a:r>
              </a:p>
              <a:p>
                <a:pPr lvl="2" algn="just">
                  <a:lnSpc>
                    <a:spcPct val="150000"/>
                  </a:lnSpc>
                  <a:spcAft>
                    <a:spcPts val="0"/>
                  </a:spcAft>
                </a:pPr>
                <a:r>
                  <a:rPr lang="zh-CN" altLang="en-US" sz="2000" kern="100" dirty="0">
                    <a:cs typeface="Times New Roman" panose="02020603050405020304" pitchFamily="18" charset="0"/>
                  </a:rPr>
                  <a:t>输出：</a:t>
                </a:r>
                <a:r>
                  <a:rPr lang="en-US" altLang="zh-CN" sz="2000" dirty="0"/>
                  <a:t> </a:t>
                </a:r>
                <a:r>
                  <a:rPr lang="en-US" altLang="zh-CN" sz="2000" dirty="0" err="1"/>
                  <a:t>Clustering</a:t>
                </a:r>
                <a:r>
                  <a:rPr lang="en-US" altLang="zh-CN" sz="2000" dirty="0"/>
                  <a:t>C</a:t>
                </a:r>
                <a:r>
                  <a:rPr lang="en-US" altLang="zh-CN" sz="2000" dirty="0" err="1"/>
                  <a:t>oefficient</a:t>
                </a:r>
                <a14:m>
                  <m:oMath xmlns:m="http://schemas.openxmlformats.org/officeDocument/2006/math">
                    <m:r>
                      <a:rPr lang="en-US" altLang="zh-CN" sz="2000">
                        <a:latin typeface="Cambria Math" panose="02040503050406030204" pitchFamily="18" charset="0"/>
                      </a:rPr>
                      <m:t>.</m:t>
                    </m:r>
                    <m:r>
                      <m:rPr>
                        <m:sty m:val="p"/>
                      </m:rPr>
                      <a:rPr lang="en-US" altLang="zh-CN" sz="2000">
                        <a:latin typeface="Cambria Math" panose="02040503050406030204" pitchFamily="18" charset="0"/>
                      </a:rPr>
                      <m:t>txt</m:t>
                    </m:r>
                  </m:oMath>
                </a14:m>
                <a:endParaRPr lang="en-US" altLang="zh-CN" sz="2000" kern="100" dirty="0">
                  <a:cs typeface="Times New Roman" panose="02020603050405020304" pitchFamily="18" charset="0"/>
                </a:endParaRPr>
              </a:p>
              <a:p>
                <a:pPr lvl="2" algn="just">
                  <a:lnSpc>
                    <a:spcPct val="150000"/>
                  </a:lnSpc>
                  <a:spcAft>
                    <a:spcPts val="0"/>
                  </a:spcAft>
                </a:pPr>
                <a:r>
                  <a:rPr lang="zh-CN" altLang="en-US" sz="2000" kern="100" dirty="0">
                    <a:cs typeface="Times New Roman" panose="02020603050405020304" pitchFamily="18" charset="0"/>
                  </a:rPr>
                  <a:t>格式：</a:t>
                </a:r>
                <a:endParaRPr lang="en-US" altLang="zh-CN" sz="2000" kern="100" dirty="0">
                  <a:cs typeface="Times New Roman" panose="02020603050405020304" pitchFamily="18" charset="0"/>
                </a:endParaRPr>
              </a:p>
              <a:p>
                <a:pPr lvl="2" algn="just">
                  <a:lnSpc>
                    <a:spcPct val="150000"/>
                  </a:lnSpc>
                  <a:spcAft>
                    <a:spcPts val="0"/>
                  </a:spcAft>
                </a:pPr>
                <a:r>
                  <a:rPr lang="en-US" altLang="zh-CN" sz="2000" kern="100" dirty="0">
                    <a:cs typeface="Times New Roman" panose="02020603050405020304" pitchFamily="18" charset="0"/>
                  </a:rPr>
                  <a:t>1 0.5</a:t>
                </a:r>
              </a:p>
              <a:p>
                <a:pPr lvl="2" algn="just">
                  <a:lnSpc>
                    <a:spcPct val="150000"/>
                  </a:lnSpc>
                  <a:spcAft>
                    <a:spcPts val="0"/>
                  </a:spcAft>
                </a:pPr>
                <a:r>
                  <a:rPr lang="en-US" altLang="zh-CN" sz="2000" kern="100" dirty="0">
                    <a:cs typeface="Times New Roman" panose="02020603050405020304" pitchFamily="18" charset="0"/>
                  </a:rPr>
                  <a:t>2 0.4</a:t>
                </a:r>
              </a:p>
              <a:p>
                <a:pPr lvl="2" algn="just">
                  <a:lnSpc>
                    <a:spcPct val="150000"/>
                  </a:lnSpc>
                  <a:spcAft>
                    <a:spcPts val="0"/>
                  </a:spcAft>
                </a:pPr>
                <a:r>
                  <a:rPr lang="en-US" altLang="zh-CN" sz="2000" kern="100" dirty="0">
                    <a:cs typeface="Times New Roman" panose="02020603050405020304" pitchFamily="18" charset="0"/>
                  </a:rPr>
                  <a:t>3 0.6</a:t>
                </a:r>
              </a:p>
              <a:p>
                <a:pPr lvl="2" algn="just">
                  <a:lnSpc>
                    <a:spcPct val="150000"/>
                  </a:lnSpc>
                  <a:spcAft>
                    <a:spcPts val="0"/>
                  </a:spcAft>
                </a:pPr>
                <a:r>
                  <a:rPr lang="en-US" altLang="zh-CN" sz="2000" kern="100" dirty="0">
                    <a:cs typeface="Times New Roman" panose="02020603050405020304" pitchFamily="18" charset="0"/>
                  </a:rPr>
                  <a:t>…………</a:t>
                </a:r>
              </a:p>
              <a:p>
                <a:pPr lvl="1" algn="just">
                  <a:lnSpc>
                    <a:spcPct val="150000"/>
                  </a:lnSpc>
                  <a:spcAft>
                    <a:spcPts val="0"/>
                  </a:spcAft>
                </a:pPr>
                <a:r>
                  <a:rPr lang="zh-CN" altLang="en-US" sz="2000" kern="100" dirty="0">
                    <a:cs typeface="Times New Roman" panose="02020603050405020304" pitchFamily="18" charset="0"/>
                  </a:rPr>
                  <a:t>④求出图聚类系数</a:t>
                </a:r>
                <a:endParaRPr lang="en-US" altLang="zh-CN" sz="2000" kern="100" dirty="0">
                  <a:cs typeface="Times New Roman" panose="02020603050405020304" pitchFamily="18" charset="0"/>
                </a:endParaRPr>
              </a:p>
              <a:p>
                <a:pPr lvl="1" algn="just">
                  <a:lnSpc>
                    <a:spcPct val="150000"/>
                  </a:lnSpc>
                  <a:spcAft>
                    <a:spcPts val="0"/>
                  </a:spcAft>
                </a:pPr>
                <a:r>
                  <a:rPr lang="en-US" altLang="zh-CN" sz="2000" kern="100" dirty="0">
                    <a:cs typeface="Times New Roman" panose="02020603050405020304" pitchFamily="18" charset="0"/>
                  </a:rPr>
                  <a:t>		//</a:t>
                </a:r>
                <a:r>
                  <a:rPr lang="zh-CN" altLang="en-US" sz="2000" kern="100" dirty="0">
                    <a:cs typeface="Times New Roman" panose="02020603050405020304" pitchFamily="18" charset="0"/>
                  </a:rPr>
                  <a:t>对已求出的聚类系数求均值即可</a:t>
                </a:r>
                <a:endParaRPr lang="zh-CN" altLang="zh-CN" sz="2000" kern="100" dirty="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36687" y="845033"/>
                <a:ext cx="12241360" cy="5579604"/>
              </a:xfrm>
              <a:prstGeom prst="rect">
                <a:avLst/>
              </a:prstGeom>
              <a:blipFill>
                <a:blip r:embed="rId4"/>
                <a:stretch>
                  <a:fillRect l="-548" b="-1093"/>
                </a:stretch>
              </a:blipFill>
            </p:spPr>
            <p:txBody>
              <a:bodyPr/>
              <a:lstStyle/>
              <a:p>
                <a:r>
                  <a:rPr lang="zh-CN" altLang="en-US">
                    <a:noFill/>
                  </a:rPr>
                  <a:t> </a:t>
                </a:r>
              </a:p>
            </p:txBody>
          </p:sp>
        </mc:Fallback>
      </mc:AlternateContent>
      <p:graphicFrame>
        <p:nvGraphicFramePr>
          <p:cNvPr id="5" name="对象 4">
            <a:extLst>
              <a:ext uri="{FF2B5EF4-FFF2-40B4-BE49-F238E27FC236}">
                <a16:creationId xmlns:a16="http://schemas.microsoft.com/office/drawing/2014/main" id="{34F58CF8-A6D8-486B-972B-9DEAB1DF0608}"/>
              </a:ext>
            </a:extLst>
          </p:cNvPr>
          <p:cNvGraphicFramePr>
            <a:graphicFrameLocks noChangeAspect="1"/>
          </p:cNvGraphicFramePr>
          <p:nvPr>
            <p:extLst>
              <p:ext uri="{D42A27DB-BD31-4B8C-83A1-F6EECF244321}">
                <p14:modId xmlns:p14="http://schemas.microsoft.com/office/powerpoint/2010/main" val="3832672045"/>
              </p:ext>
            </p:extLst>
          </p:nvPr>
        </p:nvGraphicFramePr>
        <p:xfrm>
          <a:off x="7581503" y="2104157"/>
          <a:ext cx="2200245" cy="792088"/>
        </p:xfrm>
        <a:graphic>
          <a:graphicData uri="http://schemas.openxmlformats.org/presentationml/2006/ole">
            <mc:AlternateContent xmlns:mc="http://schemas.openxmlformats.org/markup-compatibility/2006">
              <mc:Choice xmlns:v="urn:schemas-microsoft-com:vml" Requires="v">
                <p:oleObj spid="_x0000_s7194" name="Equation" r:id="rId5" imgW="1269720" imgH="457200" progId="Equation.DSMT4">
                  <p:embed/>
                </p:oleObj>
              </mc:Choice>
              <mc:Fallback>
                <p:oleObj name="Equation" r:id="rId5" imgW="1269720" imgH="457200" progId="Equation.DSMT4">
                  <p:embed/>
                  <p:pic>
                    <p:nvPicPr>
                      <p:cNvPr id="27" name="对象 26"/>
                      <p:cNvPicPr>
                        <a:picLocks noChangeAspect="1" noChangeArrowheads="1"/>
                      </p:cNvPicPr>
                      <p:nvPr/>
                    </p:nvPicPr>
                    <p:blipFill>
                      <a:blip r:embed="rId6"/>
                      <a:srcRect/>
                      <a:stretch>
                        <a:fillRect/>
                      </a:stretch>
                    </p:blipFill>
                    <p:spPr bwMode="auto">
                      <a:xfrm>
                        <a:off x="7581503" y="2104157"/>
                        <a:ext cx="2200245" cy="792088"/>
                      </a:xfrm>
                      <a:prstGeom prst="rect">
                        <a:avLst/>
                      </a:prstGeom>
                      <a:noFill/>
                    </p:spPr>
                  </p:pic>
                </p:oleObj>
              </mc:Fallback>
            </mc:AlternateContent>
          </a:graphicData>
        </a:graphic>
      </p:graphicFrame>
    </p:spTree>
    <p:extLst>
      <p:ext uri="{BB962C8B-B14F-4D97-AF65-F5344CB8AC3E}">
        <p14:creationId xmlns:p14="http://schemas.microsoft.com/office/powerpoint/2010/main" val="23857989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303957"/>
            <a:ext cx="1231106"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题目分析</a:t>
            </a:r>
          </a:p>
        </p:txBody>
      </p:sp>
      <p:sp>
        <p:nvSpPr>
          <p:cNvPr id="2" name="矩形 1"/>
          <p:cNvSpPr/>
          <p:nvPr/>
        </p:nvSpPr>
        <p:spPr>
          <a:xfrm>
            <a:off x="308695" y="844178"/>
            <a:ext cx="12241360" cy="1015663"/>
          </a:xfrm>
          <a:prstGeom prst="rect">
            <a:avLst/>
          </a:prstGeom>
        </p:spPr>
        <p:txBody>
          <a:bodyPr wrap="square">
            <a:spAutoFit/>
          </a:bodyPr>
          <a:lstStyle/>
          <a:p>
            <a:pPr algn="just">
              <a:lnSpc>
                <a:spcPct val="150000"/>
              </a:lnSpc>
              <a:spcAft>
                <a:spcPts val="0"/>
              </a:spcAft>
            </a:pPr>
            <a:r>
              <a:rPr lang="en-US" altLang="zh-CN" sz="2000" b="1" kern="100" dirty="0">
                <a:cs typeface="Times New Roman" panose="02020603050405020304" pitchFamily="18" charset="0"/>
              </a:rPr>
              <a:t>2. </a:t>
            </a:r>
            <a:r>
              <a:rPr lang="zh-CN" altLang="zh-CN" sz="2000" b="1" kern="100" dirty="0">
                <a:cs typeface="Times New Roman" panose="02020603050405020304" pitchFamily="18" charset="0"/>
              </a:rPr>
              <a:t>计算该图的度分布、聚类系数和平均路径长度。</a:t>
            </a:r>
            <a:endParaRPr lang="en-US" altLang="zh-CN" sz="2000" kern="100" dirty="0">
              <a:cs typeface="Times New Roman" panose="02020603050405020304" pitchFamily="18" charset="0"/>
            </a:endParaRPr>
          </a:p>
          <a:p>
            <a:pPr algn="just">
              <a:lnSpc>
                <a:spcPct val="150000"/>
              </a:lnSpc>
              <a:spcAft>
                <a:spcPts val="0"/>
              </a:spcAft>
            </a:pPr>
            <a:r>
              <a:rPr lang="en-US" altLang="zh-CN" sz="2000" b="1" kern="100" dirty="0">
                <a:cs typeface="Times New Roman" panose="02020603050405020304" pitchFamily="18" charset="0"/>
              </a:rPr>
              <a:t>(3)</a:t>
            </a:r>
            <a:r>
              <a:rPr lang="zh-CN" altLang="en-US" sz="2000" b="1" kern="100" dirty="0">
                <a:cs typeface="Times New Roman" panose="02020603050405020304" pitchFamily="18" charset="0"/>
              </a:rPr>
              <a:t>平均路径长度</a:t>
            </a:r>
            <a:endParaRPr lang="en-US" altLang="zh-CN" sz="2000" b="1" kern="100" dirty="0">
              <a:cs typeface="Times New Roman" panose="02020603050405020304" pitchFamily="18" charset="0"/>
            </a:endParaRPr>
          </a:p>
        </p:txBody>
      </p:sp>
      <p:sp>
        <p:nvSpPr>
          <p:cNvPr id="5" name="左大括号 4"/>
          <p:cNvSpPr/>
          <p:nvPr/>
        </p:nvSpPr>
        <p:spPr>
          <a:xfrm>
            <a:off x="596727" y="2752229"/>
            <a:ext cx="360040" cy="3188280"/>
          </a:xfrm>
          <a:prstGeom prst="leftBrace">
            <a:avLst>
              <a:gd name="adj1" fmla="val 51358"/>
              <a:gd name="adj2" fmla="val 49758"/>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6" name="TextBox 8"/>
          <p:cNvSpPr txBox="1"/>
          <p:nvPr/>
        </p:nvSpPr>
        <p:spPr>
          <a:xfrm>
            <a:off x="1362008" y="2865441"/>
            <a:ext cx="10585176" cy="553998"/>
          </a:xfrm>
          <a:prstGeom prst="rect">
            <a:avLst/>
          </a:prstGeom>
          <a:noFill/>
        </p:spPr>
        <p:txBody>
          <a:bodyPr wrap="square" rtlCol="0">
            <a:spAutoFit/>
          </a:bodyPr>
          <a:lstStyle/>
          <a:p>
            <a:pPr>
              <a:lnSpc>
                <a:spcPct val="150000"/>
              </a:lnSpc>
            </a:pPr>
            <a:r>
              <a:rPr lang="en-US" altLang="zh-CN" sz="2000" b="1" dirty="0"/>
              <a:t>1. </a:t>
            </a:r>
            <a:r>
              <a:rPr lang="en-US" altLang="zh-CN" sz="2000" b="1" dirty="0">
                <a:solidFill>
                  <a:srgbClr val="FF0000"/>
                </a:solidFill>
              </a:rPr>
              <a:t>Dijkstra</a:t>
            </a:r>
            <a:r>
              <a:rPr lang="zh-CN" altLang="en-US" sz="2000" b="1" dirty="0"/>
              <a:t>算法，</a:t>
            </a:r>
            <a:r>
              <a:rPr lang="en-US" altLang="zh-CN" sz="2000" b="1" dirty="0"/>
              <a:t>Bellman-Ford</a:t>
            </a:r>
            <a:r>
              <a:rPr lang="zh-CN" altLang="en-US" sz="2000" b="1" dirty="0"/>
              <a:t>算法，</a:t>
            </a:r>
            <a:r>
              <a:rPr lang="en-US" altLang="zh-CN" sz="2000" b="1" dirty="0"/>
              <a:t>Floyd</a:t>
            </a:r>
            <a:r>
              <a:rPr lang="zh-CN" altLang="en-US" sz="2000" b="1" dirty="0"/>
              <a:t>算法和</a:t>
            </a:r>
            <a:r>
              <a:rPr lang="en-US" altLang="zh-CN" sz="2000" b="1" dirty="0"/>
              <a:t>SPFA</a:t>
            </a:r>
            <a:r>
              <a:rPr lang="zh-CN" altLang="en-US" sz="2000" b="1" dirty="0"/>
              <a:t>算法</a:t>
            </a:r>
            <a:endParaRPr lang="zh-CN" altLang="en-US" sz="2000" dirty="0"/>
          </a:p>
        </p:txBody>
      </p:sp>
      <p:sp>
        <p:nvSpPr>
          <p:cNvPr id="7" name="TextBox 8"/>
          <p:cNvSpPr txBox="1"/>
          <p:nvPr/>
        </p:nvSpPr>
        <p:spPr>
          <a:xfrm>
            <a:off x="1362008" y="3852277"/>
            <a:ext cx="10585176" cy="553998"/>
          </a:xfrm>
          <a:prstGeom prst="rect">
            <a:avLst/>
          </a:prstGeom>
          <a:noFill/>
        </p:spPr>
        <p:txBody>
          <a:bodyPr wrap="square" rtlCol="0">
            <a:spAutoFit/>
          </a:bodyPr>
          <a:lstStyle/>
          <a:p>
            <a:pPr>
              <a:lnSpc>
                <a:spcPct val="150000"/>
              </a:lnSpc>
            </a:pPr>
            <a:r>
              <a:rPr lang="en-US" altLang="zh-CN" sz="2000" b="1" dirty="0"/>
              <a:t>2. K</a:t>
            </a:r>
            <a:r>
              <a:rPr lang="zh-CN" altLang="en-US" sz="2000" b="1" dirty="0"/>
              <a:t>最短路径</a:t>
            </a:r>
            <a:endParaRPr lang="zh-CN" altLang="en-US" sz="2000" dirty="0"/>
          </a:p>
        </p:txBody>
      </p:sp>
      <p:sp>
        <p:nvSpPr>
          <p:cNvPr id="8" name="TextBox 8"/>
          <p:cNvSpPr txBox="1"/>
          <p:nvPr/>
        </p:nvSpPr>
        <p:spPr>
          <a:xfrm>
            <a:off x="1362008" y="4788381"/>
            <a:ext cx="10585176" cy="1015663"/>
          </a:xfrm>
          <a:prstGeom prst="rect">
            <a:avLst/>
          </a:prstGeom>
          <a:noFill/>
        </p:spPr>
        <p:txBody>
          <a:bodyPr wrap="square" rtlCol="0">
            <a:spAutoFit/>
          </a:bodyPr>
          <a:lstStyle/>
          <a:p>
            <a:pPr>
              <a:lnSpc>
                <a:spcPct val="150000"/>
              </a:lnSpc>
            </a:pPr>
            <a:r>
              <a:rPr lang="en-US" altLang="zh-CN" sz="2000" b="1" dirty="0"/>
              <a:t>3. </a:t>
            </a:r>
            <a:r>
              <a:rPr lang="zh-CN" altLang="en-US" sz="2000" b="1" dirty="0"/>
              <a:t>不可微、不连续、多维、有约束条件、高度非线性的</a:t>
            </a:r>
            <a:r>
              <a:rPr lang="en-US" altLang="zh-CN" sz="2000" b="1" dirty="0"/>
              <a:t>NP-</a:t>
            </a:r>
            <a:r>
              <a:rPr lang="zh-CN" altLang="en-US" sz="2000" b="1" dirty="0"/>
              <a:t>完全</a:t>
            </a:r>
            <a:r>
              <a:rPr lang="en-US" altLang="zh-CN" sz="2000" b="1" dirty="0"/>
              <a:t>(</a:t>
            </a:r>
            <a:r>
              <a:rPr lang="zh-CN" altLang="en-US" sz="2000" b="1" dirty="0"/>
              <a:t>难</a:t>
            </a:r>
            <a:r>
              <a:rPr lang="en-US" altLang="zh-CN" sz="2000" b="1" dirty="0"/>
              <a:t>)</a:t>
            </a:r>
            <a:r>
              <a:rPr lang="zh-CN" altLang="en-US" sz="2000" b="1" dirty="0"/>
              <a:t>问题：启发式算法</a:t>
            </a:r>
            <a:endParaRPr lang="en-US" altLang="zh-CN" sz="2000" b="1" dirty="0"/>
          </a:p>
          <a:p>
            <a:pPr>
              <a:lnSpc>
                <a:spcPct val="150000"/>
              </a:lnSpc>
            </a:pPr>
            <a:r>
              <a:rPr lang="en-US" altLang="zh-CN" sz="2000" b="1" dirty="0"/>
              <a:t>A</a:t>
            </a:r>
            <a:r>
              <a:rPr lang="zh-CN" altLang="en-US" sz="2000" b="1" dirty="0"/>
              <a:t>*算法，遗传算法、模拟退火算法、蚁群算法</a:t>
            </a:r>
            <a:r>
              <a:rPr lang="en-US" altLang="zh-CN" sz="2000" b="1" dirty="0"/>
              <a:t>…………</a:t>
            </a:r>
            <a:endParaRPr lang="zh-CN" altLang="en-US" sz="2000" dirty="0"/>
          </a:p>
        </p:txBody>
      </p:sp>
    </p:spTree>
    <p:extLst>
      <p:ext uri="{BB962C8B-B14F-4D97-AF65-F5344CB8AC3E}">
        <p14:creationId xmlns:p14="http://schemas.microsoft.com/office/powerpoint/2010/main" val="1292511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pic>
        <p:nvPicPr>
          <p:cNvPr id="2" name="图片 1"/>
          <p:cNvPicPr>
            <a:picLocks noChangeAspect="1"/>
          </p:cNvPicPr>
          <p:nvPr/>
        </p:nvPicPr>
        <p:blipFill rotWithShape="1">
          <a:blip r:embed="rId3"/>
          <a:srcRect r="4423" b="3919"/>
          <a:stretch/>
        </p:blipFill>
        <p:spPr>
          <a:xfrm>
            <a:off x="392023" y="2309742"/>
            <a:ext cx="4072614" cy="3770399"/>
          </a:xfrm>
          <a:prstGeom prst="rect">
            <a:avLst/>
          </a:prstGeom>
        </p:spPr>
      </p:pic>
      <p:sp>
        <p:nvSpPr>
          <p:cNvPr id="11" name="TextBox 8"/>
          <p:cNvSpPr txBox="1"/>
          <p:nvPr/>
        </p:nvSpPr>
        <p:spPr>
          <a:xfrm>
            <a:off x="392023" y="922916"/>
            <a:ext cx="10861888" cy="501291"/>
          </a:xfrm>
          <a:prstGeom prst="rect">
            <a:avLst/>
          </a:prstGeom>
          <a:noFill/>
        </p:spPr>
        <p:txBody>
          <a:bodyPr wrap="square" rtlCol="0">
            <a:spAutoFit/>
          </a:bodyPr>
          <a:lstStyle/>
          <a:p>
            <a:pPr>
              <a:lnSpc>
                <a:spcPct val="150000"/>
              </a:lnSpc>
            </a:pPr>
            <a:r>
              <a:rPr lang="en-US" altLang="zh-CN" sz="2000" b="1" u="none" dirty="0"/>
              <a:t>Dijkstra</a:t>
            </a:r>
            <a:r>
              <a:rPr lang="zh-CN" altLang="en-US" sz="2000" b="1" u="none" dirty="0"/>
              <a:t>算法</a:t>
            </a:r>
            <a:r>
              <a:rPr lang="zh-CN" altLang="en-US" sz="2000" u="none" dirty="0"/>
              <a:t>：对于单源、无负权重的图，时效性较好，</a:t>
            </a:r>
            <a:r>
              <a:rPr lang="en-US" altLang="zh-CN" sz="2000" dirty="0"/>
              <a:t>O(</a:t>
            </a:r>
            <a:r>
              <a:rPr lang="en-US" altLang="zh-CN" sz="2000" dirty="0" err="1"/>
              <a:t>E+VlgV</a:t>
            </a:r>
            <a:r>
              <a:rPr lang="en-US" altLang="zh-CN" sz="2000" dirty="0"/>
              <a:t>)</a:t>
            </a:r>
            <a:r>
              <a:rPr lang="zh-CN" altLang="en-US" sz="2000" dirty="0"/>
              <a:t>。</a:t>
            </a:r>
          </a:p>
        </p:txBody>
      </p:sp>
      <p:graphicFrame>
        <p:nvGraphicFramePr>
          <p:cNvPr id="8" name="表格 7"/>
          <p:cNvGraphicFramePr>
            <a:graphicFrameLocks noGrp="1"/>
          </p:cNvGraphicFramePr>
          <p:nvPr/>
        </p:nvGraphicFramePr>
        <p:xfrm>
          <a:off x="5709295" y="2285435"/>
          <a:ext cx="5400600" cy="457200"/>
        </p:xfrm>
        <a:graphic>
          <a:graphicData uri="http://schemas.openxmlformats.org/drawingml/2006/table">
            <a:tbl>
              <a:tblPr firstRow="1" bandRow="1">
                <a:tableStyleId>{616DA210-FB5B-4158-B5E0-FEB733F419BA}</a:tableStyleId>
              </a:tblPr>
              <a:tblGrid>
                <a:gridCol w="900100">
                  <a:extLst>
                    <a:ext uri="{9D8B030D-6E8A-4147-A177-3AD203B41FA5}">
                      <a16:colId xmlns:a16="http://schemas.microsoft.com/office/drawing/2014/main" val="20000"/>
                    </a:ext>
                  </a:extLst>
                </a:gridCol>
                <a:gridCol w="900100">
                  <a:extLst>
                    <a:ext uri="{9D8B030D-6E8A-4147-A177-3AD203B41FA5}">
                      <a16:colId xmlns:a16="http://schemas.microsoft.com/office/drawing/2014/main" val="20001"/>
                    </a:ext>
                  </a:extLst>
                </a:gridCol>
                <a:gridCol w="900100">
                  <a:extLst>
                    <a:ext uri="{9D8B030D-6E8A-4147-A177-3AD203B41FA5}">
                      <a16:colId xmlns:a16="http://schemas.microsoft.com/office/drawing/2014/main" val="20002"/>
                    </a:ext>
                  </a:extLst>
                </a:gridCol>
                <a:gridCol w="900100">
                  <a:extLst>
                    <a:ext uri="{9D8B030D-6E8A-4147-A177-3AD203B41FA5}">
                      <a16:colId xmlns:a16="http://schemas.microsoft.com/office/drawing/2014/main" val="20003"/>
                    </a:ext>
                  </a:extLst>
                </a:gridCol>
                <a:gridCol w="900100">
                  <a:extLst>
                    <a:ext uri="{9D8B030D-6E8A-4147-A177-3AD203B41FA5}">
                      <a16:colId xmlns:a16="http://schemas.microsoft.com/office/drawing/2014/main" val="20004"/>
                    </a:ext>
                  </a:extLst>
                </a:gridCol>
                <a:gridCol w="900100">
                  <a:extLst>
                    <a:ext uri="{9D8B030D-6E8A-4147-A177-3AD203B41FA5}">
                      <a16:colId xmlns:a16="http://schemas.microsoft.com/office/drawing/2014/main" val="20005"/>
                    </a:ext>
                  </a:extLst>
                </a:gridCol>
              </a:tblGrid>
              <a:tr h="370840">
                <a:tc>
                  <a:txBody>
                    <a:bodyPr/>
                    <a:lstStyle/>
                    <a:p>
                      <a:pPr algn="ctr"/>
                      <a:r>
                        <a:rPr lang="en-US" altLang="zh-CN" sz="2400" dirty="0">
                          <a:solidFill>
                            <a:srgbClr val="27B23C"/>
                          </a:solidFill>
                        </a:rPr>
                        <a:t>0</a:t>
                      </a:r>
                      <a:endParaRPr lang="zh-CN" altLang="en-US" sz="2400" dirty="0">
                        <a:solidFill>
                          <a:srgbClr val="27B23C"/>
                        </a:solidFill>
                      </a:endParaRPr>
                    </a:p>
                  </a:txBody>
                  <a:tcPr/>
                </a:tc>
                <a:tc>
                  <a:txBody>
                    <a:bodyPr/>
                    <a:lstStyle/>
                    <a:p>
                      <a:pPr algn="ctr"/>
                      <a:r>
                        <a:rPr lang="zh-CN" altLang="en-US" sz="2400" dirty="0"/>
                        <a:t>∞</a:t>
                      </a:r>
                    </a:p>
                  </a:txBody>
                  <a:tcPr/>
                </a:tc>
                <a:tc>
                  <a:txBody>
                    <a:bodyPr/>
                    <a:lstStyle/>
                    <a:p>
                      <a:pPr algn="ctr"/>
                      <a:r>
                        <a:rPr lang="en-US" altLang="zh-CN" sz="2400" dirty="0">
                          <a:solidFill>
                            <a:srgbClr val="FF0000"/>
                          </a:solidFill>
                        </a:rPr>
                        <a:t>10</a:t>
                      </a:r>
                      <a:endParaRPr lang="zh-CN" altLang="en-US" sz="2400" dirty="0">
                        <a:solidFill>
                          <a:srgbClr val="FF0000"/>
                        </a:solidFill>
                      </a:endParaRPr>
                    </a:p>
                  </a:txBody>
                  <a:tcPr/>
                </a:tc>
                <a:tc>
                  <a:txBody>
                    <a:bodyPr/>
                    <a:lstStyle/>
                    <a:p>
                      <a:pPr algn="ctr"/>
                      <a:r>
                        <a:rPr lang="zh-CN" altLang="en-US" sz="2400" dirty="0"/>
                        <a:t>∞</a:t>
                      </a:r>
                    </a:p>
                  </a:txBody>
                  <a:tcPr/>
                </a:tc>
                <a:tc>
                  <a:txBody>
                    <a:bodyPr/>
                    <a:lstStyle/>
                    <a:p>
                      <a:pPr algn="ctr"/>
                      <a:r>
                        <a:rPr lang="en-US" altLang="zh-CN" sz="2400" dirty="0">
                          <a:solidFill>
                            <a:srgbClr val="FF0000"/>
                          </a:solidFill>
                        </a:rPr>
                        <a:t>30</a:t>
                      </a:r>
                      <a:endParaRPr lang="zh-CN" altLang="en-US" sz="2400" dirty="0">
                        <a:solidFill>
                          <a:srgbClr val="FF0000"/>
                        </a:solidFill>
                      </a:endParaRPr>
                    </a:p>
                  </a:txBody>
                  <a:tcPr/>
                </a:tc>
                <a:tc>
                  <a:txBody>
                    <a:bodyPr/>
                    <a:lstStyle/>
                    <a:p>
                      <a:pPr algn="ctr"/>
                      <a:r>
                        <a:rPr lang="en-US" altLang="zh-CN" sz="2400" dirty="0">
                          <a:solidFill>
                            <a:srgbClr val="FF0000"/>
                          </a:solidFill>
                        </a:rPr>
                        <a:t>100</a:t>
                      </a:r>
                      <a:endParaRPr lang="zh-CN" altLang="en-US" sz="2400" dirty="0">
                        <a:solidFill>
                          <a:srgbClr val="FF0000"/>
                        </a:solidFill>
                      </a:endParaRPr>
                    </a:p>
                  </a:txBody>
                  <a:tcPr/>
                </a:tc>
                <a:extLst>
                  <a:ext uri="{0D108BD9-81ED-4DB2-BD59-A6C34878D82A}">
                    <a16:rowId xmlns:a16="http://schemas.microsoft.com/office/drawing/2014/main" val="10000"/>
                  </a:ext>
                </a:extLst>
              </a:tr>
            </a:tbl>
          </a:graphicData>
        </a:graphic>
      </p:graphicFrame>
      <p:sp>
        <p:nvSpPr>
          <p:cNvPr id="13" name="TextBox 14"/>
          <p:cNvSpPr txBox="1"/>
          <p:nvPr/>
        </p:nvSpPr>
        <p:spPr>
          <a:xfrm>
            <a:off x="5062492" y="2240022"/>
            <a:ext cx="533400" cy="461665"/>
          </a:xfrm>
          <a:prstGeom prst="rect">
            <a:avLst/>
          </a:prstGeom>
          <a:noFill/>
        </p:spPr>
        <p:txBody>
          <a:bodyPr wrap="square" rtlCol="0">
            <a:spAutoFit/>
          </a:bodyPr>
          <a:lstStyle/>
          <a:p>
            <a:r>
              <a:rPr lang="en-US" altLang="zh-CN" sz="2400" b="1" u="none" dirty="0"/>
              <a:t>V1</a:t>
            </a:r>
            <a:endParaRPr lang="zh-CN" altLang="en-US" sz="2400" b="1" u="none" dirty="0"/>
          </a:p>
        </p:txBody>
      </p:sp>
      <p:sp>
        <p:nvSpPr>
          <p:cNvPr id="14" name="TextBox 19"/>
          <p:cNvSpPr txBox="1"/>
          <p:nvPr/>
        </p:nvSpPr>
        <p:spPr>
          <a:xfrm>
            <a:off x="5853311" y="1769436"/>
            <a:ext cx="6095630" cy="461665"/>
          </a:xfrm>
          <a:prstGeom prst="rect">
            <a:avLst/>
          </a:prstGeom>
          <a:noFill/>
        </p:spPr>
        <p:txBody>
          <a:bodyPr wrap="square" rtlCol="0">
            <a:spAutoFit/>
          </a:bodyPr>
          <a:lstStyle/>
          <a:p>
            <a:pPr algn="l"/>
            <a:r>
              <a:rPr lang="en-US" altLang="zh-CN" u="none" dirty="0"/>
              <a:t> </a:t>
            </a:r>
            <a:r>
              <a:rPr lang="en-US" altLang="zh-CN" sz="2400" b="1" u="none" dirty="0"/>
              <a:t>V1	V2	V3	</a:t>
            </a:r>
            <a:r>
              <a:rPr lang="en-US" altLang="zh-CN" sz="2400" b="1" dirty="0"/>
              <a:t>V4	V5	V6</a:t>
            </a:r>
            <a:endParaRPr lang="zh-CN" altLang="en-US" sz="2400" b="1" u="none" dirty="0"/>
          </a:p>
        </p:txBody>
      </p:sp>
      <p:graphicFrame>
        <p:nvGraphicFramePr>
          <p:cNvPr id="15" name="表格 14"/>
          <p:cNvGraphicFramePr>
            <a:graphicFrameLocks noGrp="1"/>
          </p:cNvGraphicFramePr>
          <p:nvPr/>
        </p:nvGraphicFramePr>
        <p:xfrm>
          <a:off x="5708026" y="3085674"/>
          <a:ext cx="5400600" cy="457200"/>
        </p:xfrm>
        <a:graphic>
          <a:graphicData uri="http://schemas.openxmlformats.org/drawingml/2006/table">
            <a:tbl>
              <a:tblPr firstRow="1" bandRow="1">
                <a:tableStyleId>{616DA210-FB5B-4158-B5E0-FEB733F419BA}</a:tableStyleId>
              </a:tblPr>
              <a:tblGrid>
                <a:gridCol w="900100">
                  <a:extLst>
                    <a:ext uri="{9D8B030D-6E8A-4147-A177-3AD203B41FA5}">
                      <a16:colId xmlns:a16="http://schemas.microsoft.com/office/drawing/2014/main" val="20000"/>
                    </a:ext>
                  </a:extLst>
                </a:gridCol>
                <a:gridCol w="900100">
                  <a:extLst>
                    <a:ext uri="{9D8B030D-6E8A-4147-A177-3AD203B41FA5}">
                      <a16:colId xmlns:a16="http://schemas.microsoft.com/office/drawing/2014/main" val="20001"/>
                    </a:ext>
                  </a:extLst>
                </a:gridCol>
                <a:gridCol w="900100">
                  <a:extLst>
                    <a:ext uri="{9D8B030D-6E8A-4147-A177-3AD203B41FA5}">
                      <a16:colId xmlns:a16="http://schemas.microsoft.com/office/drawing/2014/main" val="20002"/>
                    </a:ext>
                  </a:extLst>
                </a:gridCol>
                <a:gridCol w="900100">
                  <a:extLst>
                    <a:ext uri="{9D8B030D-6E8A-4147-A177-3AD203B41FA5}">
                      <a16:colId xmlns:a16="http://schemas.microsoft.com/office/drawing/2014/main" val="20003"/>
                    </a:ext>
                  </a:extLst>
                </a:gridCol>
                <a:gridCol w="900100">
                  <a:extLst>
                    <a:ext uri="{9D8B030D-6E8A-4147-A177-3AD203B41FA5}">
                      <a16:colId xmlns:a16="http://schemas.microsoft.com/office/drawing/2014/main" val="20004"/>
                    </a:ext>
                  </a:extLst>
                </a:gridCol>
                <a:gridCol w="900100">
                  <a:extLst>
                    <a:ext uri="{9D8B030D-6E8A-4147-A177-3AD203B41FA5}">
                      <a16:colId xmlns:a16="http://schemas.microsoft.com/office/drawing/2014/main" val="20005"/>
                    </a:ext>
                  </a:extLst>
                </a:gridCol>
              </a:tblGrid>
              <a:tr h="370840">
                <a:tc>
                  <a:txBody>
                    <a:bodyPr/>
                    <a:lstStyle/>
                    <a:p>
                      <a:pPr algn="ctr"/>
                      <a:r>
                        <a:rPr lang="en-US" altLang="zh-CN" sz="2400" dirty="0">
                          <a:solidFill>
                            <a:srgbClr val="27B23C"/>
                          </a:solidFill>
                        </a:rPr>
                        <a:t>0</a:t>
                      </a:r>
                      <a:endParaRPr lang="zh-CN" altLang="en-US" sz="2400" dirty="0">
                        <a:solidFill>
                          <a:srgbClr val="27B23C"/>
                        </a:solidFill>
                      </a:endParaRPr>
                    </a:p>
                  </a:txBody>
                  <a:tcPr/>
                </a:tc>
                <a:tc>
                  <a:txBody>
                    <a:bodyPr/>
                    <a:lstStyle/>
                    <a:p>
                      <a:pPr algn="ctr"/>
                      <a:r>
                        <a:rPr lang="zh-CN" altLang="en-US" sz="2400" dirty="0"/>
                        <a:t>∞</a:t>
                      </a:r>
                    </a:p>
                  </a:txBody>
                  <a:tcPr/>
                </a:tc>
                <a:tc>
                  <a:txBody>
                    <a:bodyPr/>
                    <a:lstStyle/>
                    <a:p>
                      <a:pPr algn="ctr"/>
                      <a:r>
                        <a:rPr lang="en-US" altLang="zh-CN" sz="2400" dirty="0">
                          <a:solidFill>
                            <a:srgbClr val="27B23C"/>
                          </a:solidFill>
                        </a:rPr>
                        <a:t>10</a:t>
                      </a:r>
                      <a:endParaRPr lang="zh-CN" altLang="en-US" sz="2400" dirty="0">
                        <a:solidFill>
                          <a:srgbClr val="27B23C"/>
                        </a:solidFill>
                      </a:endParaRPr>
                    </a:p>
                  </a:txBody>
                  <a:tcPr/>
                </a:tc>
                <a:tc>
                  <a:txBody>
                    <a:bodyPr/>
                    <a:lstStyle/>
                    <a:p>
                      <a:pPr algn="ctr"/>
                      <a:r>
                        <a:rPr lang="en-US" altLang="zh-CN" sz="2400" dirty="0">
                          <a:solidFill>
                            <a:srgbClr val="FF0000"/>
                          </a:solidFill>
                        </a:rPr>
                        <a:t>60</a:t>
                      </a:r>
                      <a:endParaRPr lang="zh-CN" altLang="en-US" sz="2400" dirty="0">
                        <a:solidFill>
                          <a:srgbClr val="FF0000"/>
                        </a:solidFill>
                      </a:endParaRPr>
                    </a:p>
                  </a:txBody>
                  <a:tcPr/>
                </a:tc>
                <a:tc>
                  <a:txBody>
                    <a:bodyPr/>
                    <a:lstStyle/>
                    <a:p>
                      <a:pPr algn="ctr"/>
                      <a:r>
                        <a:rPr lang="en-US" altLang="zh-CN" sz="2400" dirty="0">
                          <a:solidFill>
                            <a:srgbClr val="FF0000"/>
                          </a:solidFill>
                        </a:rPr>
                        <a:t>30</a:t>
                      </a:r>
                      <a:endParaRPr lang="zh-CN" altLang="en-US" sz="2400" dirty="0">
                        <a:solidFill>
                          <a:srgbClr val="FF0000"/>
                        </a:solidFill>
                      </a:endParaRPr>
                    </a:p>
                  </a:txBody>
                  <a:tcPr/>
                </a:tc>
                <a:tc>
                  <a:txBody>
                    <a:bodyPr/>
                    <a:lstStyle/>
                    <a:p>
                      <a:pPr algn="ctr"/>
                      <a:r>
                        <a:rPr lang="en-US" altLang="zh-CN" sz="2400" dirty="0">
                          <a:solidFill>
                            <a:srgbClr val="FF0000"/>
                          </a:solidFill>
                        </a:rPr>
                        <a:t>100</a:t>
                      </a:r>
                      <a:endParaRPr lang="zh-CN" altLang="en-US" sz="2400" dirty="0">
                        <a:solidFill>
                          <a:srgbClr val="FF0000"/>
                        </a:solidFill>
                      </a:endParaRPr>
                    </a:p>
                  </a:txBody>
                  <a:tcPr/>
                </a:tc>
                <a:extLst>
                  <a:ext uri="{0D108BD9-81ED-4DB2-BD59-A6C34878D82A}">
                    <a16:rowId xmlns:a16="http://schemas.microsoft.com/office/drawing/2014/main" val="10000"/>
                  </a:ext>
                </a:extLst>
              </a:tr>
            </a:tbl>
          </a:graphicData>
        </a:graphic>
      </p:graphicFrame>
      <p:sp>
        <p:nvSpPr>
          <p:cNvPr id="16" name="TextBox 14"/>
          <p:cNvSpPr txBox="1"/>
          <p:nvPr/>
        </p:nvSpPr>
        <p:spPr>
          <a:xfrm>
            <a:off x="5061223" y="3040261"/>
            <a:ext cx="533400" cy="461665"/>
          </a:xfrm>
          <a:prstGeom prst="rect">
            <a:avLst/>
          </a:prstGeom>
          <a:noFill/>
        </p:spPr>
        <p:txBody>
          <a:bodyPr wrap="square" rtlCol="0">
            <a:spAutoFit/>
          </a:bodyPr>
          <a:lstStyle/>
          <a:p>
            <a:r>
              <a:rPr lang="en-US" altLang="zh-CN" sz="2400" b="1" u="none" dirty="0"/>
              <a:t>V1</a:t>
            </a:r>
            <a:endParaRPr lang="zh-CN" altLang="en-US" sz="2400" b="1" u="none" dirty="0"/>
          </a:p>
        </p:txBody>
      </p:sp>
      <p:sp>
        <p:nvSpPr>
          <p:cNvPr id="17" name="TextBox 14"/>
          <p:cNvSpPr txBox="1"/>
          <p:nvPr/>
        </p:nvSpPr>
        <p:spPr>
          <a:xfrm>
            <a:off x="11415541" y="2248173"/>
            <a:ext cx="533400" cy="461665"/>
          </a:xfrm>
          <a:prstGeom prst="rect">
            <a:avLst/>
          </a:prstGeom>
          <a:noFill/>
        </p:spPr>
        <p:txBody>
          <a:bodyPr wrap="square" rtlCol="0">
            <a:spAutoFit/>
          </a:bodyPr>
          <a:lstStyle/>
          <a:p>
            <a:r>
              <a:rPr lang="en-US" altLang="zh-CN" sz="2400" b="1" u="none" dirty="0">
                <a:solidFill>
                  <a:srgbClr val="27B23C"/>
                </a:solidFill>
              </a:rPr>
              <a:t>V1</a:t>
            </a:r>
            <a:endParaRPr lang="zh-CN" altLang="en-US" sz="2400" b="1" u="none" dirty="0">
              <a:solidFill>
                <a:srgbClr val="27B23C"/>
              </a:solidFill>
            </a:endParaRPr>
          </a:p>
        </p:txBody>
      </p:sp>
      <p:sp>
        <p:nvSpPr>
          <p:cNvPr id="18" name="TextBox 14"/>
          <p:cNvSpPr txBox="1"/>
          <p:nvPr/>
        </p:nvSpPr>
        <p:spPr>
          <a:xfrm>
            <a:off x="11415541" y="3069019"/>
            <a:ext cx="990498" cy="461665"/>
          </a:xfrm>
          <a:prstGeom prst="rect">
            <a:avLst/>
          </a:prstGeom>
          <a:noFill/>
        </p:spPr>
        <p:txBody>
          <a:bodyPr wrap="square" rtlCol="0">
            <a:spAutoFit/>
          </a:bodyPr>
          <a:lstStyle/>
          <a:p>
            <a:r>
              <a:rPr lang="en-US" altLang="zh-CN" sz="2400" b="1" u="none" dirty="0">
                <a:solidFill>
                  <a:srgbClr val="27B23C"/>
                </a:solidFill>
              </a:rPr>
              <a:t>V1</a:t>
            </a:r>
            <a:r>
              <a:rPr lang="zh-CN" altLang="en-US" sz="2400" b="1" dirty="0">
                <a:solidFill>
                  <a:srgbClr val="27B23C"/>
                </a:solidFill>
              </a:rPr>
              <a:t> </a:t>
            </a:r>
            <a:r>
              <a:rPr lang="en-US" altLang="zh-CN" sz="2400" b="1" u="none" dirty="0">
                <a:solidFill>
                  <a:srgbClr val="27B23C"/>
                </a:solidFill>
              </a:rPr>
              <a:t>V3</a:t>
            </a:r>
            <a:endParaRPr lang="zh-CN" altLang="en-US" sz="2400" b="1" u="none" dirty="0">
              <a:solidFill>
                <a:srgbClr val="27B23C"/>
              </a:solidFill>
            </a:endParaRPr>
          </a:p>
        </p:txBody>
      </p:sp>
      <p:graphicFrame>
        <p:nvGraphicFramePr>
          <p:cNvPr id="19" name="表格 18"/>
          <p:cNvGraphicFramePr>
            <a:graphicFrameLocks noGrp="1"/>
          </p:cNvGraphicFramePr>
          <p:nvPr/>
        </p:nvGraphicFramePr>
        <p:xfrm>
          <a:off x="5708026" y="3902470"/>
          <a:ext cx="5400600" cy="457200"/>
        </p:xfrm>
        <a:graphic>
          <a:graphicData uri="http://schemas.openxmlformats.org/drawingml/2006/table">
            <a:tbl>
              <a:tblPr firstRow="1" bandRow="1">
                <a:tableStyleId>{616DA210-FB5B-4158-B5E0-FEB733F419BA}</a:tableStyleId>
              </a:tblPr>
              <a:tblGrid>
                <a:gridCol w="900100">
                  <a:extLst>
                    <a:ext uri="{9D8B030D-6E8A-4147-A177-3AD203B41FA5}">
                      <a16:colId xmlns:a16="http://schemas.microsoft.com/office/drawing/2014/main" val="20000"/>
                    </a:ext>
                  </a:extLst>
                </a:gridCol>
                <a:gridCol w="900100">
                  <a:extLst>
                    <a:ext uri="{9D8B030D-6E8A-4147-A177-3AD203B41FA5}">
                      <a16:colId xmlns:a16="http://schemas.microsoft.com/office/drawing/2014/main" val="20001"/>
                    </a:ext>
                  </a:extLst>
                </a:gridCol>
                <a:gridCol w="900100">
                  <a:extLst>
                    <a:ext uri="{9D8B030D-6E8A-4147-A177-3AD203B41FA5}">
                      <a16:colId xmlns:a16="http://schemas.microsoft.com/office/drawing/2014/main" val="20002"/>
                    </a:ext>
                  </a:extLst>
                </a:gridCol>
                <a:gridCol w="900100">
                  <a:extLst>
                    <a:ext uri="{9D8B030D-6E8A-4147-A177-3AD203B41FA5}">
                      <a16:colId xmlns:a16="http://schemas.microsoft.com/office/drawing/2014/main" val="20003"/>
                    </a:ext>
                  </a:extLst>
                </a:gridCol>
                <a:gridCol w="900100">
                  <a:extLst>
                    <a:ext uri="{9D8B030D-6E8A-4147-A177-3AD203B41FA5}">
                      <a16:colId xmlns:a16="http://schemas.microsoft.com/office/drawing/2014/main" val="20004"/>
                    </a:ext>
                  </a:extLst>
                </a:gridCol>
                <a:gridCol w="900100">
                  <a:extLst>
                    <a:ext uri="{9D8B030D-6E8A-4147-A177-3AD203B41FA5}">
                      <a16:colId xmlns:a16="http://schemas.microsoft.com/office/drawing/2014/main" val="20005"/>
                    </a:ext>
                  </a:extLst>
                </a:gridCol>
              </a:tblGrid>
              <a:tr h="370840">
                <a:tc>
                  <a:txBody>
                    <a:bodyPr/>
                    <a:lstStyle/>
                    <a:p>
                      <a:pPr algn="ctr"/>
                      <a:r>
                        <a:rPr lang="en-US" altLang="zh-CN" sz="2400" dirty="0">
                          <a:solidFill>
                            <a:srgbClr val="27B23C"/>
                          </a:solidFill>
                        </a:rPr>
                        <a:t>0</a:t>
                      </a:r>
                      <a:endParaRPr lang="zh-CN" altLang="en-US" sz="2400" dirty="0">
                        <a:solidFill>
                          <a:srgbClr val="27B23C"/>
                        </a:solidFill>
                      </a:endParaRPr>
                    </a:p>
                  </a:txBody>
                  <a:tcPr/>
                </a:tc>
                <a:tc>
                  <a:txBody>
                    <a:bodyPr/>
                    <a:lstStyle/>
                    <a:p>
                      <a:pPr algn="ctr"/>
                      <a:r>
                        <a:rPr lang="zh-CN" altLang="en-US" sz="2400" dirty="0"/>
                        <a:t>∞</a:t>
                      </a:r>
                    </a:p>
                  </a:txBody>
                  <a:tcPr/>
                </a:tc>
                <a:tc>
                  <a:txBody>
                    <a:bodyPr/>
                    <a:lstStyle/>
                    <a:p>
                      <a:pPr algn="ctr"/>
                      <a:r>
                        <a:rPr lang="en-US" altLang="zh-CN" sz="2400" dirty="0">
                          <a:solidFill>
                            <a:srgbClr val="27B23C"/>
                          </a:solidFill>
                        </a:rPr>
                        <a:t>10</a:t>
                      </a:r>
                      <a:endParaRPr lang="zh-CN" altLang="en-US" sz="2400" dirty="0">
                        <a:solidFill>
                          <a:srgbClr val="27B23C"/>
                        </a:solidFill>
                      </a:endParaRPr>
                    </a:p>
                  </a:txBody>
                  <a:tcPr/>
                </a:tc>
                <a:tc>
                  <a:txBody>
                    <a:bodyPr/>
                    <a:lstStyle/>
                    <a:p>
                      <a:pPr algn="ctr"/>
                      <a:r>
                        <a:rPr lang="en-US" altLang="zh-CN" sz="2400" dirty="0">
                          <a:solidFill>
                            <a:srgbClr val="FF0000"/>
                          </a:solidFill>
                        </a:rPr>
                        <a:t>50</a:t>
                      </a:r>
                      <a:endParaRPr lang="zh-CN" altLang="en-US" sz="2400" dirty="0">
                        <a:solidFill>
                          <a:srgbClr val="FF0000"/>
                        </a:solidFill>
                      </a:endParaRPr>
                    </a:p>
                  </a:txBody>
                  <a:tcPr/>
                </a:tc>
                <a:tc>
                  <a:txBody>
                    <a:bodyPr/>
                    <a:lstStyle/>
                    <a:p>
                      <a:pPr algn="ctr"/>
                      <a:r>
                        <a:rPr lang="en-US" altLang="zh-CN" sz="2400" dirty="0">
                          <a:solidFill>
                            <a:srgbClr val="27B23C"/>
                          </a:solidFill>
                        </a:rPr>
                        <a:t>30</a:t>
                      </a:r>
                      <a:endParaRPr lang="zh-CN" altLang="en-US" sz="2400" dirty="0">
                        <a:solidFill>
                          <a:srgbClr val="27B23C"/>
                        </a:solidFill>
                      </a:endParaRPr>
                    </a:p>
                  </a:txBody>
                  <a:tcPr/>
                </a:tc>
                <a:tc>
                  <a:txBody>
                    <a:bodyPr/>
                    <a:lstStyle/>
                    <a:p>
                      <a:pPr algn="ctr"/>
                      <a:r>
                        <a:rPr lang="en-US" altLang="zh-CN" sz="2400" dirty="0">
                          <a:solidFill>
                            <a:srgbClr val="FF0000"/>
                          </a:solidFill>
                        </a:rPr>
                        <a:t>90</a:t>
                      </a:r>
                      <a:endParaRPr lang="zh-CN" altLang="en-US" sz="2400" dirty="0">
                        <a:solidFill>
                          <a:srgbClr val="FF0000"/>
                        </a:solidFill>
                      </a:endParaRPr>
                    </a:p>
                  </a:txBody>
                  <a:tcPr/>
                </a:tc>
                <a:extLst>
                  <a:ext uri="{0D108BD9-81ED-4DB2-BD59-A6C34878D82A}">
                    <a16:rowId xmlns:a16="http://schemas.microsoft.com/office/drawing/2014/main" val="10000"/>
                  </a:ext>
                </a:extLst>
              </a:tr>
            </a:tbl>
          </a:graphicData>
        </a:graphic>
      </p:graphicFrame>
      <p:sp>
        <p:nvSpPr>
          <p:cNvPr id="20" name="TextBox 14"/>
          <p:cNvSpPr txBox="1"/>
          <p:nvPr/>
        </p:nvSpPr>
        <p:spPr>
          <a:xfrm>
            <a:off x="5061223" y="3857057"/>
            <a:ext cx="533400" cy="461665"/>
          </a:xfrm>
          <a:prstGeom prst="rect">
            <a:avLst/>
          </a:prstGeom>
          <a:noFill/>
        </p:spPr>
        <p:txBody>
          <a:bodyPr wrap="square" rtlCol="0">
            <a:spAutoFit/>
          </a:bodyPr>
          <a:lstStyle/>
          <a:p>
            <a:r>
              <a:rPr lang="en-US" altLang="zh-CN" sz="2400" b="1" u="none" dirty="0"/>
              <a:t>V1</a:t>
            </a:r>
            <a:endParaRPr lang="zh-CN" altLang="en-US" sz="2400" b="1" u="none" dirty="0"/>
          </a:p>
        </p:txBody>
      </p:sp>
      <p:sp>
        <p:nvSpPr>
          <p:cNvPr id="22" name="TextBox 14"/>
          <p:cNvSpPr txBox="1"/>
          <p:nvPr/>
        </p:nvSpPr>
        <p:spPr>
          <a:xfrm>
            <a:off x="11415540" y="3885815"/>
            <a:ext cx="1443209" cy="461665"/>
          </a:xfrm>
          <a:prstGeom prst="rect">
            <a:avLst/>
          </a:prstGeom>
          <a:noFill/>
        </p:spPr>
        <p:txBody>
          <a:bodyPr wrap="square" rtlCol="0">
            <a:spAutoFit/>
          </a:bodyPr>
          <a:lstStyle/>
          <a:p>
            <a:r>
              <a:rPr lang="en-US" altLang="zh-CN" sz="2400" b="1" u="none" dirty="0">
                <a:solidFill>
                  <a:srgbClr val="27B23C"/>
                </a:solidFill>
              </a:rPr>
              <a:t>V1</a:t>
            </a:r>
            <a:r>
              <a:rPr lang="zh-CN" altLang="en-US" sz="2400" b="1" dirty="0">
                <a:solidFill>
                  <a:srgbClr val="27B23C"/>
                </a:solidFill>
              </a:rPr>
              <a:t> </a:t>
            </a:r>
            <a:r>
              <a:rPr lang="en-US" altLang="zh-CN" sz="2400" b="1" u="none" dirty="0">
                <a:solidFill>
                  <a:srgbClr val="27B23C"/>
                </a:solidFill>
              </a:rPr>
              <a:t>V3 V5</a:t>
            </a:r>
            <a:endParaRPr lang="zh-CN" altLang="en-US" sz="2400" b="1" u="none" dirty="0">
              <a:solidFill>
                <a:srgbClr val="27B23C"/>
              </a:solidFill>
            </a:endParaRPr>
          </a:p>
        </p:txBody>
      </p:sp>
      <p:graphicFrame>
        <p:nvGraphicFramePr>
          <p:cNvPr id="23" name="表格 22"/>
          <p:cNvGraphicFramePr>
            <a:graphicFrameLocks noGrp="1"/>
          </p:cNvGraphicFramePr>
          <p:nvPr/>
        </p:nvGraphicFramePr>
        <p:xfrm>
          <a:off x="5708026" y="4756962"/>
          <a:ext cx="5400600" cy="457200"/>
        </p:xfrm>
        <a:graphic>
          <a:graphicData uri="http://schemas.openxmlformats.org/drawingml/2006/table">
            <a:tbl>
              <a:tblPr firstRow="1" bandRow="1">
                <a:tableStyleId>{616DA210-FB5B-4158-B5E0-FEB733F419BA}</a:tableStyleId>
              </a:tblPr>
              <a:tblGrid>
                <a:gridCol w="900100">
                  <a:extLst>
                    <a:ext uri="{9D8B030D-6E8A-4147-A177-3AD203B41FA5}">
                      <a16:colId xmlns:a16="http://schemas.microsoft.com/office/drawing/2014/main" val="20000"/>
                    </a:ext>
                  </a:extLst>
                </a:gridCol>
                <a:gridCol w="900100">
                  <a:extLst>
                    <a:ext uri="{9D8B030D-6E8A-4147-A177-3AD203B41FA5}">
                      <a16:colId xmlns:a16="http://schemas.microsoft.com/office/drawing/2014/main" val="20001"/>
                    </a:ext>
                  </a:extLst>
                </a:gridCol>
                <a:gridCol w="900100">
                  <a:extLst>
                    <a:ext uri="{9D8B030D-6E8A-4147-A177-3AD203B41FA5}">
                      <a16:colId xmlns:a16="http://schemas.microsoft.com/office/drawing/2014/main" val="20002"/>
                    </a:ext>
                  </a:extLst>
                </a:gridCol>
                <a:gridCol w="900100">
                  <a:extLst>
                    <a:ext uri="{9D8B030D-6E8A-4147-A177-3AD203B41FA5}">
                      <a16:colId xmlns:a16="http://schemas.microsoft.com/office/drawing/2014/main" val="20003"/>
                    </a:ext>
                  </a:extLst>
                </a:gridCol>
                <a:gridCol w="900100">
                  <a:extLst>
                    <a:ext uri="{9D8B030D-6E8A-4147-A177-3AD203B41FA5}">
                      <a16:colId xmlns:a16="http://schemas.microsoft.com/office/drawing/2014/main" val="20004"/>
                    </a:ext>
                  </a:extLst>
                </a:gridCol>
                <a:gridCol w="900100">
                  <a:extLst>
                    <a:ext uri="{9D8B030D-6E8A-4147-A177-3AD203B41FA5}">
                      <a16:colId xmlns:a16="http://schemas.microsoft.com/office/drawing/2014/main" val="20005"/>
                    </a:ext>
                  </a:extLst>
                </a:gridCol>
              </a:tblGrid>
              <a:tr h="370840">
                <a:tc>
                  <a:txBody>
                    <a:bodyPr/>
                    <a:lstStyle/>
                    <a:p>
                      <a:pPr algn="ctr"/>
                      <a:r>
                        <a:rPr lang="en-US" altLang="zh-CN" sz="2400" dirty="0">
                          <a:solidFill>
                            <a:srgbClr val="27B23C"/>
                          </a:solidFill>
                        </a:rPr>
                        <a:t>0</a:t>
                      </a:r>
                      <a:endParaRPr lang="zh-CN" altLang="en-US" sz="2400" dirty="0">
                        <a:solidFill>
                          <a:srgbClr val="27B23C"/>
                        </a:solidFill>
                      </a:endParaRPr>
                    </a:p>
                  </a:txBody>
                  <a:tcPr/>
                </a:tc>
                <a:tc>
                  <a:txBody>
                    <a:bodyPr/>
                    <a:lstStyle/>
                    <a:p>
                      <a:pPr algn="ctr"/>
                      <a:r>
                        <a:rPr lang="zh-CN" altLang="en-US" sz="2400" dirty="0"/>
                        <a:t>∞</a:t>
                      </a:r>
                    </a:p>
                  </a:txBody>
                  <a:tcPr/>
                </a:tc>
                <a:tc>
                  <a:txBody>
                    <a:bodyPr/>
                    <a:lstStyle/>
                    <a:p>
                      <a:pPr algn="ctr"/>
                      <a:r>
                        <a:rPr lang="en-US" altLang="zh-CN" sz="2400" dirty="0">
                          <a:solidFill>
                            <a:srgbClr val="27B23C"/>
                          </a:solidFill>
                        </a:rPr>
                        <a:t>10</a:t>
                      </a:r>
                      <a:endParaRPr lang="zh-CN" altLang="en-US" sz="2400" dirty="0">
                        <a:solidFill>
                          <a:srgbClr val="27B23C"/>
                        </a:solidFill>
                      </a:endParaRPr>
                    </a:p>
                  </a:txBody>
                  <a:tcPr/>
                </a:tc>
                <a:tc>
                  <a:txBody>
                    <a:bodyPr/>
                    <a:lstStyle/>
                    <a:p>
                      <a:pPr algn="ctr"/>
                      <a:r>
                        <a:rPr lang="en-US" altLang="zh-CN" sz="2400" dirty="0">
                          <a:solidFill>
                            <a:srgbClr val="27B23C"/>
                          </a:solidFill>
                        </a:rPr>
                        <a:t>50</a:t>
                      </a:r>
                      <a:endParaRPr lang="zh-CN" altLang="en-US" sz="2400" dirty="0">
                        <a:solidFill>
                          <a:srgbClr val="27B23C"/>
                        </a:solidFill>
                      </a:endParaRPr>
                    </a:p>
                  </a:txBody>
                  <a:tcPr/>
                </a:tc>
                <a:tc>
                  <a:txBody>
                    <a:bodyPr/>
                    <a:lstStyle/>
                    <a:p>
                      <a:pPr algn="ctr"/>
                      <a:r>
                        <a:rPr lang="en-US" altLang="zh-CN" sz="2400" dirty="0">
                          <a:solidFill>
                            <a:srgbClr val="27B23C"/>
                          </a:solidFill>
                        </a:rPr>
                        <a:t>30</a:t>
                      </a:r>
                      <a:endParaRPr lang="zh-CN" altLang="en-US" sz="2400" dirty="0">
                        <a:solidFill>
                          <a:srgbClr val="27B23C"/>
                        </a:solidFill>
                      </a:endParaRPr>
                    </a:p>
                  </a:txBody>
                  <a:tcPr/>
                </a:tc>
                <a:tc>
                  <a:txBody>
                    <a:bodyPr/>
                    <a:lstStyle/>
                    <a:p>
                      <a:pPr algn="ctr"/>
                      <a:r>
                        <a:rPr lang="en-US" altLang="zh-CN" sz="2400" dirty="0">
                          <a:solidFill>
                            <a:srgbClr val="FF0000"/>
                          </a:solidFill>
                        </a:rPr>
                        <a:t>60</a:t>
                      </a:r>
                      <a:endParaRPr lang="zh-CN" altLang="en-US" sz="2400" dirty="0">
                        <a:solidFill>
                          <a:srgbClr val="FF0000"/>
                        </a:solidFill>
                      </a:endParaRPr>
                    </a:p>
                  </a:txBody>
                  <a:tcPr/>
                </a:tc>
                <a:extLst>
                  <a:ext uri="{0D108BD9-81ED-4DB2-BD59-A6C34878D82A}">
                    <a16:rowId xmlns:a16="http://schemas.microsoft.com/office/drawing/2014/main" val="10000"/>
                  </a:ext>
                </a:extLst>
              </a:tr>
            </a:tbl>
          </a:graphicData>
        </a:graphic>
      </p:graphicFrame>
      <p:sp>
        <p:nvSpPr>
          <p:cNvPr id="24" name="TextBox 14"/>
          <p:cNvSpPr txBox="1"/>
          <p:nvPr/>
        </p:nvSpPr>
        <p:spPr>
          <a:xfrm>
            <a:off x="5061223" y="4711549"/>
            <a:ext cx="533400" cy="461665"/>
          </a:xfrm>
          <a:prstGeom prst="rect">
            <a:avLst/>
          </a:prstGeom>
          <a:noFill/>
        </p:spPr>
        <p:txBody>
          <a:bodyPr wrap="square" rtlCol="0">
            <a:spAutoFit/>
          </a:bodyPr>
          <a:lstStyle/>
          <a:p>
            <a:r>
              <a:rPr lang="en-US" altLang="zh-CN" sz="2400" b="1" u="none" dirty="0"/>
              <a:t>V1</a:t>
            </a:r>
            <a:endParaRPr lang="zh-CN" altLang="en-US" sz="2400" b="1" u="none" dirty="0"/>
          </a:p>
        </p:txBody>
      </p:sp>
      <p:sp>
        <p:nvSpPr>
          <p:cNvPr id="27" name="TextBox 14"/>
          <p:cNvSpPr txBox="1"/>
          <p:nvPr/>
        </p:nvSpPr>
        <p:spPr>
          <a:xfrm>
            <a:off x="11415540" y="4585528"/>
            <a:ext cx="1443209" cy="830997"/>
          </a:xfrm>
          <a:prstGeom prst="rect">
            <a:avLst/>
          </a:prstGeom>
          <a:noFill/>
        </p:spPr>
        <p:txBody>
          <a:bodyPr wrap="square" rtlCol="0">
            <a:spAutoFit/>
          </a:bodyPr>
          <a:lstStyle/>
          <a:p>
            <a:r>
              <a:rPr lang="en-US" altLang="zh-CN" sz="2400" b="1" u="none" dirty="0">
                <a:solidFill>
                  <a:srgbClr val="27B23C"/>
                </a:solidFill>
              </a:rPr>
              <a:t>V1</a:t>
            </a:r>
            <a:r>
              <a:rPr lang="zh-CN" altLang="en-US" sz="2400" b="1" dirty="0">
                <a:solidFill>
                  <a:srgbClr val="27B23C"/>
                </a:solidFill>
              </a:rPr>
              <a:t> </a:t>
            </a:r>
            <a:r>
              <a:rPr lang="en-US" altLang="zh-CN" sz="2400" b="1" u="none" dirty="0">
                <a:solidFill>
                  <a:srgbClr val="27B23C"/>
                </a:solidFill>
              </a:rPr>
              <a:t>V3 V5</a:t>
            </a:r>
          </a:p>
          <a:p>
            <a:r>
              <a:rPr lang="en-US" altLang="zh-CN" sz="2400" b="1" dirty="0">
                <a:solidFill>
                  <a:srgbClr val="27B23C"/>
                </a:solidFill>
              </a:rPr>
              <a:t>V4</a:t>
            </a:r>
            <a:endParaRPr lang="zh-CN" altLang="en-US" sz="2400" b="1" u="none" dirty="0">
              <a:solidFill>
                <a:srgbClr val="27B23C"/>
              </a:solidFill>
            </a:endParaRPr>
          </a:p>
        </p:txBody>
      </p:sp>
      <p:graphicFrame>
        <p:nvGraphicFramePr>
          <p:cNvPr id="28" name="表格 27"/>
          <p:cNvGraphicFramePr>
            <a:graphicFrameLocks noGrp="1"/>
          </p:cNvGraphicFramePr>
          <p:nvPr/>
        </p:nvGraphicFramePr>
        <p:xfrm>
          <a:off x="5704059" y="5621058"/>
          <a:ext cx="5400600" cy="457200"/>
        </p:xfrm>
        <a:graphic>
          <a:graphicData uri="http://schemas.openxmlformats.org/drawingml/2006/table">
            <a:tbl>
              <a:tblPr firstRow="1" bandRow="1">
                <a:tableStyleId>{616DA210-FB5B-4158-B5E0-FEB733F419BA}</a:tableStyleId>
              </a:tblPr>
              <a:tblGrid>
                <a:gridCol w="900100">
                  <a:extLst>
                    <a:ext uri="{9D8B030D-6E8A-4147-A177-3AD203B41FA5}">
                      <a16:colId xmlns:a16="http://schemas.microsoft.com/office/drawing/2014/main" val="20000"/>
                    </a:ext>
                  </a:extLst>
                </a:gridCol>
                <a:gridCol w="900100">
                  <a:extLst>
                    <a:ext uri="{9D8B030D-6E8A-4147-A177-3AD203B41FA5}">
                      <a16:colId xmlns:a16="http://schemas.microsoft.com/office/drawing/2014/main" val="20001"/>
                    </a:ext>
                  </a:extLst>
                </a:gridCol>
                <a:gridCol w="900100">
                  <a:extLst>
                    <a:ext uri="{9D8B030D-6E8A-4147-A177-3AD203B41FA5}">
                      <a16:colId xmlns:a16="http://schemas.microsoft.com/office/drawing/2014/main" val="20002"/>
                    </a:ext>
                  </a:extLst>
                </a:gridCol>
                <a:gridCol w="900100">
                  <a:extLst>
                    <a:ext uri="{9D8B030D-6E8A-4147-A177-3AD203B41FA5}">
                      <a16:colId xmlns:a16="http://schemas.microsoft.com/office/drawing/2014/main" val="20003"/>
                    </a:ext>
                  </a:extLst>
                </a:gridCol>
                <a:gridCol w="900100">
                  <a:extLst>
                    <a:ext uri="{9D8B030D-6E8A-4147-A177-3AD203B41FA5}">
                      <a16:colId xmlns:a16="http://schemas.microsoft.com/office/drawing/2014/main" val="20004"/>
                    </a:ext>
                  </a:extLst>
                </a:gridCol>
                <a:gridCol w="900100">
                  <a:extLst>
                    <a:ext uri="{9D8B030D-6E8A-4147-A177-3AD203B41FA5}">
                      <a16:colId xmlns:a16="http://schemas.microsoft.com/office/drawing/2014/main" val="20005"/>
                    </a:ext>
                  </a:extLst>
                </a:gridCol>
              </a:tblGrid>
              <a:tr h="370840">
                <a:tc>
                  <a:txBody>
                    <a:bodyPr/>
                    <a:lstStyle/>
                    <a:p>
                      <a:pPr algn="ctr"/>
                      <a:r>
                        <a:rPr lang="en-US" altLang="zh-CN" sz="2400" dirty="0">
                          <a:solidFill>
                            <a:srgbClr val="27B23C"/>
                          </a:solidFill>
                        </a:rPr>
                        <a:t>0</a:t>
                      </a:r>
                      <a:endParaRPr lang="zh-CN" altLang="en-US" sz="2400" dirty="0">
                        <a:solidFill>
                          <a:srgbClr val="27B23C"/>
                        </a:solidFill>
                      </a:endParaRPr>
                    </a:p>
                  </a:txBody>
                  <a:tcPr/>
                </a:tc>
                <a:tc>
                  <a:txBody>
                    <a:bodyPr/>
                    <a:lstStyle/>
                    <a:p>
                      <a:pPr algn="ctr"/>
                      <a:r>
                        <a:rPr lang="zh-CN" altLang="en-US" sz="2400" dirty="0">
                          <a:solidFill>
                            <a:schemeClr val="tx1"/>
                          </a:solidFill>
                        </a:rPr>
                        <a:t>∞</a:t>
                      </a:r>
                    </a:p>
                  </a:txBody>
                  <a:tcPr/>
                </a:tc>
                <a:tc>
                  <a:txBody>
                    <a:bodyPr/>
                    <a:lstStyle/>
                    <a:p>
                      <a:pPr algn="ctr"/>
                      <a:r>
                        <a:rPr lang="en-US" altLang="zh-CN" sz="2400" dirty="0">
                          <a:solidFill>
                            <a:srgbClr val="27B23C"/>
                          </a:solidFill>
                        </a:rPr>
                        <a:t>10</a:t>
                      </a:r>
                      <a:endParaRPr lang="zh-CN" altLang="en-US" sz="2400" dirty="0">
                        <a:solidFill>
                          <a:srgbClr val="27B23C"/>
                        </a:solidFill>
                      </a:endParaRPr>
                    </a:p>
                  </a:txBody>
                  <a:tcPr/>
                </a:tc>
                <a:tc>
                  <a:txBody>
                    <a:bodyPr/>
                    <a:lstStyle/>
                    <a:p>
                      <a:pPr algn="ctr"/>
                      <a:r>
                        <a:rPr lang="en-US" altLang="zh-CN" sz="2400" dirty="0">
                          <a:solidFill>
                            <a:srgbClr val="27B23C"/>
                          </a:solidFill>
                        </a:rPr>
                        <a:t>50</a:t>
                      </a:r>
                      <a:endParaRPr lang="zh-CN" altLang="en-US" sz="2400" dirty="0">
                        <a:solidFill>
                          <a:srgbClr val="27B23C"/>
                        </a:solidFill>
                      </a:endParaRPr>
                    </a:p>
                  </a:txBody>
                  <a:tcPr/>
                </a:tc>
                <a:tc>
                  <a:txBody>
                    <a:bodyPr/>
                    <a:lstStyle/>
                    <a:p>
                      <a:pPr algn="ctr"/>
                      <a:r>
                        <a:rPr lang="en-US" altLang="zh-CN" sz="2400" dirty="0">
                          <a:solidFill>
                            <a:srgbClr val="27B23C"/>
                          </a:solidFill>
                        </a:rPr>
                        <a:t>30</a:t>
                      </a:r>
                      <a:endParaRPr lang="zh-CN" altLang="en-US" sz="2400" dirty="0">
                        <a:solidFill>
                          <a:srgbClr val="27B23C"/>
                        </a:solidFill>
                      </a:endParaRPr>
                    </a:p>
                  </a:txBody>
                  <a:tcPr/>
                </a:tc>
                <a:tc>
                  <a:txBody>
                    <a:bodyPr/>
                    <a:lstStyle/>
                    <a:p>
                      <a:pPr algn="ctr"/>
                      <a:r>
                        <a:rPr lang="en-US" altLang="zh-CN" sz="2400" dirty="0">
                          <a:solidFill>
                            <a:srgbClr val="27B23C"/>
                          </a:solidFill>
                        </a:rPr>
                        <a:t>60</a:t>
                      </a:r>
                      <a:endParaRPr lang="zh-CN" altLang="en-US" sz="2400" dirty="0">
                        <a:solidFill>
                          <a:srgbClr val="27B23C"/>
                        </a:solidFill>
                      </a:endParaRPr>
                    </a:p>
                  </a:txBody>
                  <a:tcPr/>
                </a:tc>
                <a:extLst>
                  <a:ext uri="{0D108BD9-81ED-4DB2-BD59-A6C34878D82A}">
                    <a16:rowId xmlns:a16="http://schemas.microsoft.com/office/drawing/2014/main" val="10000"/>
                  </a:ext>
                </a:extLst>
              </a:tr>
            </a:tbl>
          </a:graphicData>
        </a:graphic>
      </p:graphicFrame>
      <p:sp>
        <p:nvSpPr>
          <p:cNvPr id="29" name="TextBox 14"/>
          <p:cNvSpPr txBox="1"/>
          <p:nvPr/>
        </p:nvSpPr>
        <p:spPr>
          <a:xfrm>
            <a:off x="5057256" y="5575645"/>
            <a:ext cx="533400" cy="461665"/>
          </a:xfrm>
          <a:prstGeom prst="rect">
            <a:avLst/>
          </a:prstGeom>
          <a:noFill/>
        </p:spPr>
        <p:txBody>
          <a:bodyPr wrap="square" rtlCol="0">
            <a:spAutoFit/>
          </a:bodyPr>
          <a:lstStyle/>
          <a:p>
            <a:r>
              <a:rPr lang="en-US" altLang="zh-CN" sz="2400" b="1" u="none" dirty="0"/>
              <a:t>V1</a:t>
            </a:r>
            <a:endParaRPr lang="zh-CN" altLang="en-US" sz="2400" b="1" u="none" dirty="0"/>
          </a:p>
        </p:txBody>
      </p:sp>
      <p:sp>
        <p:nvSpPr>
          <p:cNvPr id="30" name="TextBox 14"/>
          <p:cNvSpPr txBox="1"/>
          <p:nvPr/>
        </p:nvSpPr>
        <p:spPr>
          <a:xfrm>
            <a:off x="11411573" y="5449624"/>
            <a:ext cx="1443209" cy="830997"/>
          </a:xfrm>
          <a:prstGeom prst="rect">
            <a:avLst/>
          </a:prstGeom>
          <a:noFill/>
        </p:spPr>
        <p:txBody>
          <a:bodyPr wrap="square" rtlCol="0">
            <a:spAutoFit/>
          </a:bodyPr>
          <a:lstStyle/>
          <a:p>
            <a:r>
              <a:rPr lang="en-US" altLang="zh-CN" sz="2400" b="1" u="none" dirty="0">
                <a:solidFill>
                  <a:srgbClr val="27B23C"/>
                </a:solidFill>
              </a:rPr>
              <a:t>V1</a:t>
            </a:r>
            <a:r>
              <a:rPr lang="zh-CN" altLang="en-US" sz="2400" b="1" dirty="0">
                <a:solidFill>
                  <a:srgbClr val="27B23C"/>
                </a:solidFill>
              </a:rPr>
              <a:t> </a:t>
            </a:r>
            <a:r>
              <a:rPr lang="en-US" altLang="zh-CN" sz="2400" b="1" u="none" dirty="0">
                <a:solidFill>
                  <a:srgbClr val="27B23C"/>
                </a:solidFill>
              </a:rPr>
              <a:t>V3 V5</a:t>
            </a:r>
          </a:p>
          <a:p>
            <a:r>
              <a:rPr lang="en-US" altLang="zh-CN" sz="2400" b="1" dirty="0">
                <a:solidFill>
                  <a:srgbClr val="27B23C"/>
                </a:solidFill>
              </a:rPr>
              <a:t>V4 V6</a:t>
            </a:r>
            <a:endParaRPr lang="zh-CN" altLang="en-US" sz="2400" b="1" u="none" dirty="0">
              <a:solidFill>
                <a:srgbClr val="27B23C"/>
              </a:solidFill>
            </a:endParaRPr>
          </a:p>
        </p:txBody>
      </p:sp>
      <p:sp>
        <p:nvSpPr>
          <p:cNvPr id="31" name="文本框 30"/>
          <p:cNvSpPr txBox="1"/>
          <p:nvPr/>
        </p:nvSpPr>
        <p:spPr>
          <a:xfrm>
            <a:off x="392023" y="303957"/>
            <a:ext cx="1231106"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题目分析</a:t>
            </a:r>
          </a:p>
        </p:txBody>
      </p:sp>
    </p:spTree>
    <p:extLst>
      <p:ext uri="{BB962C8B-B14F-4D97-AF65-F5344CB8AC3E}">
        <p14:creationId xmlns:p14="http://schemas.microsoft.com/office/powerpoint/2010/main" val="8017855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303957"/>
            <a:ext cx="615553"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实现</a:t>
            </a:r>
          </a:p>
        </p:txBody>
      </p:sp>
      <p:sp>
        <p:nvSpPr>
          <p:cNvPr id="2" name="矩形 1"/>
          <p:cNvSpPr/>
          <p:nvPr/>
        </p:nvSpPr>
        <p:spPr>
          <a:xfrm>
            <a:off x="308695" y="844178"/>
            <a:ext cx="12241360" cy="6041269"/>
          </a:xfrm>
          <a:prstGeom prst="rect">
            <a:avLst/>
          </a:prstGeom>
        </p:spPr>
        <p:txBody>
          <a:bodyPr wrap="square">
            <a:spAutoFit/>
          </a:bodyPr>
          <a:lstStyle/>
          <a:p>
            <a:pPr algn="just">
              <a:lnSpc>
                <a:spcPct val="150000"/>
              </a:lnSpc>
              <a:spcAft>
                <a:spcPts val="0"/>
              </a:spcAft>
            </a:pPr>
            <a:r>
              <a:rPr lang="en-US" altLang="zh-CN" sz="2000" b="1" kern="100" dirty="0">
                <a:cs typeface="Times New Roman" panose="02020603050405020304" pitchFamily="18" charset="0"/>
              </a:rPr>
              <a:t>2. </a:t>
            </a:r>
            <a:r>
              <a:rPr lang="zh-CN" altLang="zh-CN" sz="2000" b="1" kern="100" dirty="0">
                <a:cs typeface="Times New Roman" panose="02020603050405020304" pitchFamily="18" charset="0"/>
              </a:rPr>
              <a:t>计算该图的度分布、聚类系数和平均路径长度。</a:t>
            </a:r>
            <a:endParaRPr lang="en-US" altLang="zh-CN" sz="2000" kern="100" dirty="0">
              <a:cs typeface="Times New Roman" panose="02020603050405020304" pitchFamily="18" charset="0"/>
            </a:endParaRPr>
          </a:p>
          <a:p>
            <a:pPr algn="just">
              <a:lnSpc>
                <a:spcPct val="150000"/>
              </a:lnSpc>
              <a:spcAft>
                <a:spcPts val="0"/>
              </a:spcAft>
            </a:pPr>
            <a:r>
              <a:rPr lang="en-US" altLang="zh-CN" sz="2000" kern="100" dirty="0">
                <a:cs typeface="Times New Roman" panose="02020603050405020304" pitchFamily="18" charset="0"/>
              </a:rPr>
              <a:t>(3)</a:t>
            </a:r>
            <a:r>
              <a:rPr lang="zh-CN" altLang="en-US" sz="2000" kern="100" dirty="0">
                <a:cs typeface="Times New Roman" panose="02020603050405020304" pitchFamily="18" charset="0"/>
              </a:rPr>
              <a:t>平均路径长度</a:t>
            </a:r>
            <a:endParaRPr lang="en-US" altLang="zh-CN" sz="2000" kern="100" dirty="0">
              <a:cs typeface="Times New Roman" panose="02020603050405020304" pitchFamily="18" charset="0"/>
            </a:endParaRPr>
          </a:p>
          <a:p>
            <a:pPr algn="just">
              <a:lnSpc>
                <a:spcPct val="150000"/>
              </a:lnSpc>
              <a:spcAft>
                <a:spcPts val="0"/>
              </a:spcAft>
            </a:pPr>
            <a:r>
              <a:rPr lang="zh-CN" altLang="en-US" sz="2000" kern="100" dirty="0">
                <a:cs typeface="Times New Roman" panose="02020603050405020304" pitchFamily="18" charset="0"/>
              </a:rPr>
              <a:t>①实现</a:t>
            </a:r>
            <a:r>
              <a:rPr lang="en-US" altLang="zh-CN" sz="2000" kern="100" dirty="0">
                <a:cs typeface="Times New Roman" panose="02020603050405020304" pitchFamily="18" charset="0"/>
              </a:rPr>
              <a:t>Dijkstra</a:t>
            </a:r>
            <a:r>
              <a:rPr lang="zh-CN" altLang="en-US" sz="2000" kern="100" dirty="0">
                <a:cs typeface="Times New Roman" panose="02020603050405020304" pitchFamily="18" charset="0"/>
              </a:rPr>
              <a:t>算法</a:t>
            </a:r>
            <a:r>
              <a:rPr lang="en-US" altLang="zh-CN" sz="2000" kern="100" dirty="0">
                <a:cs typeface="Times New Roman" panose="02020603050405020304" pitchFamily="18" charset="0"/>
              </a:rPr>
              <a:t>//</a:t>
            </a:r>
            <a:r>
              <a:rPr lang="zh-CN" altLang="en-US" sz="2000" kern="100" dirty="0">
                <a:cs typeface="Times New Roman" panose="02020603050405020304" pitchFamily="18" charset="0"/>
              </a:rPr>
              <a:t>可能会用到∞：</a:t>
            </a:r>
            <a:r>
              <a:rPr lang="en-US" altLang="zh-CN" sz="2000" kern="100" dirty="0">
                <a:cs typeface="Times New Roman" panose="02020603050405020304" pitchFamily="18" charset="0"/>
              </a:rPr>
              <a:t>INT_MAX 2147483647</a:t>
            </a:r>
          </a:p>
          <a:p>
            <a:pPr lvl="1" algn="just">
              <a:lnSpc>
                <a:spcPct val="150000"/>
              </a:lnSpc>
              <a:spcAft>
                <a:spcPts val="0"/>
              </a:spcAft>
            </a:pPr>
            <a:r>
              <a:rPr lang="en-US" altLang="zh-CN" sz="2000" kern="100" dirty="0">
                <a:cs typeface="Times New Roman" panose="02020603050405020304" pitchFamily="18" charset="0"/>
              </a:rPr>
              <a:t>struct Dis{path</a:t>
            </a:r>
            <a:r>
              <a:rPr lang="zh-CN" altLang="en-US" sz="2000" kern="100" dirty="0">
                <a:cs typeface="Times New Roman" panose="02020603050405020304" pitchFamily="18" charset="0"/>
              </a:rPr>
              <a:t>、</a:t>
            </a:r>
            <a:r>
              <a:rPr lang="en-US" altLang="zh-CN" sz="2000" kern="100" dirty="0">
                <a:cs typeface="Times New Roman" panose="02020603050405020304" pitchFamily="18" charset="0"/>
              </a:rPr>
              <a:t>value</a:t>
            </a:r>
            <a:r>
              <a:rPr lang="zh-CN" altLang="en-US" sz="2000" kern="100" dirty="0">
                <a:cs typeface="Times New Roman" panose="02020603050405020304" pitchFamily="18" charset="0"/>
              </a:rPr>
              <a:t>、</a:t>
            </a:r>
            <a:r>
              <a:rPr lang="en-US" altLang="zh-CN" sz="2000" kern="100" dirty="0">
                <a:cs typeface="Times New Roman" panose="02020603050405020304" pitchFamily="18" charset="0"/>
              </a:rPr>
              <a:t>visit} //</a:t>
            </a:r>
            <a:r>
              <a:rPr lang="zh-CN" altLang="en-US" sz="2000" kern="100" dirty="0">
                <a:cs typeface="Times New Roman" panose="02020603050405020304" pitchFamily="18" charset="0"/>
              </a:rPr>
              <a:t>实现</a:t>
            </a:r>
            <a:r>
              <a:rPr lang="en-US" altLang="zh-CN" sz="2000" kern="100" dirty="0">
                <a:cs typeface="Times New Roman" panose="02020603050405020304" pitchFamily="18" charset="0"/>
              </a:rPr>
              <a:t>Dis</a:t>
            </a:r>
            <a:r>
              <a:rPr lang="zh-CN" altLang="en-US" sz="2000" kern="100" dirty="0">
                <a:cs typeface="Times New Roman" panose="02020603050405020304" pitchFamily="18" charset="0"/>
              </a:rPr>
              <a:t>类</a:t>
            </a:r>
            <a:endParaRPr lang="en-US" altLang="zh-CN" sz="2000" kern="100" dirty="0">
              <a:cs typeface="Times New Roman" panose="02020603050405020304" pitchFamily="18" charset="0"/>
            </a:endParaRPr>
          </a:p>
          <a:p>
            <a:pPr lvl="1" algn="just">
              <a:lnSpc>
                <a:spcPct val="150000"/>
              </a:lnSpc>
              <a:spcAft>
                <a:spcPts val="0"/>
              </a:spcAft>
            </a:pPr>
            <a:r>
              <a:rPr lang="en-US" altLang="zh-CN" sz="2000" kern="100" dirty="0">
                <a:cs typeface="Times New Roman" panose="02020603050405020304" pitchFamily="18" charset="0"/>
              </a:rPr>
              <a:t>dis[n]={………………}     //</a:t>
            </a:r>
            <a:r>
              <a:rPr lang="zh-CN" altLang="en-US" sz="2000" kern="100" dirty="0">
                <a:cs typeface="Times New Roman" panose="02020603050405020304" pitchFamily="18" charset="0"/>
              </a:rPr>
              <a:t>初始化</a:t>
            </a:r>
            <a:r>
              <a:rPr lang="en-US" altLang="zh-CN" sz="2000" kern="100" dirty="0">
                <a:cs typeface="Times New Roman" panose="02020603050405020304" pitchFamily="18" charset="0"/>
              </a:rPr>
              <a:t>Dis</a:t>
            </a:r>
            <a:r>
              <a:rPr lang="zh-CN" altLang="en-US" sz="2000" kern="100" dirty="0">
                <a:cs typeface="Times New Roman" panose="02020603050405020304" pitchFamily="18" charset="0"/>
              </a:rPr>
              <a:t>数组</a:t>
            </a:r>
            <a:endParaRPr lang="en-US" altLang="zh-CN" sz="2000" kern="100" dirty="0">
              <a:cs typeface="Times New Roman" panose="02020603050405020304" pitchFamily="18" charset="0"/>
            </a:endParaRPr>
          </a:p>
          <a:p>
            <a:pPr lvl="1" algn="just">
              <a:lnSpc>
                <a:spcPct val="150000"/>
              </a:lnSpc>
              <a:spcAft>
                <a:spcPts val="0"/>
              </a:spcAft>
            </a:pPr>
            <a:r>
              <a:rPr lang="en-US" altLang="zh-CN" sz="2000" kern="100" dirty="0">
                <a:cs typeface="Times New Roman" panose="02020603050405020304" pitchFamily="18" charset="0"/>
              </a:rPr>
              <a:t>While(count!=</a:t>
            </a:r>
            <a:r>
              <a:rPr lang="en-US" altLang="zh-CN" sz="2000" kern="100" dirty="0" err="1">
                <a:cs typeface="Times New Roman" panose="02020603050405020304" pitchFamily="18" charset="0"/>
              </a:rPr>
              <a:t>NodeNum</a:t>
            </a:r>
            <a:r>
              <a:rPr lang="en-US" altLang="zh-CN" sz="2000" kern="100" dirty="0">
                <a:cs typeface="Times New Roman" panose="02020603050405020304" pitchFamily="18" charset="0"/>
              </a:rPr>
              <a:t>)   //</a:t>
            </a:r>
            <a:r>
              <a:rPr lang="zh-CN" altLang="en-US" sz="2000" kern="100" dirty="0">
                <a:cs typeface="Times New Roman" panose="02020603050405020304" pitchFamily="18" charset="0"/>
              </a:rPr>
              <a:t>已访问的节点计数，遍历所有节点</a:t>
            </a:r>
            <a:endParaRPr lang="en-US" altLang="zh-CN" sz="2000" kern="100" dirty="0">
              <a:cs typeface="Times New Roman" panose="02020603050405020304" pitchFamily="18" charset="0"/>
            </a:endParaRPr>
          </a:p>
          <a:p>
            <a:pPr lvl="1" algn="just">
              <a:lnSpc>
                <a:spcPct val="150000"/>
              </a:lnSpc>
              <a:spcAft>
                <a:spcPts val="0"/>
              </a:spcAft>
            </a:pPr>
            <a:r>
              <a:rPr lang="en-US" altLang="zh-CN" sz="2000" kern="100" dirty="0">
                <a:cs typeface="Times New Roman" panose="02020603050405020304" pitchFamily="18" charset="0"/>
              </a:rPr>
              <a:t>{    </a:t>
            </a:r>
          </a:p>
          <a:p>
            <a:pPr lvl="1" algn="just">
              <a:lnSpc>
                <a:spcPct val="150000"/>
              </a:lnSpc>
              <a:spcAft>
                <a:spcPts val="0"/>
              </a:spcAft>
            </a:pPr>
            <a:r>
              <a:rPr lang="en-US" altLang="zh-CN" sz="2000" kern="100" dirty="0">
                <a:cs typeface="Times New Roman" panose="02020603050405020304" pitchFamily="18" charset="0"/>
              </a:rPr>
              <a:t>	  for (</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 = 0; </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 &lt; </a:t>
            </a:r>
            <a:r>
              <a:rPr lang="en-US" altLang="zh-CN" sz="2000" kern="100" dirty="0" err="1">
                <a:cs typeface="Times New Roman" panose="02020603050405020304" pitchFamily="18" charset="0"/>
              </a:rPr>
              <a:t>NodeNum</a:t>
            </a:r>
            <a:r>
              <a:rPr lang="en-US" altLang="zh-CN" sz="2000" kern="100" dirty="0">
                <a:cs typeface="Times New Roman" panose="02020603050405020304" pitchFamily="18" charset="0"/>
              </a:rPr>
              <a:t>; </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a:t>
            </a:r>
          </a:p>
          <a:p>
            <a:pPr lvl="1" algn="just">
              <a:lnSpc>
                <a:spcPct val="150000"/>
              </a:lnSpc>
              <a:spcAft>
                <a:spcPts val="0"/>
              </a:spcAft>
            </a:pPr>
            <a:r>
              <a:rPr lang="en-US" altLang="zh-CN" sz="2000" kern="100" dirty="0">
                <a:cs typeface="Times New Roman" panose="02020603050405020304" pitchFamily="18" charset="0"/>
              </a:rPr>
              <a:t>     { 			</a:t>
            </a:r>
          </a:p>
          <a:p>
            <a:pPr lvl="1" algn="just">
              <a:lnSpc>
                <a:spcPct val="150000"/>
              </a:lnSpc>
              <a:spcAft>
                <a:spcPts val="0"/>
              </a:spcAft>
            </a:pPr>
            <a:r>
              <a:rPr lang="en-US" altLang="zh-CN" sz="2000" kern="100" dirty="0">
                <a:cs typeface="Times New Roman" panose="02020603050405020304" pitchFamily="18" charset="0"/>
              </a:rPr>
              <a:t>		   if (!dis[</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].visit &amp;&amp; dis[</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].value &lt; min) </a:t>
            </a:r>
          </a:p>
          <a:p>
            <a:pPr lvl="1" algn="just">
              <a:lnSpc>
                <a:spcPct val="150000"/>
              </a:lnSpc>
              <a:spcAft>
                <a:spcPts val="0"/>
              </a:spcAft>
            </a:pPr>
            <a:r>
              <a:rPr lang="en-US" altLang="zh-CN" sz="2000" kern="100" dirty="0">
                <a:cs typeface="Times New Roman" panose="02020603050405020304" pitchFamily="18" charset="0"/>
              </a:rPr>
              <a:t>		        min = dis[</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].value; //</a:t>
            </a:r>
            <a:r>
              <a:rPr lang="zh-CN" altLang="en-US" sz="2000" kern="100" dirty="0">
                <a:cs typeface="Times New Roman" panose="02020603050405020304" pitchFamily="18" charset="0"/>
              </a:rPr>
              <a:t>在当前的</a:t>
            </a:r>
            <a:r>
              <a:rPr lang="en-US" altLang="zh-CN" sz="2000" kern="100" dirty="0">
                <a:cs typeface="Times New Roman" panose="02020603050405020304" pitchFamily="18" charset="0"/>
              </a:rPr>
              <a:t>dis</a:t>
            </a:r>
            <a:r>
              <a:rPr lang="zh-CN" altLang="en-US" sz="2000" kern="100" dirty="0">
                <a:cs typeface="Times New Roman" panose="02020603050405020304" pitchFamily="18" charset="0"/>
              </a:rPr>
              <a:t>数组中找到未访问的最小节点</a:t>
            </a:r>
            <a:endParaRPr lang="en-US" altLang="zh-CN" sz="2000" kern="100" dirty="0">
              <a:cs typeface="Times New Roman" panose="02020603050405020304" pitchFamily="18" charset="0"/>
            </a:endParaRPr>
          </a:p>
          <a:p>
            <a:pPr lvl="1" algn="just">
              <a:lnSpc>
                <a:spcPct val="150000"/>
              </a:lnSpc>
              <a:spcAft>
                <a:spcPts val="0"/>
              </a:spcAft>
            </a:pPr>
            <a:r>
              <a:rPr lang="en-US" altLang="zh-CN" sz="2000" kern="100" dirty="0">
                <a:cs typeface="Times New Roman" panose="02020603050405020304" pitchFamily="18" charset="0"/>
              </a:rPr>
              <a:t>    } 	</a:t>
            </a:r>
          </a:p>
          <a:p>
            <a:pPr lvl="1" algn="just">
              <a:lnSpc>
                <a:spcPct val="150000"/>
              </a:lnSpc>
              <a:spcAft>
                <a:spcPts val="0"/>
              </a:spcAft>
            </a:pPr>
            <a:r>
              <a:rPr lang="en-US" altLang="zh-CN" sz="2000" kern="100" dirty="0">
                <a:cs typeface="Times New Roman" panose="02020603050405020304" pitchFamily="18" charset="0"/>
              </a:rPr>
              <a:t>    dis[</a:t>
            </a:r>
            <a:r>
              <a:rPr lang="en-US" altLang="zh-CN" sz="2000" kern="100" dirty="0" err="1">
                <a:cs typeface="Times New Roman" panose="02020603050405020304" pitchFamily="18" charset="0"/>
              </a:rPr>
              <a:t>CurrentNode</a:t>
            </a:r>
            <a:r>
              <a:rPr lang="en-US" altLang="zh-CN" sz="2000" kern="100" dirty="0">
                <a:cs typeface="Times New Roman" panose="02020603050405020304" pitchFamily="18" charset="0"/>
              </a:rPr>
              <a:t>].visit = true;   //</a:t>
            </a:r>
            <a:r>
              <a:rPr lang="zh-CN" altLang="en-US" sz="2000" kern="100" dirty="0">
                <a:cs typeface="Times New Roman" panose="02020603050405020304" pitchFamily="18" charset="0"/>
              </a:rPr>
              <a:t>将该最小节点设置成已访问的</a:t>
            </a:r>
            <a:endParaRPr lang="en-US" altLang="zh-CN" sz="2000" kern="100" dirty="0">
              <a:cs typeface="Times New Roman" panose="02020603050405020304" pitchFamily="18" charset="0"/>
            </a:endParaRPr>
          </a:p>
        </p:txBody>
      </p:sp>
    </p:spTree>
    <p:extLst>
      <p:ext uri="{BB962C8B-B14F-4D97-AF65-F5344CB8AC3E}">
        <p14:creationId xmlns:p14="http://schemas.microsoft.com/office/powerpoint/2010/main" val="31440906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303957"/>
            <a:ext cx="615553"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实现</a:t>
            </a:r>
          </a:p>
        </p:txBody>
      </p:sp>
      <p:sp>
        <p:nvSpPr>
          <p:cNvPr id="2" name="矩形 1"/>
          <p:cNvSpPr/>
          <p:nvPr/>
        </p:nvSpPr>
        <p:spPr>
          <a:xfrm>
            <a:off x="308695" y="844178"/>
            <a:ext cx="12241360" cy="6041269"/>
          </a:xfrm>
          <a:prstGeom prst="rect">
            <a:avLst/>
          </a:prstGeom>
        </p:spPr>
        <p:txBody>
          <a:bodyPr wrap="square">
            <a:spAutoFit/>
          </a:bodyPr>
          <a:lstStyle/>
          <a:p>
            <a:pPr algn="just">
              <a:lnSpc>
                <a:spcPct val="150000"/>
              </a:lnSpc>
              <a:spcAft>
                <a:spcPts val="0"/>
              </a:spcAft>
            </a:pPr>
            <a:r>
              <a:rPr lang="en-US" altLang="zh-CN" sz="2000" b="1" kern="100" dirty="0">
                <a:cs typeface="Times New Roman" panose="02020603050405020304" pitchFamily="18" charset="0"/>
              </a:rPr>
              <a:t>2. </a:t>
            </a:r>
            <a:r>
              <a:rPr lang="zh-CN" altLang="zh-CN" sz="2000" b="1" kern="100" dirty="0">
                <a:cs typeface="Times New Roman" panose="02020603050405020304" pitchFamily="18" charset="0"/>
              </a:rPr>
              <a:t>计算该图的度分布、聚类系数和平均路径长度。</a:t>
            </a:r>
            <a:endParaRPr lang="en-US" altLang="zh-CN" sz="2000" kern="100" dirty="0">
              <a:cs typeface="Times New Roman" panose="02020603050405020304" pitchFamily="18" charset="0"/>
            </a:endParaRPr>
          </a:p>
          <a:p>
            <a:pPr algn="just">
              <a:lnSpc>
                <a:spcPct val="150000"/>
              </a:lnSpc>
              <a:spcAft>
                <a:spcPts val="0"/>
              </a:spcAft>
            </a:pPr>
            <a:r>
              <a:rPr lang="en-US" altLang="zh-CN" sz="2000" kern="100" dirty="0">
                <a:cs typeface="Times New Roman" panose="02020603050405020304" pitchFamily="18" charset="0"/>
              </a:rPr>
              <a:t>(3)</a:t>
            </a:r>
            <a:r>
              <a:rPr lang="zh-CN" altLang="en-US" sz="2000" kern="100" dirty="0">
                <a:cs typeface="Times New Roman" panose="02020603050405020304" pitchFamily="18" charset="0"/>
              </a:rPr>
              <a:t>平均路径长度</a:t>
            </a:r>
            <a:endParaRPr lang="en-US" altLang="zh-CN" sz="2000" kern="100" dirty="0">
              <a:cs typeface="Times New Roman" panose="02020603050405020304" pitchFamily="18" charset="0"/>
            </a:endParaRPr>
          </a:p>
          <a:p>
            <a:pPr algn="just">
              <a:lnSpc>
                <a:spcPct val="150000"/>
              </a:lnSpc>
              <a:spcAft>
                <a:spcPts val="0"/>
              </a:spcAft>
            </a:pPr>
            <a:r>
              <a:rPr lang="zh-CN" altLang="en-US" sz="2000" kern="100" dirty="0">
                <a:cs typeface="Times New Roman" panose="02020603050405020304" pitchFamily="18" charset="0"/>
              </a:rPr>
              <a:t>①实现</a:t>
            </a:r>
            <a:r>
              <a:rPr lang="en-US" altLang="zh-CN" sz="2000" kern="100" dirty="0">
                <a:cs typeface="Times New Roman" panose="02020603050405020304" pitchFamily="18" charset="0"/>
              </a:rPr>
              <a:t>Dijkstra</a:t>
            </a:r>
            <a:r>
              <a:rPr lang="zh-CN" altLang="en-US" sz="2000" kern="100" dirty="0">
                <a:cs typeface="Times New Roman" panose="02020603050405020304" pitchFamily="18" charset="0"/>
              </a:rPr>
              <a:t>算法</a:t>
            </a:r>
            <a:r>
              <a:rPr lang="en-US" altLang="zh-CN" sz="2000" kern="100" dirty="0">
                <a:cs typeface="Times New Roman" panose="02020603050405020304" pitchFamily="18" charset="0"/>
              </a:rPr>
              <a:t>//</a:t>
            </a:r>
            <a:r>
              <a:rPr lang="zh-CN" altLang="en-US" sz="2000" kern="100" dirty="0">
                <a:cs typeface="Times New Roman" panose="02020603050405020304" pitchFamily="18" charset="0"/>
              </a:rPr>
              <a:t>可能会用到∞：</a:t>
            </a:r>
            <a:r>
              <a:rPr lang="en-US" altLang="zh-CN" sz="2000" kern="100" dirty="0">
                <a:cs typeface="Times New Roman" panose="02020603050405020304" pitchFamily="18" charset="0"/>
              </a:rPr>
              <a:t>INT_MAX 2147483647</a:t>
            </a:r>
          </a:p>
          <a:p>
            <a:pPr lvl="1" algn="just">
              <a:lnSpc>
                <a:spcPct val="150000"/>
              </a:lnSpc>
              <a:spcAft>
                <a:spcPts val="0"/>
              </a:spcAft>
            </a:pPr>
            <a:r>
              <a:rPr lang="en-US" altLang="zh-CN" sz="2000" kern="100" dirty="0">
                <a:cs typeface="Times New Roman" panose="02020603050405020304" pitchFamily="18" charset="0"/>
              </a:rPr>
              <a:t>for (</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 = 0; </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 &lt; </a:t>
            </a:r>
            <a:r>
              <a:rPr lang="en-US" altLang="zh-CN" sz="2000" kern="100" dirty="0" err="1">
                <a:cs typeface="Times New Roman" panose="02020603050405020304" pitchFamily="18" charset="0"/>
              </a:rPr>
              <a:t>NodeNum</a:t>
            </a:r>
            <a:r>
              <a:rPr lang="en-US" altLang="zh-CN" sz="2000" kern="100" dirty="0">
                <a:cs typeface="Times New Roman" panose="02020603050405020304" pitchFamily="18" charset="0"/>
              </a:rPr>
              <a:t>; </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 //</a:t>
            </a:r>
            <a:r>
              <a:rPr lang="zh-CN" altLang="en-US" sz="2000" kern="100" dirty="0">
                <a:cs typeface="Times New Roman" panose="02020603050405020304" pitchFamily="18" charset="0"/>
              </a:rPr>
              <a:t>遍历</a:t>
            </a:r>
            <a:r>
              <a:rPr lang="en-US" altLang="zh-CN" sz="2000" kern="100" dirty="0">
                <a:cs typeface="Times New Roman" panose="02020603050405020304" pitchFamily="18" charset="0"/>
              </a:rPr>
              <a:t>dis</a:t>
            </a:r>
            <a:r>
              <a:rPr lang="zh-CN" altLang="en-US" sz="2000" kern="100" dirty="0">
                <a:cs typeface="Times New Roman" panose="02020603050405020304" pitchFamily="18" charset="0"/>
              </a:rPr>
              <a:t>数组寻找新增的已访问节点是否影响其他节点路径大小</a:t>
            </a:r>
            <a:endParaRPr lang="en-US" altLang="zh-CN" sz="2000" kern="100" dirty="0">
              <a:cs typeface="Times New Roman" panose="02020603050405020304" pitchFamily="18" charset="0"/>
            </a:endParaRPr>
          </a:p>
          <a:p>
            <a:pPr lvl="1" algn="just">
              <a:lnSpc>
                <a:spcPct val="150000"/>
              </a:lnSpc>
              <a:spcAft>
                <a:spcPts val="0"/>
              </a:spcAft>
            </a:pPr>
            <a:r>
              <a:rPr lang="en-US" altLang="zh-CN" sz="2000" kern="100" dirty="0">
                <a:cs typeface="Times New Roman" panose="02020603050405020304" pitchFamily="18" charset="0"/>
              </a:rPr>
              <a:t>{</a:t>
            </a:r>
          </a:p>
          <a:p>
            <a:pPr lvl="1" algn="just">
              <a:lnSpc>
                <a:spcPct val="150000"/>
              </a:lnSpc>
              <a:spcAft>
                <a:spcPts val="0"/>
              </a:spcAft>
            </a:pPr>
            <a:r>
              <a:rPr lang="en-US" altLang="zh-CN" sz="2000" kern="100" dirty="0">
                <a:cs typeface="Times New Roman" panose="02020603050405020304" pitchFamily="18" charset="0"/>
              </a:rPr>
              <a:t>	  //</a:t>
            </a:r>
            <a:r>
              <a:rPr lang="zh-CN" altLang="en-US" sz="2000" kern="100" dirty="0">
                <a:cs typeface="Times New Roman" panose="02020603050405020304" pitchFamily="18" charset="0"/>
              </a:rPr>
              <a:t>注意，</a:t>
            </a:r>
            <a:r>
              <a:rPr lang="en-US" altLang="zh-CN" sz="2000" kern="100" dirty="0">
                <a:cs typeface="Times New Roman" panose="02020603050405020304" pitchFamily="18" charset="0"/>
              </a:rPr>
              <a:t>INT_MAX+1</a:t>
            </a:r>
            <a:r>
              <a:rPr lang="zh-CN" altLang="en-US" sz="2000" kern="100" dirty="0">
                <a:cs typeface="Times New Roman" panose="02020603050405020304" pitchFamily="18" charset="0"/>
              </a:rPr>
              <a:t>不是</a:t>
            </a:r>
            <a:r>
              <a:rPr lang="en-US" altLang="zh-CN" sz="2000" kern="100" dirty="0">
                <a:cs typeface="Times New Roman" panose="02020603050405020304" pitchFamily="18" charset="0"/>
              </a:rPr>
              <a:t>INT_MAX</a:t>
            </a:r>
            <a:r>
              <a:rPr lang="zh-CN" altLang="en-US" sz="2000" kern="100" dirty="0">
                <a:cs typeface="Times New Roman" panose="02020603050405020304" pitchFamily="18" charset="0"/>
              </a:rPr>
              <a:t>，会溢出</a:t>
            </a:r>
            <a:endParaRPr lang="en-US" altLang="zh-CN" sz="2000" kern="100" dirty="0">
              <a:cs typeface="Times New Roman" panose="02020603050405020304" pitchFamily="18" charset="0"/>
            </a:endParaRPr>
          </a:p>
          <a:p>
            <a:pPr lvl="1" algn="just">
              <a:lnSpc>
                <a:spcPct val="150000"/>
              </a:lnSpc>
              <a:spcAft>
                <a:spcPts val="0"/>
              </a:spcAft>
            </a:pPr>
            <a:r>
              <a:rPr lang="en-US" altLang="zh-CN" sz="2000" kern="100" dirty="0">
                <a:cs typeface="Times New Roman" panose="02020603050405020304" pitchFamily="18" charset="0"/>
              </a:rPr>
              <a:t>     </a:t>
            </a:r>
            <a:r>
              <a:rPr lang="en-US" altLang="zh-CN" kern="100" dirty="0">
                <a:cs typeface="Times New Roman" panose="02020603050405020304" pitchFamily="18" charset="0"/>
              </a:rPr>
              <a:t>if (!dis[</a:t>
            </a:r>
            <a:r>
              <a:rPr lang="en-US" altLang="zh-CN" kern="100" dirty="0" err="1">
                <a:cs typeface="Times New Roman" panose="02020603050405020304" pitchFamily="18" charset="0"/>
              </a:rPr>
              <a:t>i</a:t>
            </a:r>
            <a:r>
              <a:rPr lang="en-US" altLang="zh-CN" kern="100" dirty="0">
                <a:cs typeface="Times New Roman" panose="02020603050405020304" pitchFamily="18" charset="0"/>
              </a:rPr>
              <a:t>].visit &amp;&amp; Graph[</a:t>
            </a:r>
            <a:r>
              <a:rPr lang="en-US" altLang="zh-CN" kern="100" dirty="0" err="1">
                <a:cs typeface="Times New Roman" panose="02020603050405020304" pitchFamily="18" charset="0"/>
              </a:rPr>
              <a:t>CurrentNode</a:t>
            </a:r>
            <a:r>
              <a:rPr lang="en-US" altLang="zh-CN" kern="100" dirty="0">
                <a:cs typeface="Times New Roman" panose="02020603050405020304" pitchFamily="18" charset="0"/>
              </a:rPr>
              <a:t>][</a:t>
            </a:r>
            <a:r>
              <a:rPr lang="en-US" altLang="zh-CN" kern="100" dirty="0" err="1">
                <a:cs typeface="Times New Roman" panose="02020603050405020304" pitchFamily="18" charset="0"/>
              </a:rPr>
              <a:t>i</a:t>
            </a:r>
            <a:r>
              <a:rPr lang="en-US" altLang="zh-CN" kern="100" dirty="0">
                <a:cs typeface="Times New Roman" panose="02020603050405020304" pitchFamily="18" charset="0"/>
              </a:rPr>
              <a:t>] != INT_MAX &amp;&amp; (dis[</a:t>
            </a:r>
            <a:r>
              <a:rPr lang="en-US" altLang="zh-CN" kern="100" dirty="0" err="1">
                <a:cs typeface="Times New Roman" panose="02020603050405020304" pitchFamily="18" charset="0"/>
              </a:rPr>
              <a:t>CurrentNode</a:t>
            </a:r>
            <a:r>
              <a:rPr lang="en-US" altLang="zh-CN" kern="100" dirty="0">
                <a:cs typeface="Times New Roman" panose="02020603050405020304" pitchFamily="18" charset="0"/>
              </a:rPr>
              <a:t>].value + Graph[</a:t>
            </a:r>
            <a:r>
              <a:rPr lang="en-US" altLang="zh-CN" kern="100" dirty="0" err="1">
                <a:cs typeface="Times New Roman" panose="02020603050405020304" pitchFamily="18" charset="0"/>
              </a:rPr>
              <a:t>CurrentNode</a:t>
            </a:r>
            <a:r>
              <a:rPr lang="en-US" altLang="zh-CN" kern="100" dirty="0">
                <a:cs typeface="Times New Roman" panose="02020603050405020304" pitchFamily="18" charset="0"/>
              </a:rPr>
              <a:t>][</a:t>
            </a:r>
            <a:r>
              <a:rPr lang="en-US" altLang="zh-CN" kern="100" dirty="0" err="1">
                <a:cs typeface="Times New Roman" panose="02020603050405020304" pitchFamily="18" charset="0"/>
              </a:rPr>
              <a:t>i</a:t>
            </a:r>
            <a:r>
              <a:rPr lang="en-US" altLang="zh-CN" kern="100" dirty="0">
                <a:cs typeface="Times New Roman" panose="02020603050405020304" pitchFamily="18" charset="0"/>
              </a:rPr>
              <a:t>]) &lt; dis[</a:t>
            </a:r>
            <a:r>
              <a:rPr lang="en-US" altLang="zh-CN" kern="100" dirty="0" err="1">
                <a:cs typeface="Times New Roman" panose="02020603050405020304" pitchFamily="18" charset="0"/>
              </a:rPr>
              <a:t>i</a:t>
            </a:r>
            <a:r>
              <a:rPr lang="en-US" altLang="zh-CN" kern="100" dirty="0">
                <a:cs typeface="Times New Roman" panose="02020603050405020304" pitchFamily="18" charset="0"/>
              </a:rPr>
              <a:t>].value) </a:t>
            </a:r>
            <a:r>
              <a:rPr lang="en-US" altLang="zh-CN" sz="2000" kern="100" dirty="0">
                <a:cs typeface="Times New Roman" panose="02020603050405020304" pitchFamily="18" charset="0"/>
              </a:rPr>
              <a:t>	   dis[</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].value = dis[</a:t>
            </a:r>
            <a:r>
              <a:rPr lang="en-US" altLang="zh-CN" sz="2000" kern="100" dirty="0" err="1">
                <a:cs typeface="Times New Roman" panose="02020603050405020304" pitchFamily="18" charset="0"/>
              </a:rPr>
              <a:t>CurrentNode</a:t>
            </a:r>
            <a:r>
              <a:rPr lang="en-US" altLang="zh-CN" sz="2000" kern="100" dirty="0">
                <a:cs typeface="Times New Roman" panose="02020603050405020304" pitchFamily="18" charset="0"/>
              </a:rPr>
              <a:t>].value + Graph[</a:t>
            </a:r>
            <a:r>
              <a:rPr lang="en-US" altLang="zh-CN" sz="2000" kern="100" dirty="0" err="1">
                <a:cs typeface="Times New Roman" panose="02020603050405020304" pitchFamily="18" charset="0"/>
              </a:rPr>
              <a:t>CurrentNode</a:t>
            </a:r>
            <a:r>
              <a:rPr lang="en-US" altLang="zh-CN" sz="2000" kern="100" dirty="0">
                <a:cs typeface="Times New Roman" panose="02020603050405020304" pitchFamily="18" charset="0"/>
              </a:rPr>
              <a:t>][</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a:t>
            </a:r>
          </a:p>
          <a:p>
            <a:pPr lvl="1" algn="just">
              <a:lnSpc>
                <a:spcPct val="150000"/>
              </a:lnSpc>
              <a:spcAft>
                <a:spcPts val="0"/>
              </a:spcAft>
            </a:pPr>
            <a:r>
              <a:rPr lang="en-US" altLang="zh-CN" sz="2000" kern="100" dirty="0">
                <a:cs typeface="Times New Roman" panose="02020603050405020304" pitchFamily="18" charset="0"/>
              </a:rPr>
              <a:t>}	</a:t>
            </a:r>
          </a:p>
          <a:p>
            <a:pPr lvl="1" algn="just">
              <a:lnSpc>
                <a:spcPct val="150000"/>
              </a:lnSpc>
              <a:spcAft>
                <a:spcPts val="0"/>
              </a:spcAft>
            </a:pPr>
            <a:r>
              <a:rPr lang="en-US" altLang="zh-CN" sz="2000" kern="100" dirty="0">
                <a:cs typeface="Times New Roman" panose="02020603050405020304" pitchFamily="18" charset="0"/>
              </a:rPr>
              <a:t>count++;</a:t>
            </a:r>
          </a:p>
          <a:p>
            <a:pPr marL="0" lvl="1" indent="0" algn="just">
              <a:lnSpc>
                <a:spcPct val="150000"/>
              </a:lnSpc>
              <a:spcAft>
                <a:spcPts val="0"/>
              </a:spcAft>
            </a:pPr>
            <a:r>
              <a:rPr lang="en-US" altLang="zh-CN" sz="2000" kern="100" dirty="0">
                <a:cs typeface="Times New Roman" panose="02020603050405020304" pitchFamily="18" charset="0"/>
              </a:rPr>
              <a:t>}	</a:t>
            </a:r>
          </a:p>
          <a:p>
            <a:pPr marL="0" lvl="1" indent="0" algn="just">
              <a:lnSpc>
                <a:spcPct val="150000"/>
              </a:lnSpc>
              <a:spcAft>
                <a:spcPts val="0"/>
              </a:spcAft>
            </a:pPr>
            <a:r>
              <a:rPr lang="zh-CN" altLang="en-US" sz="2000" kern="100" dirty="0">
                <a:cs typeface="Times New Roman" panose="02020603050405020304" pitchFamily="18" charset="0"/>
              </a:rPr>
              <a:t>②调用</a:t>
            </a:r>
            <a:r>
              <a:rPr lang="en-US" altLang="zh-CN" sz="2000" kern="100" dirty="0">
                <a:cs typeface="Times New Roman" panose="02020603050405020304" pitchFamily="18" charset="0"/>
              </a:rPr>
              <a:t>Dijkstra</a:t>
            </a:r>
            <a:r>
              <a:rPr lang="zh-CN" altLang="en-US" sz="2000" kern="100" dirty="0">
                <a:cs typeface="Times New Roman" panose="02020603050405020304" pitchFamily="18" charset="0"/>
              </a:rPr>
              <a:t>算法，求出每个顶点到其他所有顶点的最短路径</a:t>
            </a:r>
          </a:p>
          <a:p>
            <a:pPr marL="0" lvl="1" indent="0" algn="just">
              <a:lnSpc>
                <a:spcPct val="150000"/>
              </a:lnSpc>
              <a:spcAft>
                <a:spcPts val="0"/>
              </a:spcAft>
            </a:pPr>
            <a:r>
              <a:rPr lang="zh-CN" altLang="en-US" sz="2000" kern="100" dirty="0">
                <a:cs typeface="Times New Roman" panose="02020603050405020304" pitchFamily="18" charset="0"/>
              </a:rPr>
              <a:t>③求出平均路径长度</a:t>
            </a:r>
            <a:endParaRPr lang="en-US" altLang="zh-CN" sz="2000" kern="100" dirty="0">
              <a:cs typeface="Times New Roman" panose="02020603050405020304" pitchFamily="18" charset="0"/>
            </a:endParaRPr>
          </a:p>
        </p:txBody>
      </p:sp>
    </p:spTree>
    <p:extLst>
      <p:ext uri="{BB962C8B-B14F-4D97-AF65-F5344CB8AC3E}">
        <p14:creationId xmlns:p14="http://schemas.microsoft.com/office/powerpoint/2010/main" val="24845019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303957"/>
            <a:ext cx="1231106"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题目分析</a:t>
            </a:r>
          </a:p>
        </p:txBody>
      </p:sp>
      <mc:AlternateContent xmlns:mc="http://schemas.openxmlformats.org/markup-compatibility/2006" xmlns:a14="http://schemas.microsoft.com/office/drawing/2010/main">
        <mc:Choice Requires="a14">
          <p:sp>
            <p:nvSpPr>
              <p:cNvPr id="10" name="TextBox 4"/>
              <p:cNvSpPr txBox="1"/>
              <p:nvPr/>
            </p:nvSpPr>
            <p:spPr>
              <a:xfrm>
                <a:off x="407775" y="673289"/>
                <a:ext cx="12070271" cy="5932458"/>
              </a:xfrm>
              <a:prstGeom prst="rect">
                <a:avLst/>
              </a:prstGeom>
              <a:noFill/>
            </p:spPr>
            <p:txBody>
              <a:bodyPr wrap="square" rtlCol="0">
                <a:spAutoFit/>
              </a:bodyPr>
              <a:lstStyle/>
              <a:p>
                <a:pPr lvl="0" algn="just">
                  <a:lnSpc>
                    <a:spcPct val="150000"/>
                  </a:lnSpc>
                  <a:spcAft>
                    <a:spcPts val="0"/>
                  </a:spcAft>
                </a:pPr>
                <a:r>
                  <a:rPr lang="en-US" altLang="zh-CN" sz="2000" b="1" kern="100" dirty="0">
                    <a:cs typeface="Times New Roman" panose="02020603050405020304" pitchFamily="18" charset="0"/>
                  </a:rPr>
                  <a:t>3. </a:t>
                </a:r>
                <a:r>
                  <a:rPr lang="zh-CN" altLang="zh-CN" sz="2000" b="1" kern="100" dirty="0">
                    <a:cs typeface="Times New Roman" panose="02020603050405020304" pitchFamily="18" charset="0"/>
                  </a:rPr>
                  <a:t>分析该图的度度相关性和簇度相关性。</a:t>
                </a:r>
              </a:p>
              <a:p>
                <a:pPr fontAlgn="auto">
                  <a:lnSpc>
                    <a:spcPct val="150000"/>
                  </a:lnSpc>
                  <a:spcBef>
                    <a:spcPts val="0"/>
                  </a:spcBef>
                </a:pPr>
                <a:r>
                  <a:rPr lang="zh-CN" altLang="en-US" sz="2000" kern="100" dirty="0">
                    <a:cs typeface="Times New Roman" panose="02020603050405020304" pitchFamily="18" charset="0"/>
                    <a:sym typeface="+mn-ea"/>
                  </a:rPr>
                  <a:t>       </a:t>
                </a:r>
                <a:r>
                  <a:rPr lang="zh-CN" altLang="en-US" sz="2000" kern="100" dirty="0">
                    <a:solidFill>
                      <a:srgbClr val="FF0000"/>
                    </a:solidFill>
                    <a:cs typeface="Times New Roman" panose="02020603050405020304" pitchFamily="18" charset="0"/>
                    <a:sym typeface="+mn-ea"/>
                  </a:rPr>
                  <a:t>网络的</a:t>
                </a:r>
                <a:r>
                  <a:rPr lang="en-US" altLang="zh-CN" sz="2000" kern="100" dirty="0">
                    <a:solidFill>
                      <a:srgbClr val="FF0000"/>
                    </a:solidFill>
                    <a:cs typeface="Times New Roman" panose="02020603050405020304" pitchFamily="18" charset="0"/>
                    <a:sym typeface="+mn-ea"/>
                  </a:rPr>
                  <a:t>0</a:t>
                </a:r>
                <a:r>
                  <a:rPr lang="zh-CN" altLang="en-US" sz="2000" kern="100" dirty="0">
                    <a:solidFill>
                      <a:srgbClr val="FF0000"/>
                    </a:solidFill>
                    <a:cs typeface="Times New Roman" panose="02020603050405020304" pitchFamily="18" charset="0"/>
                    <a:sym typeface="+mn-ea"/>
                  </a:rPr>
                  <a:t>阶度分布特性</a:t>
                </a:r>
                <a:r>
                  <a:rPr lang="zh-CN" altLang="en-US" sz="2000" kern="100" dirty="0">
                    <a:cs typeface="Times New Roman" panose="02020603050405020304" pitchFamily="18" charset="0"/>
                    <a:sym typeface="+mn-ea"/>
                  </a:rPr>
                  <a:t>：平均度</a:t>
                </a:r>
                <a:r>
                  <a:rPr lang="en-US" altLang="zh-CN" sz="2000" kern="100" dirty="0">
                    <a:cs typeface="Times New Roman" panose="02020603050405020304" pitchFamily="18" charset="0"/>
                    <a:sym typeface="+mn-ea"/>
                  </a:rPr>
                  <a:t>&lt;K&gt;=2M/N</a:t>
                </a:r>
              </a:p>
              <a:p>
                <a:pPr fontAlgn="auto">
                  <a:lnSpc>
                    <a:spcPct val="150000"/>
                  </a:lnSpc>
                  <a:spcBef>
                    <a:spcPts val="0"/>
                  </a:spcBef>
                </a:pPr>
                <a:r>
                  <a:rPr lang="zh-CN" altLang="en-US" sz="2000" kern="100" dirty="0">
                    <a:cs typeface="Times New Roman" panose="02020603050405020304" pitchFamily="18" charset="0"/>
                    <a:sym typeface="+mn-ea"/>
                  </a:rPr>
                  <a:t>        只告诉我们网络中有多少条边，并没有给出这些边是如何安置在网络中。给定网络的节点数</a:t>
                </a:r>
                <a:r>
                  <a:rPr lang="en-US" altLang="zh-CN" sz="2000" kern="100" dirty="0">
                    <a:cs typeface="Times New Roman" panose="02020603050405020304" pitchFamily="18" charset="0"/>
                    <a:sym typeface="+mn-ea"/>
                  </a:rPr>
                  <a:t>N</a:t>
                </a:r>
                <a:r>
                  <a:rPr lang="zh-CN" altLang="en-US" sz="2000" kern="100" dirty="0">
                    <a:cs typeface="Times New Roman" panose="02020603050405020304" pitchFamily="18" charset="0"/>
                    <a:sym typeface="+mn-ea"/>
                  </a:rPr>
                  <a:t>和边数</a:t>
                </a:r>
                <a:r>
                  <a:rPr lang="en-US" altLang="zh-CN" sz="2000" kern="100" dirty="0">
                    <a:cs typeface="Times New Roman" panose="02020603050405020304" pitchFamily="18" charset="0"/>
                    <a:sym typeface="+mn-ea"/>
                  </a:rPr>
                  <a:t>M</a:t>
                </a:r>
                <a:r>
                  <a:rPr lang="zh-CN" altLang="en-US" sz="2000" kern="100" dirty="0">
                    <a:cs typeface="Times New Roman" panose="02020603050405020304" pitchFamily="18" charset="0"/>
                    <a:sym typeface="+mn-ea"/>
                  </a:rPr>
                  <a:t>，那么任一与该网络具有相同节点数和边数的网络模型也具有相同的平均度。</a:t>
                </a:r>
              </a:p>
              <a:p>
                <a:pPr fontAlgn="auto">
                  <a:lnSpc>
                    <a:spcPct val="150000"/>
                  </a:lnSpc>
                  <a:spcBef>
                    <a:spcPts val="0"/>
                  </a:spcBef>
                </a:pPr>
                <a:r>
                  <a:rPr lang="zh-CN" altLang="en-US" sz="2000" kern="100" dirty="0">
                    <a:solidFill>
                      <a:srgbClr val="FF0000"/>
                    </a:solidFill>
                    <a:cs typeface="Times New Roman" panose="02020603050405020304" pitchFamily="18" charset="0"/>
                    <a:sym typeface="+mn-ea"/>
                  </a:rPr>
                  <a:t>       网络的</a:t>
                </a:r>
                <a:r>
                  <a:rPr lang="en-US" altLang="zh-CN" sz="2000" kern="100" dirty="0">
                    <a:solidFill>
                      <a:srgbClr val="FF0000"/>
                    </a:solidFill>
                    <a:cs typeface="Times New Roman" panose="02020603050405020304" pitchFamily="18" charset="0"/>
                    <a:sym typeface="+mn-ea"/>
                  </a:rPr>
                  <a:t>1</a:t>
                </a:r>
                <a:r>
                  <a:rPr lang="zh-CN" altLang="en-US" sz="2000" kern="100" dirty="0">
                    <a:solidFill>
                      <a:srgbClr val="FF0000"/>
                    </a:solidFill>
                    <a:cs typeface="Times New Roman" panose="02020603050405020304" pitchFamily="18" charset="0"/>
                    <a:sym typeface="+mn-ea"/>
                  </a:rPr>
                  <a:t>阶度分布特性</a:t>
                </a:r>
                <a:r>
                  <a:rPr lang="zh-CN" altLang="en-US" sz="2000" kern="100" dirty="0">
                    <a:cs typeface="Times New Roman" panose="02020603050405020304" pitchFamily="18" charset="0"/>
                    <a:sym typeface="+mn-ea"/>
                  </a:rPr>
                  <a:t>：度分布</a:t>
                </a:r>
                <a:r>
                  <a:rPr lang="en-US" altLang="zh-CN" sz="2000" kern="100" dirty="0">
                    <a:cs typeface="Times New Roman" panose="02020603050405020304" pitchFamily="18" charset="0"/>
                    <a:sym typeface="+mn-ea"/>
                  </a:rPr>
                  <a:t>P(k)=n(k)/N</a:t>
                </a:r>
              </a:p>
              <a:p>
                <a:pPr fontAlgn="auto">
                  <a:lnSpc>
                    <a:spcPct val="150000"/>
                  </a:lnSpc>
                  <a:spcBef>
                    <a:spcPts val="0"/>
                  </a:spcBef>
                </a:pPr>
                <a:r>
                  <a:rPr lang="en-US" altLang="zh-CN" sz="2000" kern="100" dirty="0">
                    <a:cs typeface="Times New Roman" panose="02020603050405020304" pitchFamily="18" charset="0"/>
                    <a:sym typeface="+mn-ea"/>
                  </a:rPr>
                  <a:t>       </a:t>
                </a:r>
                <a:r>
                  <a:rPr lang="zh-CN" altLang="en-US" sz="2000" kern="100" dirty="0">
                    <a:cs typeface="Times New Roman" panose="02020603050405020304" pitchFamily="18" charset="0"/>
                    <a:sym typeface="+mn-ea"/>
                  </a:rPr>
                  <a:t>其中</a:t>
                </a:r>
                <a:r>
                  <a:rPr lang="en-US" altLang="zh-CN" sz="2000" kern="100" dirty="0">
                    <a:cs typeface="Times New Roman" panose="02020603050405020304" pitchFamily="18" charset="0"/>
                    <a:sym typeface="+mn-ea"/>
                  </a:rPr>
                  <a:t>n(k)</a:t>
                </a:r>
                <a:r>
                  <a:rPr lang="zh-CN" altLang="en-US" sz="2000" kern="100" dirty="0">
                    <a:cs typeface="Times New Roman" panose="02020603050405020304" pitchFamily="18" charset="0"/>
                    <a:sym typeface="+mn-ea"/>
                  </a:rPr>
                  <a:t>是网络中度为</a:t>
                </a:r>
                <a:r>
                  <a:rPr lang="en-US" altLang="zh-CN" sz="2000" kern="100" dirty="0">
                    <a:cs typeface="Times New Roman" panose="02020603050405020304" pitchFamily="18" charset="0"/>
                    <a:sym typeface="+mn-ea"/>
                  </a:rPr>
                  <a:t>k</a:t>
                </a:r>
                <a:r>
                  <a:rPr lang="zh-CN" altLang="en-US" sz="2000" kern="100" dirty="0">
                    <a:cs typeface="Times New Roman" panose="02020603050405020304" pitchFamily="18" charset="0"/>
                    <a:sym typeface="+mn-ea"/>
                  </a:rPr>
                  <a:t>的节点数；度分布刻画了网络中不同度的节点各自所占的比例。显然度分布中已经包含了平均度的信息。为进一步刻画网络的拓扑结构，考虑包含更多结构信息的高阶拓扑特性。</a:t>
                </a:r>
                <a:endParaRPr lang="en-US" altLang="zh-CN" sz="2000" kern="100" dirty="0">
                  <a:cs typeface="Times New Roman" panose="02020603050405020304" pitchFamily="18" charset="0"/>
                  <a:sym typeface="+mn-ea"/>
                </a:endParaRPr>
              </a:p>
              <a:p>
                <a:pPr fontAlgn="auto">
                  <a:lnSpc>
                    <a:spcPct val="150000"/>
                  </a:lnSpc>
                  <a:spcBef>
                    <a:spcPts val="0"/>
                  </a:spcBef>
                </a:pPr>
                <a:r>
                  <a:rPr lang="zh-CN" altLang="en-US" sz="2000" kern="100" dirty="0">
                    <a:cs typeface="Times New Roman" panose="02020603050405020304" pitchFamily="18" charset="0"/>
                    <a:sym typeface="+mn-ea"/>
                  </a:rPr>
                  <a:t>       </a:t>
                </a:r>
                <a:r>
                  <a:rPr lang="zh-CN" altLang="en-US" sz="2000" kern="100" dirty="0">
                    <a:solidFill>
                      <a:srgbClr val="FF0000"/>
                    </a:solidFill>
                    <a:cs typeface="Times New Roman" panose="02020603050405020304" pitchFamily="18" charset="0"/>
                    <a:sym typeface="+mn-ea"/>
                  </a:rPr>
                  <a:t>网络的</a:t>
                </a:r>
                <a:r>
                  <a:rPr lang="en-US" altLang="zh-CN" sz="2000" kern="100" dirty="0">
                    <a:solidFill>
                      <a:srgbClr val="FF0000"/>
                    </a:solidFill>
                    <a:cs typeface="Times New Roman" panose="02020603050405020304" pitchFamily="18" charset="0"/>
                    <a:sym typeface="+mn-ea"/>
                  </a:rPr>
                  <a:t>2</a:t>
                </a:r>
                <a:r>
                  <a:rPr lang="zh-CN" altLang="en-US" sz="2000" kern="100" dirty="0">
                    <a:solidFill>
                      <a:srgbClr val="FF0000"/>
                    </a:solidFill>
                    <a:cs typeface="Times New Roman" panose="02020603050405020304" pitchFamily="18" charset="0"/>
                    <a:sym typeface="+mn-ea"/>
                  </a:rPr>
                  <a:t>阶度分布特性</a:t>
                </a:r>
                <a:r>
                  <a:rPr lang="zh-CN" altLang="en-US" sz="2000" kern="100" dirty="0">
                    <a:cs typeface="Times New Roman" panose="02020603050405020304" pitchFamily="18" charset="0"/>
                    <a:sym typeface="+mn-ea"/>
                  </a:rPr>
                  <a:t>：度相关性</a:t>
                </a:r>
                <a:r>
                  <a:rPr lang="en-US" altLang="zh-CN" sz="2000" kern="100" dirty="0">
                    <a:cs typeface="Times New Roman" panose="02020603050405020304" pitchFamily="18" charset="0"/>
                    <a:sym typeface="+mn-ea"/>
                  </a:rPr>
                  <a:t>(</a:t>
                </a:r>
                <a:r>
                  <a:rPr lang="zh-CN" altLang="en-US" sz="2000" kern="100" dirty="0">
                    <a:cs typeface="Times New Roman" panose="02020603050405020304" pitchFamily="18" charset="0"/>
                    <a:sym typeface="+mn-ea"/>
                  </a:rPr>
                  <a:t>度的相关系数、联合概率分布</a:t>
                </a:r>
                <a:r>
                  <a:rPr lang="en-US" altLang="zh-CN" sz="2000" kern="100" dirty="0">
                    <a:cs typeface="Times New Roman" panose="02020603050405020304" pitchFamily="18" charset="0"/>
                    <a:sym typeface="+mn-ea"/>
                  </a:rPr>
                  <a:t>)</a:t>
                </a:r>
              </a:p>
              <a:p>
                <a:pPr fontAlgn="auto">
                  <a:lnSpc>
                    <a:spcPct val="150000"/>
                  </a:lnSpc>
                  <a:spcBef>
                    <a:spcPts val="0"/>
                  </a:spcBef>
                </a:pPr>
                <a14:m>
                  <m:oMathPara xmlns:m="http://schemas.openxmlformats.org/officeDocument/2006/math">
                    <m:oMathParaPr>
                      <m:jc m:val="centerGroup"/>
                    </m:oMathParaPr>
                    <m:oMath xmlns:m="http://schemas.openxmlformats.org/officeDocument/2006/math">
                      <m:r>
                        <m:rPr>
                          <m:sty m:val="p"/>
                        </m:rPr>
                        <a:rPr lang="en-US" altLang="zh-CN" sz="2000" b="0" kern="100">
                          <a:latin typeface="Cambria Math" panose="02040503050406030204" pitchFamily="18" charset="0"/>
                          <a:cs typeface="Times New Roman" panose="02020603050405020304" pitchFamily="18" charset="0"/>
                        </a:rPr>
                        <m:t>r</m:t>
                      </m:r>
                      <m:r>
                        <a:rPr lang="en-US" altLang="zh-CN" sz="2000" b="0" kern="100">
                          <a:latin typeface="Cambria Math" panose="02040503050406030204" pitchFamily="18" charset="0"/>
                          <a:cs typeface="Times New Roman" panose="02020603050405020304" pitchFamily="18" charset="0"/>
                        </a:rPr>
                        <m:t>=</m:t>
                      </m:r>
                      <m:f>
                        <m:fPr>
                          <m:ctrlPr>
                            <a:rPr lang="zh-CN" altLang="zh-CN" sz="2000" i="1" kern="100">
                              <a:latin typeface="Cambria Math" panose="02040503050406030204" pitchFamily="18" charset="0"/>
                              <a:cs typeface="Times New Roman" panose="02020603050405020304" pitchFamily="18" charset="0"/>
                            </a:rPr>
                          </m:ctrlPr>
                        </m:fPr>
                        <m:num>
                          <m:r>
                            <a:rPr lang="en-US" altLang="zh-CN" sz="2000" b="0" kern="100">
                              <a:latin typeface="Cambria Math" panose="02040503050406030204" pitchFamily="18" charset="0"/>
                              <a:cs typeface="Times New Roman" panose="02020603050405020304" pitchFamily="18" charset="0"/>
                            </a:rPr>
                            <m:t>1</m:t>
                          </m:r>
                        </m:num>
                        <m:den>
                          <m:sSubSup>
                            <m:sSubSupPr>
                              <m:ctrlPr>
                                <a:rPr lang="zh-CN" altLang="zh-CN" sz="2000" i="1" kern="100">
                                  <a:latin typeface="Cambria Math" panose="02040503050406030204" pitchFamily="18" charset="0"/>
                                  <a:cs typeface="Times New Roman" panose="02020603050405020304" pitchFamily="18" charset="0"/>
                                </a:rPr>
                              </m:ctrlPr>
                            </m:sSubSupPr>
                            <m:e>
                              <m:r>
                                <m:rPr>
                                  <m:sty m:val="p"/>
                                </m:rPr>
                                <a:rPr lang="en-US" altLang="zh-CN" sz="2000" b="0" i="1" kern="100">
                                  <a:latin typeface="Cambria Math" panose="02040503050406030204" pitchFamily="18" charset="0"/>
                                  <a:cs typeface="Times New Roman" panose="02020603050405020304" pitchFamily="18" charset="0"/>
                                </a:rPr>
                                <m:t>σ</m:t>
                              </m:r>
                            </m:e>
                            <m:sub>
                              <m:r>
                                <m:rPr>
                                  <m:sty m:val="p"/>
                                </m:rPr>
                                <a:rPr lang="en-US" altLang="zh-CN" sz="2000" b="0" i="1" kern="100">
                                  <a:latin typeface="Cambria Math" panose="02040503050406030204" pitchFamily="18" charset="0"/>
                                  <a:cs typeface="Times New Roman" panose="02020603050405020304" pitchFamily="18" charset="0"/>
                                </a:rPr>
                                <m:t>q</m:t>
                              </m:r>
                            </m:sub>
                            <m:sup>
                              <m:r>
                                <a:rPr lang="en-US" altLang="zh-CN" sz="2000" b="0" kern="100">
                                  <a:latin typeface="Cambria Math" panose="02040503050406030204" pitchFamily="18" charset="0"/>
                                  <a:cs typeface="Times New Roman" panose="02020603050405020304" pitchFamily="18" charset="0"/>
                                </a:rPr>
                                <m:t>2</m:t>
                              </m:r>
                            </m:sup>
                          </m:sSubSup>
                        </m:den>
                      </m:f>
                      <m:nary>
                        <m:naryPr>
                          <m:chr m:val="∑"/>
                          <m:limLoc m:val="undOvr"/>
                          <m:supHide m:val="on"/>
                          <m:ctrlPr>
                            <a:rPr lang="zh-CN" altLang="zh-CN" sz="2000" i="1" kern="100">
                              <a:latin typeface="Cambria Math" panose="02040503050406030204" pitchFamily="18" charset="0"/>
                              <a:cs typeface="Times New Roman" panose="02020603050405020304" pitchFamily="18" charset="0"/>
                            </a:rPr>
                          </m:ctrlPr>
                        </m:naryPr>
                        <m:sub>
                          <m:r>
                            <m:rPr>
                              <m:sty m:val="p"/>
                            </m:rPr>
                            <a:rPr lang="en-US" altLang="zh-CN" sz="2000" b="0" i="1" kern="100">
                              <a:latin typeface="Cambria Math" panose="02040503050406030204" pitchFamily="18" charset="0"/>
                              <a:cs typeface="Times New Roman" panose="02020603050405020304" pitchFamily="18" charset="0"/>
                            </a:rPr>
                            <m:t>jk</m:t>
                          </m:r>
                        </m:sub>
                        <m:sup/>
                        <m:e>
                          <m:r>
                            <m:rPr>
                              <m:sty m:val="p"/>
                            </m:rPr>
                            <a:rPr lang="en-US" altLang="zh-CN" sz="2000" b="0" i="1" kern="100">
                              <a:latin typeface="Cambria Math" panose="02040503050406030204" pitchFamily="18" charset="0"/>
                              <a:cs typeface="Times New Roman" panose="02020603050405020304" pitchFamily="18" charset="0"/>
                            </a:rPr>
                            <m:t>jk</m:t>
                          </m:r>
                          <m:r>
                            <a:rPr lang="en-US" altLang="zh-CN" sz="2000" b="0" kern="100">
                              <a:latin typeface="Cambria Math" panose="02040503050406030204" pitchFamily="18" charset="0"/>
                              <a:cs typeface="Times New Roman" panose="02020603050405020304" pitchFamily="18" charset="0"/>
                            </a:rPr>
                            <m:t>(</m:t>
                          </m:r>
                          <m:sSub>
                            <m:sSubPr>
                              <m:ctrlPr>
                                <a:rPr lang="zh-CN" altLang="zh-CN" sz="2000" i="1" kern="100">
                                  <a:latin typeface="Cambria Math" panose="02040503050406030204" pitchFamily="18" charset="0"/>
                                  <a:cs typeface="Times New Roman" panose="02020603050405020304" pitchFamily="18" charset="0"/>
                                </a:rPr>
                              </m:ctrlPr>
                            </m:sSubPr>
                            <m:e>
                              <m:r>
                                <m:rPr>
                                  <m:sty m:val="p"/>
                                </m:rPr>
                                <a:rPr lang="en-US" altLang="zh-CN" sz="2000" b="0" i="1" kern="100">
                                  <a:latin typeface="Cambria Math" panose="02040503050406030204" pitchFamily="18" charset="0"/>
                                  <a:cs typeface="Times New Roman" panose="02020603050405020304" pitchFamily="18" charset="0"/>
                                </a:rPr>
                                <m:t>e</m:t>
                              </m:r>
                            </m:e>
                            <m:sub>
                              <m:r>
                                <m:rPr>
                                  <m:sty m:val="p"/>
                                </m:rPr>
                                <a:rPr lang="en-US" altLang="zh-CN" sz="2000" b="0" i="1" kern="100">
                                  <a:latin typeface="Cambria Math" panose="02040503050406030204" pitchFamily="18" charset="0"/>
                                  <a:cs typeface="Times New Roman" panose="02020603050405020304" pitchFamily="18" charset="0"/>
                                </a:rPr>
                                <m:t>jk</m:t>
                              </m:r>
                            </m:sub>
                          </m:sSub>
                          <m:r>
                            <a:rPr lang="en-US" altLang="zh-CN" sz="2000" b="0" kern="100">
                              <a:latin typeface="Cambria Math" panose="02040503050406030204" pitchFamily="18" charset="0"/>
                              <a:cs typeface="Times New Roman" panose="02020603050405020304" pitchFamily="18" charset="0"/>
                            </a:rPr>
                            <m:t>−</m:t>
                          </m:r>
                          <m:sSub>
                            <m:sSubPr>
                              <m:ctrlPr>
                                <a:rPr lang="zh-CN" altLang="zh-CN" sz="2000" i="1" kern="100">
                                  <a:latin typeface="Cambria Math" panose="02040503050406030204" pitchFamily="18" charset="0"/>
                                  <a:cs typeface="Times New Roman" panose="02020603050405020304" pitchFamily="18" charset="0"/>
                                </a:rPr>
                              </m:ctrlPr>
                            </m:sSubPr>
                            <m:e>
                              <m:r>
                                <m:rPr>
                                  <m:sty m:val="p"/>
                                </m:rPr>
                                <a:rPr lang="en-US" altLang="zh-CN" sz="2000" b="0" i="1" kern="100">
                                  <a:latin typeface="Cambria Math" panose="02040503050406030204" pitchFamily="18" charset="0"/>
                                  <a:cs typeface="Times New Roman" panose="02020603050405020304" pitchFamily="18" charset="0"/>
                                </a:rPr>
                                <m:t>q</m:t>
                              </m:r>
                            </m:e>
                            <m:sub>
                              <m:r>
                                <m:rPr>
                                  <m:sty m:val="p"/>
                                </m:rPr>
                                <a:rPr lang="en-US" altLang="zh-CN" sz="2000" b="0" i="1" kern="100">
                                  <a:latin typeface="Cambria Math" panose="02040503050406030204" pitchFamily="18" charset="0"/>
                                  <a:cs typeface="Times New Roman" panose="02020603050405020304" pitchFamily="18" charset="0"/>
                                </a:rPr>
                                <m:t>j</m:t>
                              </m:r>
                            </m:sub>
                          </m:sSub>
                          <m:sSub>
                            <m:sSubPr>
                              <m:ctrlPr>
                                <a:rPr lang="zh-CN" altLang="zh-CN" sz="2000" i="1" kern="100">
                                  <a:latin typeface="Cambria Math" panose="02040503050406030204" pitchFamily="18" charset="0"/>
                                  <a:cs typeface="Times New Roman" panose="02020603050405020304" pitchFamily="18" charset="0"/>
                                </a:rPr>
                              </m:ctrlPr>
                            </m:sSubPr>
                            <m:e>
                              <m:r>
                                <m:rPr>
                                  <m:sty m:val="p"/>
                                </m:rPr>
                                <a:rPr lang="en-US" altLang="zh-CN" sz="2000" b="0" i="1" kern="100">
                                  <a:latin typeface="Cambria Math" panose="02040503050406030204" pitchFamily="18" charset="0"/>
                                  <a:cs typeface="Times New Roman" panose="02020603050405020304" pitchFamily="18" charset="0"/>
                                </a:rPr>
                                <m:t>q</m:t>
                              </m:r>
                            </m:e>
                            <m:sub>
                              <m:r>
                                <m:rPr>
                                  <m:sty m:val="p"/>
                                </m:rPr>
                                <a:rPr lang="en-US" altLang="zh-CN" sz="2000" b="0" i="1" kern="100">
                                  <a:latin typeface="Cambria Math" panose="02040503050406030204" pitchFamily="18" charset="0"/>
                                  <a:cs typeface="Times New Roman" panose="02020603050405020304" pitchFamily="18" charset="0"/>
                                </a:rPr>
                                <m:t>k</m:t>
                              </m:r>
                            </m:sub>
                          </m:sSub>
                          <m:r>
                            <a:rPr lang="en-US" altLang="zh-CN" sz="2000" b="0" kern="100">
                              <a:latin typeface="Cambria Math" panose="02040503050406030204" pitchFamily="18" charset="0"/>
                              <a:cs typeface="Times New Roman" panose="02020603050405020304" pitchFamily="18" charset="0"/>
                            </a:rPr>
                            <m:t>)</m:t>
                          </m:r>
                        </m:e>
                      </m:nary>
                    </m:oMath>
                  </m:oMathPara>
                </a14:m>
                <a:endParaRPr lang="en-US" altLang="zh-CN" sz="2000" kern="100" dirty="0">
                  <a:cs typeface="Times New Roman" panose="02020603050405020304" pitchFamily="18" charset="0"/>
                  <a:sym typeface="+mn-ea"/>
                </a:endParaRPr>
              </a:p>
              <a:p>
                <a:pPr fontAlgn="auto">
                  <a:lnSpc>
                    <a:spcPct val="150000"/>
                  </a:lnSpc>
                  <a:spcBef>
                    <a:spcPts val="0"/>
                  </a:spcBef>
                </a:pPr>
                <a14:m>
                  <m:oMath xmlns:m="http://schemas.openxmlformats.org/officeDocument/2006/math">
                    <m:r>
                      <a:rPr lang="en-US" altLang="zh-CN" sz="2000" b="0" kern="100">
                        <a:latin typeface="Cambria Math" panose="02040503050406030204" pitchFamily="18" charset="0"/>
                        <a:cs typeface="Times New Roman" panose="02020603050405020304" pitchFamily="18" charset="0"/>
                      </a:rPr>
                      <m:t>        </m:t>
                    </m:r>
                    <m:sSub>
                      <m:sSubPr>
                        <m:ctrlPr>
                          <a:rPr lang="zh-CN" altLang="zh-CN" sz="2000" i="1" kern="100">
                            <a:latin typeface="Cambria Math" panose="02040503050406030204" pitchFamily="18" charset="0"/>
                            <a:cs typeface="Times New Roman" panose="02020603050405020304" pitchFamily="18" charset="0"/>
                          </a:rPr>
                        </m:ctrlPr>
                      </m:sSubPr>
                      <m:e>
                        <m:r>
                          <m:rPr>
                            <m:sty m:val="p"/>
                          </m:rPr>
                          <a:rPr lang="en-US" altLang="zh-CN" sz="2000" b="0" i="1" kern="100">
                            <a:latin typeface="Cambria Math" panose="02040503050406030204" pitchFamily="18" charset="0"/>
                            <a:cs typeface="Times New Roman" panose="02020603050405020304" pitchFamily="18" charset="0"/>
                          </a:rPr>
                          <m:t>e</m:t>
                        </m:r>
                      </m:e>
                      <m:sub>
                        <m:r>
                          <m:rPr>
                            <m:sty m:val="p"/>
                          </m:rPr>
                          <a:rPr lang="en-US" altLang="zh-CN" sz="2000" b="0" i="1" kern="100">
                            <a:latin typeface="Cambria Math" panose="02040503050406030204" pitchFamily="18" charset="0"/>
                            <a:cs typeface="Times New Roman" panose="02020603050405020304" pitchFamily="18" charset="0"/>
                          </a:rPr>
                          <m:t>jk</m:t>
                        </m:r>
                      </m:sub>
                    </m:sSub>
                  </m:oMath>
                </a14:m>
                <a:r>
                  <a:rPr lang="zh-CN" altLang="zh-CN" sz="2000" kern="100" dirty="0">
                    <a:cs typeface="Times New Roman" panose="02020603050405020304" pitchFamily="18" charset="0"/>
                  </a:rPr>
                  <a:t>表示在图中随机选择一条边，边的两个节点（考虑顺序）度分别为</a:t>
                </a:r>
                <a14:m>
                  <m:oMath xmlns:m="http://schemas.openxmlformats.org/officeDocument/2006/math">
                    <m:r>
                      <m:rPr>
                        <m:sty m:val="p"/>
                      </m:rPr>
                      <a:rPr lang="en-US" altLang="zh-CN" sz="2000" b="0" kern="100">
                        <a:latin typeface="Cambria Math" panose="02040503050406030204" pitchFamily="18" charset="0"/>
                        <a:cs typeface="Times New Roman" panose="02020603050405020304" pitchFamily="18" charset="0"/>
                      </a:rPr>
                      <m:t>j</m:t>
                    </m:r>
                    <m:r>
                      <a:rPr lang="en-US" altLang="zh-CN" sz="2000" b="0" kern="100">
                        <a:latin typeface="Cambria Math" panose="02040503050406030204" pitchFamily="18" charset="0"/>
                        <a:cs typeface="Times New Roman" panose="02020603050405020304" pitchFamily="18" charset="0"/>
                      </a:rPr>
                      <m:t>,</m:t>
                    </m:r>
                    <m:r>
                      <m:rPr>
                        <m:sty m:val="p"/>
                      </m:rPr>
                      <a:rPr lang="en-US" altLang="zh-CN" sz="2000" b="0" kern="100">
                        <a:latin typeface="Cambria Math" panose="02040503050406030204" pitchFamily="18" charset="0"/>
                        <a:cs typeface="Times New Roman" panose="02020603050405020304" pitchFamily="18" charset="0"/>
                      </a:rPr>
                      <m:t>k</m:t>
                    </m:r>
                  </m:oMath>
                </a14:m>
                <a:r>
                  <a:rPr lang="zh-CN" altLang="zh-CN" sz="2000" kern="100" dirty="0">
                    <a:cs typeface="Times New Roman" panose="02020603050405020304" pitchFamily="18" charset="0"/>
                  </a:rPr>
                  <a:t>的概率。 </a:t>
                </a:r>
                <a14:m>
                  <m:oMath xmlns:m="http://schemas.openxmlformats.org/officeDocument/2006/math">
                    <m:sSub>
                      <m:sSubPr>
                        <m:ctrlPr>
                          <a:rPr lang="zh-CN" altLang="zh-CN" sz="2000" i="1" kern="100">
                            <a:latin typeface="Cambria Math" panose="02040503050406030204" pitchFamily="18" charset="0"/>
                            <a:cs typeface="Times New Roman" panose="02020603050405020304" pitchFamily="18" charset="0"/>
                          </a:rPr>
                        </m:ctrlPr>
                      </m:sSubPr>
                      <m:e>
                        <m:r>
                          <m:rPr>
                            <m:sty m:val="p"/>
                          </m:rPr>
                          <a:rPr lang="en-US" altLang="zh-CN" sz="2000" b="0" i="1" kern="100">
                            <a:latin typeface="Cambria Math" panose="02040503050406030204" pitchFamily="18" charset="0"/>
                            <a:cs typeface="Times New Roman" panose="02020603050405020304" pitchFamily="18" charset="0"/>
                          </a:rPr>
                          <m:t>q</m:t>
                        </m:r>
                      </m:e>
                      <m:sub>
                        <m:r>
                          <m:rPr>
                            <m:sty m:val="p"/>
                          </m:rPr>
                          <a:rPr lang="en-US" altLang="zh-CN" sz="2000" b="0" i="1" kern="100">
                            <a:latin typeface="Cambria Math" panose="02040503050406030204" pitchFamily="18" charset="0"/>
                            <a:cs typeface="Times New Roman" panose="02020603050405020304" pitchFamily="18" charset="0"/>
                          </a:rPr>
                          <m:t>k</m:t>
                        </m:r>
                      </m:sub>
                    </m:sSub>
                  </m:oMath>
                </a14:m>
                <a:r>
                  <a:rPr lang="zh-CN" altLang="zh-CN" sz="2000" kern="100" dirty="0">
                    <a:cs typeface="Times New Roman" panose="02020603050405020304" pitchFamily="18" charset="0"/>
                  </a:rPr>
                  <a:t>表示图中随机选择一条边，后一个节点的度为</a:t>
                </a:r>
                <a14:m>
                  <m:oMath xmlns:m="http://schemas.openxmlformats.org/officeDocument/2006/math">
                    <m:r>
                      <m:rPr>
                        <m:sty m:val="p"/>
                      </m:rPr>
                      <a:rPr lang="en-US" altLang="zh-CN" sz="2000" b="0" kern="100">
                        <a:latin typeface="Cambria Math" panose="02040503050406030204" pitchFamily="18" charset="0"/>
                        <a:cs typeface="Times New Roman" panose="02020603050405020304" pitchFamily="18" charset="0"/>
                      </a:rPr>
                      <m:t>k</m:t>
                    </m:r>
                  </m:oMath>
                </a14:m>
                <a:r>
                  <a:rPr lang="zh-CN" altLang="zh-CN" sz="2000" kern="100" dirty="0">
                    <a:cs typeface="Times New Roman" panose="02020603050405020304" pitchFamily="18" charset="0"/>
                  </a:rPr>
                  <a:t>的概率。</a:t>
                </a:r>
                <a:r>
                  <a:rPr lang="zh-CN" altLang="en-US" sz="2000" kern="100" dirty="0">
                    <a:solidFill>
                      <a:srgbClr val="FF0000"/>
                    </a:solidFill>
                    <a:cs typeface="Times New Roman" panose="02020603050405020304" pitchFamily="18" charset="0"/>
                  </a:rPr>
                  <a:t>刻画了新连边和已有连边的关联性</a:t>
                </a:r>
                <a:r>
                  <a:rPr lang="zh-CN" altLang="en-US" sz="2000" kern="100" dirty="0">
                    <a:cs typeface="Times New Roman" panose="02020603050405020304" pitchFamily="18" charset="0"/>
                  </a:rPr>
                  <a:t>。</a:t>
                </a:r>
                <a:endParaRPr lang="en-US" altLang="zh-CN" sz="2000" kern="100" dirty="0">
                  <a:cs typeface="Times New Roman" panose="02020603050405020304" pitchFamily="18" charset="0"/>
                </a:endParaRPr>
              </a:p>
            </p:txBody>
          </p:sp>
        </mc:Choice>
        <mc:Fallback xmlns="">
          <p:sp>
            <p:nvSpPr>
              <p:cNvPr id="10" name="TextBox 4"/>
              <p:cNvSpPr txBox="1">
                <a:spLocks noRot="1" noChangeAspect="1" noMove="1" noResize="1" noEditPoints="1" noAdjustHandles="1" noChangeArrowheads="1" noChangeShapeType="1" noTextEdit="1"/>
              </p:cNvSpPr>
              <p:nvPr/>
            </p:nvSpPr>
            <p:spPr>
              <a:xfrm>
                <a:off x="407775" y="673289"/>
                <a:ext cx="12070271" cy="5932458"/>
              </a:xfrm>
              <a:prstGeom prst="rect">
                <a:avLst/>
              </a:prstGeom>
              <a:blipFill>
                <a:blip r:embed="rId3"/>
                <a:stretch>
                  <a:fillRect l="-556" r="-15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1266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303957"/>
            <a:ext cx="615553"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实现</a:t>
            </a:r>
          </a:p>
        </p:txBody>
      </p:sp>
      <mc:AlternateContent xmlns:mc="http://schemas.openxmlformats.org/markup-compatibility/2006" xmlns:a14="http://schemas.microsoft.com/office/drawing/2010/main">
        <mc:Choice Requires="a14">
          <p:sp>
            <p:nvSpPr>
              <p:cNvPr id="2" name="矩形 1"/>
              <p:cNvSpPr/>
              <p:nvPr/>
            </p:nvSpPr>
            <p:spPr>
              <a:xfrm>
                <a:off x="308695" y="844178"/>
                <a:ext cx="12241360" cy="6605398"/>
              </a:xfrm>
              <a:prstGeom prst="rect">
                <a:avLst/>
              </a:prstGeom>
            </p:spPr>
            <p:txBody>
              <a:bodyPr wrap="square">
                <a:spAutoFit/>
              </a:bodyPr>
              <a:lstStyle/>
              <a:p>
                <a:pPr algn="just">
                  <a:lnSpc>
                    <a:spcPct val="150000"/>
                  </a:lnSpc>
                  <a:spcAft>
                    <a:spcPts val="0"/>
                  </a:spcAft>
                </a:pPr>
                <a:r>
                  <a:rPr lang="en-US" altLang="zh-CN" sz="2000" b="1" kern="100" dirty="0">
                    <a:cs typeface="Times New Roman" panose="02020603050405020304" pitchFamily="18" charset="0"/>
                  </a:rPr>
                  <a:t>3. </a:t>
                </a:r>
                <a:r>
                  <a:rPr lang="zh-CN" altLang="en-US" sz="2000" b="1" kern="100" dirty="0">
                    <a:cs typeface="Times New Roman" panose="02020603050405020304" pitchFamily="18" charset="0"/>
                  </a:rPr>
                  <a:t>分析该图的度度相关性和簇度相关性。</a:t>
                </a:r>
                <a:endParaRPr lang="en-US" altLang="zh-CN" sz="2000" b="1" kern="100" dirty="0">
                  <a:cs typeface="Times New Roman" panose="02020603050405020304" pitchFamily="18" charset="0"/>
                </a:endParaRPr>
              </a:p>
              <a:p>
                <a:pPr algn="just">
                  <a:lnSpc>
                    <a:spcPct val="150000"/>
                  </a:lnSpc>
                  <a:spcAft>
                    <a:spcPts val="0"/>
                  </a:spcAft>
                </a:pPr>
                <a:r>
                  <a:rPr lang="zh-CN" altLang="en-US" sz="2000" kern="100" dirty="0">
                    <a:cs typeface="Times New Roman" panose="02020603050405020304" pitchFamily="18" charset="0"/>
                  </a:rPr>
                  <a:t>①计算度度联合分布</a:t>
                </a:r>
                <a:endParaRPr lang="en-US" altLang="zh-CN" sz="2000" kern="100" dirty="0">
                  <a:cs typeface="Times New Roman" panose="02020603050405020304" pitchFamily="18" charset="0"/>
                </a:endParaRPr>
              </a:p>
              <a:p>
                <a:pPr algn="just">
                  <a:lnSpc>
                    <a:spcPct val="150000"/>
                  </a:lnSpc>
                  <a:spcAft>
                    <a:spcPts val="0"/>
                  </a:spcAft>
                </a:pPr>
                <a:r>
                  <a:rPr lang="en-US" altLang="zh-CN" sz="2000" kern="100" dirty="0">
                    <a:cs typeface="Times New Roman" panose="02020603050405020304" pitchFamily="18" charset="0"/>
                  </a:rPr>
                  <a:t>for (int </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 = 0; </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 &lt; </a:t>
                </a:r>
                <a:r>
                  <a:rPr lang="en-US" altLang="zh-CN" sz="2000" kern="100" dirty="0" err="1">
                    <a:cs typeface="Times New Roman" panose="02020603050405020304" pitchFamily="18" charset="0"/>
                  </a:rPr>
                  <a:t>Graph_size</a:t>
                </a:r>
                <a:r>
                  <a:rPr lang="en-US" altLang="zh-CN" sz="2000" kern="100" dirty="0">
                    <a:cs typeface="Times New Roman" panose="02020603050405020304" pitchFamily="18" charset="0"/>
                  </a:rPr>
                  <a:t>; </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a:t>
                </a:r>
              </a:p>
              <a:p>
                <a:pPr algn="just">
                  <a:lnSpc>
                    <a:spcPct val="150000"/>
                  </a:lnSpc>
                  <a:spcAft>
                    <a:spcPts val="0"/>
                  </a:spcAft>
                </a:pPr>
                <a:r>
                  <a:rPr lang="en-US" altLang="zh-CN" sz="2000" kern="100" dirty="0">
                    <a:cs typeface="Times New Roman" panose="02020603050405020304" pitchFamily="18" charset="0"/>
                  </a:rPr>
                  <a:t>	for (int j = 0; j &lt; </a:t>
                </a:r>
                <a:r>
                  <a:rPr lang="en-US" altLang="zh-CN" sz="2000" kern="100" dirty="0" err="1">
                    <a:cs typeface="Times New Roman" panose="02020603050405020304" pitchFamily="18" charset="0"/>
                  </a:rPr>
                  <a:t>Graph_size</a:t>
                </a:r>
                <a:r>
                  <a:rPr lang="en-US" altLang="zh-CN" sz="2000" kern="100" dirty="0">
                    <a:cs typeface="Times New Roman" panose="02020603050405020304" pitchFamily="18" charset="0"/>
                  </a:rPr>
                  <a:t>; </a:t>
                </a:r>
                <a:r>
                  <a:rPr lang="en-US" altLang="zh-CN" sz="2000" kern="100" dirty="0" err="1">
                    <a:cs typeface="Times New Roman" panose="02020603050405020304" pitchFamily="18" charset="0"/>
                  </a:rPr>
                  <a:t>j++</a:t>
                </a:r>
                <a:r>
                  <a:rPr lang="en-US" altLang="zh-CN" sz="2000" kern="100" dirty="0">
                    <a:cs typeface="Times New Roman" panose="02020603050405020304" pitchFamily="18" charset="0"/>
                  </a:rPr>
                  <a:t>){</a:t>
                </a:r>
              </a:p>
              <a:p>
                <a:pPr algn="just">
                  <a:lnSpc>
                    <a:spcPct val="150000"/>
                  </a:lnSpc>
                  <a:spcAft>
                    <a:spcPts val="0"/>
                  </a:spcAft>
                </a:pPr>
                <a:r>
                  <a:rPr lang="en-US" altLang="zh-CN" sz="2000" kern="100" dirty="0">
                    <a:cs typeface="Times New Roman" panose="02020603050405020304" pitchFamily="18" charset="0"/>
                  </a:rPr>
                  <a:t>		if (Graph[</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][j])//</a:t>
                </a:r>
                <a:r>
                  <a:rPr lang="zh-CN" altLang="en-US" sz="2000" kern="100" dirty="0">
                    <a:cs typeface="Times New Roman" panose="02020603050405020304" pitchFamily="18" charset="0"/>
                  </a:rPr>
                  <a:t>如果有连边</a:t>
                </a:r>
                <a:endParaRPr lang="en-US" altLang="zh-CN" sz="2000" kern="100" dirty="0">
                  <a:cs typeface="Times New Roman" panose="02020603050405020304" pitchFamily="18" charset="0"/>
                </a:endParaRPr>
              </a:p>
              <a:p>
                <a:pPr algn="just">
                  <a:lnSpc>
                    <a:spcPct val="150000"/>
                  </a:lnSpc>
                  <a:spcAft>
                    <a:spcPts val="0"/>
                  </a:spcAft>
                </a:pPr>
                <a:r>
                  <a:rPr lang="zh-CN" altLang="en-US" sz="2000" kern="100" dirty="0">
                    <a:cs typeface="Times New Roman" panose="02020603050405020304" pitchFamily="18" charset="0"/>
                  </a:rPr>
                  <a:t>			</a:t>
                </a:r>
                <a:r>
                  <a:rPr lang="en-US" altLang="zh-CN" sz="2000" kern="100" dirty="0">
                    <a:cs typeface="Times New Roman" panose="02020603050405020304" pitchFamily="18" charset="0"/>
                  </a:rPr>
                  <a:t>e[</a:t>
                </a:r>
                <a:r>
                  <a:rPr lang="en-US" altLang="zh-CN" sz="2000" kern="100" dirty="0" err="1">
                    <a:cs typeface="Times New Roman" panose="02020603050405020304" pitchFamily="18" charset="0"/>
                  </a:rPr>
                  <a:t>node_degree</a:t>
                </a:r>
                <a:r>
                  <a:rPr lang="en-US" altLang="zh-CN" sz="2000" kern="100" dirty="0">
                    <a:cs typeface="Times New Roman" panose="02020603050405020304" pitchFamily="18" charset="0"/>
                  </a:rPr>
                  <a:t>[</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a:t>
                </a:r>
                <a:r>
                  <a:rPr lang="en-US" altLang="zh-CN" sz="2000" kern="100" dirty="0" err="1">
                    <a:cs typeface="Times New Roman" panose="02020603050405020304" pitchFamily="18" charset="0"/>
                  </a:rPr>
                  <a:t>node_degree</a:t>
                </a:r>
                <a:r>
                  <a:rPr lang="en-US" altLang="zh-CN" sz="2000" kern="100" dirty="0">
                    <a:cs typeface="Times New Roman" panose="02020603050405020304" pitchFamily="18" charset="0"/>
                  </a:rPr>
                  <a:t>[j]]++;}}//</a:t>
                </a:r>
                <a:r>
                  <a:rPr lang="zh-CN" altLang="en-US" sz="2000" kern="100" dirty="0">
                    <a:cs typeface="Times New Roman" panose="02020603050405020304" pitchFamily="18" charset="0"/>
                  </a:rPr>
                  <a:t>边的两个节点度分别为</a:t>
                </a:r>
                <a:r>
                  <a:rPr lang="en-US" altLang="zh-CN" sz="2000" kern="100" dirty="0" err="1">
                    <a:cs typeface="Times New Roman" panose="02020603050405020304" pitchFamily="18" charset="0"/>
                  </a:rPr>
                  <a:t>i</a:t>
                </a:r>
                <a:r>
                  <a:rPr lang="zh-CN" altLang="en-US" sz="2000" kern="100" dirty="0">
                    <a:cs typeface="Times New Roman" panose="02020603050405020304" pitchFamily="18" charset="0"/>
                  </a:rPr>
                  <a:t>、</a:t>
                </a:r>
                <a:r>
                  <a:rPr lang="en-US" altLang="zh-CN" sz="2000" kern="100" dirty="0">
                    <a:cs typeface="Times New Roman" panose="02020603050405020304" pitchFamily="18" charset="0"/>
                  </a:rPr>
                  <a:t>j</a:t>
                </a:r>
                <a:r>
                  <a:rPr lang="zh-CN" altLang="en-US" sz="2000" kern="100" dirty="0">
                    <a:cs typeface="Times New Roman" panose="02020603050405020304" pitchFamily="18" charset="0"/>
                  </a:rPr>
                  <a:t>的数量</a:t>
                </a:r>
                <a:endParaRPr lang="en-US" altLang="zh-CN" sz="2000" kern="100" dirty="0">
                  <a:cs typeface="Times New Roman" panose="02020603050405020304" pitchFamily="18" charset="0"/>
                </a:endParaRPr>
              </a:p>
              <a:p>
                <a:pPr algn="just">
                  <a:lnSpc>
                    <a:spcPct val="150000"/>
                  </a:lnSpc>
                  <a:spcAft>
                    <a:spcPts val="0"/>
                  </a:spcAft>
                </a:pPr>
                <a:r>
                  <a:rPr lang="zh-CN" altLang="en-US" sz="2000" kern="100" dirty="0">
                    <a:cs typeface="Times New Roman" panose="02020603050405020304" pitchFamily="18" charset="0"/>
                  </a:rPr>
                  <a:t>②计算</a:t>
                </a:r>
                <a14:m>
                  <m:oMath xmlns:m="http://schemas.openxmlformats.org/officeDocument/2006/math">
                    <m:sSub>
                      <m:sSubPr>
                        <m:ctrlPr>
                          <a:rPr lang="zh-CN" altLang="zh-CN" sz="2000"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𝑘</m:t>
                        </m:r>
                      </m:sub>
                    </m:sSub>
                    <m:r>
                      <a:rPr lang="en-US" altLang="zh-CN" i="1">
                        <a:latin typeface="Cambria Math" panose="02040503050406030204" pitchFamily="18" charset="0"/>
                      </a:rPr>
                      <m:t>=</m:t>
                    </m:r>
                    <m:f>
                      <m:fPr>
                        <m:ctrlPr>
                          <a:rPr lang="zh-CN" altLang="zh-CN" sz="2000" i="1">
                            <a:latin typeface="Cambria Math" panose="02040503050406030204" pitchFamily="18" charset="0"/>
                          </a:rPr>
                        </m:ctrlPr>
                      </m:fPr>
                      <m:num>
                        <m:r>
                          <a:rPr lang="en-US" altLang="zh-CN" i="1">
                            <a:latin typeface="Cambria Math" panose="02040503050406030204" pitchFamily="18" charset="0"/>
                          </a:rPr>
                          <m:t>𝑘</m:t>
                        </m:r>
                        <m:sSub>
                          <m:sSubPr>
                            <m:ctrlPr>
                              <a:rPr lang="zh-CN" altLang="zh-CN" sz="2000"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𝑘</m:t>
                            </m:r>
                          </m:sub>
                        </m:sSub>
                      </m:num>
                      <m:den>
                        <m:nary>
                          <m:naryPr>
                            <m:chr m:val="∑"/>
                            <m:limLoc m:val="undOvr"/>
                            <m:supHide m:val="on"/>
                            <m:ctrlPr>
                              <a:rPr lang="zh-CN" altLang="zh-CN" sz="2000" i="1">
                                <a:latin typeface="Cambria Math" panose="02040503050406030204" pitchFamily="18" charset="0"/>
                              </a:rPr>
                            </m:ctrlPr>
                          </m:naryPr>
                          <m:sub>
                            <m:r>
                              <a:rPr lang="en-US" altLang="zh-CN" i="1">
                                <a:latin typeface="Cambria Math" panose="02040503050406030204" pitchFamily="18" charset="0"/>
                              </a:rPr>
                              <m:t>𝑗</m:t>
                            </m:r>
                          </m:sub>
                          <m:sup/>
                          <m:e>
                            <m:r>
                              <a:rPr lang="en-US" altLang="zh-CN" i="1">
                                <a:latin typeface="Cambria Math" panose="02040503050406030204" pitchFamily="18" charset="0"/>
                              </a:rPr>
                              <m:t>𝑗</m:t>
                            </m:r>
                            <m:sSub>
                              <m:sSubPr>
                                <m:ctrlPr>
                                  <a:rPr lang="zh-CN" altLang="zh-CN" sz="2000"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e>
                        </m:nary>
                      </m:den>
                    </m:f>
                  </m:oMath>
                </a14:m>
                <a:endParaRPr lang="en-US" altLang="zh-CN" sz="2000" kern="100" dirty="0">
                  <a:cs typeface="Times New Roman" panose="02020603050405020304" pitchFamily="18" charset="0"/>
                </a:endParaRPr>
              </a:p>
              <a:p>
                <a:pPr algn="just">
                  <a:lnSpc>
                    <a:spcPct val="150000"/>
                  </a:lnSpc>
                  <a:spcAft>
                    <a:spcPts val="0"/>
                  </a:spcAft>
                </a:pPr>
                <a14:m>
                  <m:oMath xmlns:m="http://schemas.openxmlformats.org/officeDocument/2006/math">
                    <m:r>
                      <a:rPr lang="en-US" altLang="zh-CN" sz="2000" kern="100" dirty="0">
                        <a:latin typeface="Cambria Math" panose="02040503050406030204" pitchFamily="18" charset="0"/>
                        <a:cs typeface="Times New Roman" panose="02020603050405020304" pitchFamily="18" charset="0"/>
                      </a:rPr>
                      <m:t>//</m:t>
                    </m:r>
                    <m:sSub>
                      <m:sSubPr>
                        <m:ctrlPr>
                          <a:rPr lang="zh-CN" altLang="zh-CN" sz="2000" i="1" kern="100">
                            <a:latin typeface="Cambria Math" panose="02040503050406030204" pitchFamily="18" charset="0"/>
                            <a:cs typeface="Times New Roman" panose="02020603050405020304" pitchFamily="18" charset="0"/>
                          </a:rPr>
                        </m:ctrlPr>
                      </m:sSubPr>
                      <m:e>
                        <m:r>
                          <a:rPr lang="en-US" altLang="zh-CN" sz="2000" kern="100">
                            <a:latin typeface="Cambria Math" panose="02040503050406030204" pitchFamily="18" charset="0"/>
                            <a:cs typeface="Times New Roman" panose="02020603050405020304" pitchFamily="18" charset="0"/>
                          </a:rPr>
                          <m:t>𝑝</m:t>
                        </m:r>
                      </m:e>
                      <m:sub>
                        <m:r>
                          <a:rPr lang="en-US" altLang="zh-CN" sz="2000" kern="100">
                            <a:latin typeface="Cambria Math" panose="02040503050406030204" pitchFamily="18" charset="0"/>
                            <a:cs typeface="Times New Roman" panose="02020603050405020304" pitchFamily="18" charset="0"/>
                          </a:rPr>
                          <m:t>𝑘</m:t>
                        </m:r>
                      </m:sub>
                    </m:sSub>
                  </m:oMath>
                </a14:m>
                <a:r>
                  <a:rPr lang="zh-CN" altLang="zh-CN" sz="2000" kern="100" dirty="0">
                    <a:cs typeface="Times New Roman" panose="02020603050405020304" pitchFamily="18" charset="0"/>
                  </a:rPr>
                  <a:t>是图中随机选择一个节点，度为</a:t>
                </a:r>
                <a14:m>
                  <m:oMath xmlns:m="http://schemas.openxmlformats.org/officeDocument/2006/math">
                    <m:r>
                      <m:rPr>
                        <m:sty m:val="p"/>
                      </m:rPr>
                      <a:rPr lang="en-US" altLang="zh-CN" sz="2000" kern="100">
                        <a:latin typeface="Cambria Math" panose="02040503050406030204" pitchFamily="18" charset="0"/>
                        <a:cs typeface="Times New Roman" panose="02020603050405020304" pitchFamily="18" charset="0"/>
                      </a:rPr>
                      <m:t>k</m:t>
                    </m:r>
                  </m:oMath>
                </a14:m>
                <a:r>
                  <a:rPr lang="zh-CN" altLang="zh-CN" sz="2000" kern="100" dirty="0">
                    <a:cs typeface="Times New Roman" panose="02020603050405020304" pitchFamily="18" charset="0"/>
                  </a:rPr>
                  <a:t>的概率</a:t>
                </a:r>
                <a:r>
                  <a:rPr lang="zh-CN" altLang="en-US" sz="2000" kern="100" dirty="0">
                    <a:cs typeface="Times New Roman" panose="02020603050405020304" pitchFamily="18" charset="0"/>
                  </a:rPr>
                  <a:t>，即度分布，前边已经求解过</a:t>
                </a:r>
                <a:endParaRPr lang="en-US" altLang="zh-CN" sz="2000" kern="100" dirty="0">
                  <a:cs typeface="Times New Roman" panose="02020603050405020304" pitchFamily="18" charset="0"/>
                </a:endParaRPr>
              </a:p>
              <a:p>
                <a:pPr lvl="1" algn="just">
                  <a:lnSpc>
                    <a:spcPct val="150000"/>
                  </a:lnSpc>
                  <a:spcAft>
                    <a:spcPts val="0"/>
                  </a:spcAft>
                </a:pPr>
                <a:r>
                  <a:rPr lang="nn-NO" altLang="zh-CN" sz="2000" kern="100" dirty="0">
                    <a:cs typeface="Times New Roman" panose="02020603050405020304" pitchFamily="18" charset="0"/>
                  </a:rPr>
                  <a:t>for (int i = 0; i &lt; Graph_size; i++)</a:t>
                </a:r>
              </a:p>
              <a:p>
                <a:pPr lvl="1" algn="just">
                  <a:lnSpc>
                    <a:spcPct val="150000"/>
                  </a:lnSpc>
                  <a:spcAft>
                    <a:spcPts val="0"/>
                  </a:spcAft>
                </a:pPr>
                <a:r>
                  <a:rPr lang="nn-NO" altLang="zh-CN" sz="2000" kern="100" dirty="0">
                    <a:cs typeface="Times New Roman" panose="02020603050405020304" pitchFamily="18" charset="0"/>
                  </a:rPr>
                  <a:t>		</a:t>
                </a:r>
                <a:r>
                  <a:rPr lang="zh-CN" altLang="zh-CN" sz="2400" dirty="0"/>
                  <a:t> </a:t>
                </a:r>
                <a14:m>
                  <m:oMath xmlns:m="http://schemas.openxmlformats.org/officeDocument/2006/math">
                    <m:nary>
                      <m:naryPr>
                        <m:chr m:val="∑"/>
                        <m:limLoc m:val="undOvr"/>
                        <m:supHide m:val="on"/>
                        <m:ctrlPr>
                          <a:rPr lang="zh-CN" altLang="zh-CN" sz="2400" i="1">
                            <a:latin typeface="Cambria Math" panose="02040503050406030204" pitchFamily="18" charset="0"/>
                          </a:rPr>
                        </m:ctrlPr>
                      </m:naryPr>
                      <m:sub>
                        <m:r>
                          <a:rPr lang="en-US" altLang="zh-CN" sz="2000" i="1">
                            <a:latin typeface="Cambria Math" panose="02040503050406030204" pitchFamily="18" charset="0"/>
                          </a:rPr>
                          <m:t>𝑗</m:t>
                        </m:r>
                      </m:sub>
                      <m:sup/>
                      <m:e>
                        <m:r>
                          <a:rPr lang="en-US" altLang="zh-CN" sz="2000" i="1">
                            <a:latin typeface="Cambria Math" panose="02040503050406030204" pitchFamily="18" charset="0"/>
                          </a:rPr>
                          <m:t>𝑗</m:t>
                        </m:r>
                        <m:sSub>
                          <m:sSubPr>
                            <m:ctrlPr>
                              <a:rPr lang="zh-CN" altLang="zh-CN" sz="24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𝑗</m:t>
                            </m:r>
                          </m:sub>
                        </m:sSub>
                      </m:e>
                    </m:nary>
                  </m:oMath>
                </a14:m>
                <a:r>
                  <a:rPr lang="nn-NO" altLang="zh-CN" sz="2000" kern="100" dirty="0">
                    <a:cs typeface="Times New Roman" panose="02020603050405020304" pitchFamily="18" charset="0"/>
                  </a:rPr>
                  <a:t> += i * Degree[i];</a:t>
                </a:r>
              </a:p>
              <a:p>
                <a:pPr lvl="1" algn="just">
                  <a:lnSpc>
                    <a:spcPct val="150000"/>
                  </a:lnSpc>
                  <a:spcAft>
                    <a:spcPts val="0"/>
                  </a:spcAft>
                </a:pPr>
                <a:r>
                  <a:rPr lang="nn-NO" altLang="zh-CN" sz="2000" kern="100" dirty="0">
                    <a:cs typeface="Times New Roman" panose="02020603050405020304" pitchFamily="18" charset="0"/>
                  </a:rPr>
                  <a:t>for (int i = 0; i &lt; Graph_size; i++)</a:t>
                </a:r>
              </a:p>
              <a:p>
                <a:pPr lvl="1" algn="just">
                  <a:lnSpc>
                    <a:spcPct val="150000"/>
                  </a:lnSpc>
                  <a:spcAft>
                    <a:spcPts val="0"/>
                  </a:spcAft>
                </a:pPr>
                <a:r>
                  <a:rPr lang="nn-NO" altLang="zh-CN" sz="2000" kern="100" dirty="0">
                    <a:cs typeface="Times New Roman" panose="02020603050405020304" pitchFamily="18" charset="0"/>
                  </a:rPr>
                  <a:t>		</a:t>
                </a:r>
                <a:r>
                  <a:rPr lang="zh-CN" altLang="zh-CN" sz="2400" dirty="0"/>
                  <a:t> </a:t>
                </a:r>
                <a14:m>
                  <m:oMath xmlns:m="http://schemas.openxmlformats.org/officeDocument/2006/math">
                    <m:sSub>
                      <m:sSubPr>
                        <m:ctrlPr>
                          <a:rPr lang="zh-CN" altLang="zh-CN" sz="2400" i="1">
                            <a:latin typeface="Cambria Math" panose="02040503050406030204" pitchFamily="18" charset="0"/>
                          </a:rPr>
                        </m:ctrlPr>
                      </m:sSubPr>
                      <m:e>
                        <m:r>
                          <a:rPr lang="en-US" altLang="zh-CN" sz="2000" i="1">
                            <a:latin typeface="Cambria Math" panose="02040503050406030204" pitchFamily="18" charset="0"/>
                          </a:rPr>
                          <m:t>𝑞</m:t>
                        </m:r>
                      </m:e>
                      <m:sub>
                        <m:r>
                          <m:rPr>
                            <m:sty m:val="p"/>
                          </m:rPr>
                          <a:rPr lang="en-US" altLang="zh-CN" sz="2000" i="1">
                            <a:latin typeface="Cambria Math" panose="02040503050406030204" pitchFamily="18" charset="0"/>
                          </a:rPr>
                          <m:t>i</m:t>
                        </m:r>
                      </m:sub>
                    </m:sSub>
                    <m:r>
                      <a:rPr lang="en-US" altLang="zh-CN" sz="2000" i="1">
                        <a:latin typeface="Cambria Math" panose="02040503050406030204" pitchFamily="18" charset="0"/>
                      </a:rPr>
                      <m:t> </m:t>
                    </m:r>
                  </m:oMath>
                </a14:m>
                <a:r>
                  <a:rPr lang="nn-NO" altLang="zh-CN" sz="2000" kern="100" dirty="0">
                    <a:cs typeface="Times New Roman" panose="02020603050405020304" pitchFamily="18" charset="0"/>
                  </a:rPr>
                  <a:t>= i * Degree[i] / </a:t>
                </a:r>
                <a14:m>
                  <m:oMath xmlns:m="http://schemas.openxmlformats.org/officeDocument/2006/math">
                    <m:nary>
                      <m:naryPr>
                        <m:chr m:val="∑"/>
                        <m:limLoc m:val="undOvr"/>
                        <m:supHide m:val="on"/>
                        <m:ctrlPr>
                          <a:rPr lang="zh-CN" altLang="zh-CN" sz="2400" i="1">
                            <a:latin typeface="Cambria Math" panose="02040503050406030204" pitchFamily="18" charset="0"/>
                          </a:rPr>
                        </m:ctrlPr>
                      </m:naryPr>
                      <m:sub>
                        <m:r>
                          <a:rPr lang="en-US" altLang="zh-CN" sz="2000" i="1">
                            <a:latin typeface="Cambria Math" panose="02040503050406030204" pitchFamily="18" charset="0"/>
                          </a:rPr>
                          <m:t>𝑗</m:t>
                        </m:r>
                      </m:sub>
                      <m:sup/>
                      <m:e>
                        <m:r>
                          <a:rPr lang="en-US" altLang="zh-CN" sz="2000" i="1">
                            <a:latin typeface="Cambria Math" panose="02040503050406030204" pitchFamily="18" charset="0"/>
                          </a:rPr>
                          <m:t>𝑗</m:t>
                        </m:r>
                        <m:sSub>
                          <m:sSubPr>
                            <m:ctrlPr>
                              <a:rPr lang="zh-CN" altLang="zh-CN" sz="24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𝑗</m:t>
                            </m:r>
                          </m:sub>
                        </m:sSub>
                      </m:e>
                    </m:nary>
                  </m:oMath>
                </a14:m>
                <a:r>
                  <a:rPr lang="nn-NO" altLang="zh-CN" sz="2000" kern="100" dirty="0">
                    <a:cs typeface="Times New Roman" panose="02020603050405020304" pitchFamily="18" charset="0"/>
                  </a:rPr>
                  <a:t>;</a:t>
                </a:r>
                <a:endParaRPr lang="zh-CN" altLang="en-US" sz="2000" kern="100" dirty="0">
                  <a:cs typeface="Times New Roman" panose="02020603050405020304" pitchFamily="18" charset="0"/>
                </a:endParaRPr>
              </a:p>
              <a:p>
                <a:pPr algn="just">
                  <a:lnSpc>
                    <a:spcPct val="150000"/>
                  </a:lnSpc>
                  <a:spcAft>
                    <a:spcPts val="0"/>
                  </a:spcAft>
                </a:pPr>
                <a:endParaRPr lang="en-US" altLang="zh-CN" sz="2000" kern="100" dirty="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308695" y="844178"/>
                <a:ext cx="12241360" cy="6605398"/>
              </a:xfrm>
              <a:prstGeom prst="rect">
                <a:avLst/>
              </a:prstGeom>
              <a:blipFill>
                <a:blip r:embed="rId3"/>
                <a:stretch>
                  <a:fillRect l="-548" b="-55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877207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303957"/>
            <a:ext cx="615553"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实现</a:t>
            </a:r>
          </a:p>
        </p:txBody>
      </p:sp>
      <mc:AlternateContent xmlns:mc="http://schemas.openxmlformats.org/markup-compatibility/2006" xmlns:a14="http://schemas.microsoft.com/office/drawing/2010/main">
        <mc:Choice Requires="a14">
          <p:sp>
            <p:nvSpPr>
              <p:cNvPr id="2" name="矩形 1"/>
              <p:cNvSpPr/>
              <p:nvPr/>
            </p:nvSpPr>
            <p:spPr>
              <a:xfrm>
                <a:off x="308695" y="844178"/>
                <a:ext cx="12241360" cy="5206554"/>
              </a:xfrm>
              <a:prstGeom prst="rect">
                <a:avLst/>
              </a:prstGeom>
            </p:spPr>
            <p:txBody>
              <a:bodyPr wrap="square">
                <a:spAutoFit/>
              </a:bodyPr>
              <a:lstStyle/>
              <a:p>
                <a:pPr algn="just">
                  <a:lnSpc>
                    <a:spcPct val="150000"/>
                  </a:lnSpc>
                  <a:spcAft>
                    <a:spcPts val="0"/>
                  </a:spcAft>
                </a:pPr>
                <a:r>
                  <a:rPr lang="en-US" altLang="zh-CN" sz="2000" b="1" kern="100" dirty="0">
                    <a:cs typeface="Times New Roman" panose="02020603050405020304" pitchFamily="18" charset="0"/>
                  </a:rPr>
                  <a:t>3. </a:t>
                </a:r>
                <a:r>
                  <a:rPr lang="zh-CN" altLang="en-US" sz="2000" b="1" kern="100" dirty="0">
                    <a:cs typeface="Times New Roman" panose="02020603050405020304" pitchFamily="18" charset="0"/>
                  </a:rPr>
                  <a:t>分析该图的度度相关性和簇度相关性。</a:t>
                </a:r>
                <a:endParaRPr lang="en-US" altLang="zh-CN" sz="2000" b="1" kern="100" dirty="0">
                  <a:cs typeface="Times New Roman" panose="02020603050405020304" pitchFamily="18" charset="0"/>
                </a:endParaRPr>
              </a:p>
              <a:p>
                <a:pPr marL="0" lvl="1" indent="0" algn="just">
                  <a:lnSpc>
                    <a:spcPct val="150000"/>
                  </a:lnSpc>
                  <a:spcAft>
                    <a:spcPts val="0"/>
                  </a:spcAft>
                </a:pPr>
                <a:r>
                  <a:rPr lang="zh-CN" altLang="en-US" sz="2000" kern="100" dirty="0">
                    <a:cs typeface="Times New Roman" panose="02020603050405020304" pitchFamily="18" charset="0"/>
                  </a:rPr>
                  <a:t>③</a:t>
                </a:r>
                <a:r>
                  <a:rPr lang="zh-CN" altLang="zh-CN" sz="2000" kern="100" dirty="0">
                    <a:cs typeface="Times New Roman" panose="02020603050405020304" pitchFamily="18" charset="0"/>
                  </a:rPr>
                  <a:t>计算度度相关系数</a:t>
                </a:r>
                <a14:m>
                  <m:oMath xmlns:m="http://schemas.openxmlformats.org/officeDocument/2006/math">
                    <m:r>
                      <m:rPr>
                        <m:sty m:val="p"/>
                      </m:rPr>
                      <a:rPr lang="en-US" altLang="zh-CN">
                        <a:latin typeface="Cambria Math" panose="02040503050406030204" pitchFamily="18" charset="0"/>
                      </a:rPr>
                      <m:t>r</m:t>
                    </m:r>
                    <m:r>
                      <a:rPr lang="en-US" altLang="zh-CN">
                        <a:latin typeface="Cambria Math" panose="02040503050406030204" pitchFamily="18" charset="0"/>
                      </a:rPr>
                      <m:t>=</m:t>
                    </m:r>
                    <m:f>
                      <m:fPr>
                        <m:ctrlPr>
                          <a:rPr lang="zh-CN" altLang="zh-CN" sz="2000" i="1">
                            <a:latin typeface="Cambria Math" panose="02040503050406030204" pitchFamily="18" charset="0"/>
                          </a:rPr>
                        </m:ctrlPr>
                      </m:fPr>
                      <m:num>
                        <m:r>
                          <a:rPr lang="en-US" altLang="zh-CN" i="1">
                            <a:latin typeface="Cambria Math" panose="02040503050406030204" pitchFamily="18" charset="0"/>
                          </a:rPr>
                          <m:t>1</m:t>
                        </m:r>
                      </m:num>
                      <m:den>
                        <m:sSubSup>
                          <m:sSubSupPr>
                            <m:ctrlPr>
                              <a:rPr lang="zh-CN" altLang="zh-CN" sz="2000"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𝑞</m:t>
                            </m:r>
                          </m:sub>
                          <m:sup>
                            <m:r>
                              <a:rPr lang="en-US" altLang="zh-CN" i="1">
                                <a:latin typeface="Cambria Math" panose="02040503050406030204" pitchFamily="18" charset="0"/>
                              </a:rPr>
                              <m:t>2</m:t>
                            </m:r>
                          </m:sup>
                        </m:sSubSup>
                      </m:den>
                    </m:f>
                    <m:nary>
                      <m:naryPr>
                        <m:chr m:val="∑"/>
                        <m:limLoc m:val="undOvr"/>
                        <m:supHide m:val="on"/>
                        <m:ctrlPr>
                          <a:rPr lang="zh-CN" altLang="zh-CN" sz="2000" i="1">
                            <a:latin typeface="Cambria Math" panose="02040503050406030204" pitchFamily="18" charset="0"/>
                          </a:rPr>
                        </m:ctrlPr>
                      </m:naryPr>
                      <m:sub>
                        <m:r>
                          <a:rPr lang="en-US" altLang="zh-CN" i="1">
                            <a:latin typeface="Cambria Math" panose="02040503050406030204" pitchFamily="18" charset="0"/>
                          </a:rPr>
                          <m:t>𝑗𝑘</m:t>
                        </m:r>
                      </m:sub>
                      <m:sup/>
                      <m:e>
                        <m:r>
                          <a:rPr lang="en-US" altLang="zh-CN" i="1">
                            <a:latin typeface="Cambria Math" panose="02040503050406030204" pitchFamily="18" charset="0"/>
                          </a:rPr>
                          <m:t>𝑗𝑘</m:t>
                        </m:r>
                        <m:r>
                          <a:rPr lang="en-US" altLang="zh-CN"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𝑗𝑘</m:t>
                            </m:r>
                          </m:sub>
                        </m:sSub>
                        <m:r>
                          <a:rPr lang="en-US" altLang="zh-CN"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𝑗</m:t>
                            </m:r>
                          </m:sub>
                        </m:sSub>
                        <m:sSub>
                          <m:sSubPr>
                            <m:ctrlPr>
                              <a:rPr lang="zh-CN" altLang="zh-CN" sz="2000"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𝑘</m:t>
                            </m:r>
                          </m:sub>
                        </m:sSub>
                        <m:r>
                          <a:rPr lang="en-US" altLang="zh-CN" i="1">
                            <a:latin typeface="Cambria Math" panose="02040503050406030204" pitchFamily="18" charset="0"/>
                          </a:rPr>
                          <m:t>)</m:t>
                        </m:r>
                      </m:e>
                    </m:nary>
                  </m:oMath>
                </a14:m>
                <a:r>
                  <a:rPr lang="en-US" altLang="zh-CN" sz="2000" kern="100" dirty="0">
                    <a:cs typeface="Times New Roman" panose="02020603050405020304" pitchFamily="18" charset="0"/>
                  </a:rPr>
                  <a:t> </a:t>
                </a:r>
                <a:r>
                  <a:rPr lang="zh-CN" altLang="en-US" sz="2000" kern="100" dirty="0">
                    <a:cs typeface="Times New Roman" panose="02020603050405020304" pitchFamily="18" charset="0"/>
                  </a:rPr>
                  <a:t>，</a:t>
                </a:r>
                <a:r>
                  <a:rPr lang="zh-CN" altLang="zh-CN" sz="2000" dirty="0"/>
                  <a:t> </a:t>
                </a:r>
                <a14:m>
                  <m:oMath xmlns:m="http://schemas.openxmlformats.org/officeDocument/2006/math">
                    <m:sSubSup>
                      <m:sSubSupPr>
                        <m:ctrlPr>
                          <a:rPr lang="zh-CN" altLang="zh-CN" sz="2000"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𝑞</m:t>
                        </m:r>
                      </m:sub>
                      <m:sup>
                        <m:r>
                          <a:rPr lang="en-US" altLang="zh-CN" i="1">
                            <a:latin typeface="Cambria Math" panose="02040503050406030204" pitchFamily="18" charset="0"/>
                          </a:rPr>
                          <m:t>2</m:t>
                        </m:r>
                      </m:sup>
                    </m:sSubSup>
                    <m:r>
                      <a:rPr lang="en-US" altLang="zh-CN">
                        <a:latin typeface="Cambria Math" panose="02040503050406030204" pitchFamily="18" charset="0"/>
                      </a:rPr>
                      <m:t>=</m:t>
                    </m:r>
                    <m:nary>
                      <m:naryPr>
                        <m:chr m:val="∑"/>
                        <m:limLoc m:val="undOvr"/>
                        <m:supHide m:val="on"/>
                        <m:ctrlPr>
                          <a:rPr lang="zh-CN" altLang="zh-CN" sz="2000" i="1">
                            <a:latin typeface="Cambria Math" panose="02040503050406030204" pitchFamily="18" charset="0"/>
                          </a:rPr>
                        </m:ctrlPr>
                      </m:naryPr>
                      <m:sub>
                        <m:r>
                          <a:rPr lang="en-US" altLang="zh-CN" i="1">
                            <a:latin typeface="Cambria Math" panose="02040503050406030204" pitchFamily="18" charset="0"/>
                          </a:rPr>
                          <m:t>𝑗𝑘</m:t>
                        </m:r>
                      </m:sub>
                      <m:sup/>
                      <m:e>
                        <m:sSup>
                          <m:sSupPr>
                            <m:ctrlPr>
                              <a:rPr lang="zh-CN" altLang="zh-CN" sz="2000" i="1">
                                <a:latin typeface="Cambria Math" panose="02040503050406030204" pitchFamily="18" charset="0"/>
                              </a:rPr>
                            </m:ctrlPr>
                          </m:sSupPr>
                          <m:e>
                            <m:r>
                              <a:rPr lang="en-US" altLang="zh-CN" i="1">
                                <a:latin typeface="Cambria Math" panose="02040503050406030204" pitchFamily="18" charset="0"/>
                              </a:rPr>
                              <m:t>𝑘</m:t>
                            </m:r>
                          </m:e>
                          <m:sup>
                            <m:r>
                              <a:rPr lang="en-US" altLang="zh-CN" i="1">
                                <a:latin typeface="Cambria Math" panose="02040503050406030204" pitchFamily="18" charset="0"/>
                              </a:rPr>
                              <m:t>2</m:t>
                            </m:r>
                          </m:sup>
                        </m:sSup>
                        <m:sSub>
                          <m:sSubPr>
                            <m:ctrlPr>
                              <a:rPr lang="zh-CN" altLang="zh-CN" sz="2000"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𝑘</m:t>
                            </m:r>
                          </m:sub>
                        </m:sSub>
                      </m:e>
                    </m:nary>
                    <m:r>
                      <a:rPr lang="en-US" altLang="zh-CN" i="1">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i="1">
                            <a:latin typeface="Cambria Math" panose="02040503050406030204" pitchFamily="18" charset="0"/>
                          </a:rPr>
                          <m:t>(</m:t>
                        </m:r>
                        <m:nary>
                          <m:naryPr>
                            <m:chr m:val="∑"/>
                            <m:limLoc m:val="undOvr"/>
                            <m:supHide m:val="on"/>
                            <m:ctrlPr>
                              <a:rPr lang="zh-CN" altLang="zh-CN" sz="2000" i="1">
                                <a:latin typeface="Cambria Math" panose="02040503050406030204" pitchFamily="18" charset="0"/>
                              </a:rPr>
                            </m:ctrlPr>
                          </m:naryPr>
                          <m:sub>
                            <m:r>
                              <a:rPr lang="en-US" altLang="zh-CN" i="1">
                                <a:latin typeface="Cambria Math" panose="02040503050406030204" pitchFamily="18" charset="0"/>
                              </a:rPr>
                              <m:t>𝑘</m:t>
                            </m:r>
                          </m:sub>
                          <m:sup/>
                          <m:e>
                            <m:r>
                              <a:rPr lang="en-US" altLang="zh-CN" i="1">
                                <a:latin typeface="Cambria Math" panose="02040503050406030204" pitchFamily="18" charset="0"/>
                              </a:rPr>
                              <m:t>𝑘</m:t>
                            </m:r>
                            <m:sSub>
                              <m:sSubPr>
                                <m:ctrlPr>
                                  <a:rPr lang="zh-CN" altLang="zh-CN" sz="2000"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𝑘</m:t>
                                </m:r>
                              </m:sub>
                            </m:sSub>
                          </m:e>
                        </m:nary>
                        <m:r>
                          <a:rPr lang="en-US" altLang="zh-CN" i="1">
                            <a:latin typeface="Cambria Math" panose="02040503050406030204" pitchFamily="18" charset="0"/>
                          </a:rPr>
                          <m:t>)</m:t>
                        </m:r>
                      </m:e>
                      <m:sup>
                        <m:r>
                          <a:rPr lang="en-US" altLang="zh-CN" i="1">
                            <a:latin typeface="Cambria Math" panose="02040503050406030204" pitchFamily="18" charset="0"/>
                          </a:rPr>
                          <m:t>2</m:t>
                        </m:r>
                      </m:sup>
                    </m:sSup>
                  </m:oMath>
                </a14:m>
                <a:endParaRPr lang="en-US" altLang="zh-CN" sz="2000" kern="100" dirty="0">
                  <a:cs typeface="Times New Roman" panose="02020603050405020304" pitchFamily="18" charset="0"/>
                </a:endParaRPr>
              </a:p>
              <a:p>
                <a:pPr marL="642937" lvl="2" indent="0" algn="just">
                  <a:lnSpc>
                    <a:spcPct val="150000"/>
                  </a:lnSpc>
                  <a:spcAft>
                    <a:spcPts val="0"/>
                  </a:spcAft>
                </a:pPr>
                <a:r>
                  <a:rPr lang="nn-NO" altLang="zh-CN" sz="2000" kern="100" dirty="0">
                    <a:cs typeface="Times New Roman" panose="02020603050405020304" pitchFamily="18" charset="0"/>
                  </a:rPr>
                  <a:t>for (int i = 0; i &lt; Graph_size; i++)</a:t>
                </a:r>
              </a:p>
              <a:p>
                <a:pPr marL="642937" lvl="2" indent="0" algn="just">
                  <a:lnSpc>
                    <a:spcPct val="150000"/>
                  </a:lnSpc>
                  <a:spcAft>
                    <a:spcPts val="0"/>
                  </a:spcAft>
                </a:pPr>
                <a:r>
                  <a:rPr lang="nn-NO" altLang="zh-CN" sz="2000" kern="100" dirty="0">
                    <a:cs typeface="Times New Roman" panose="02020603050405020304" pitchFamily="18" charset="0"/>
                  </a:rPr>
                  <a:t>	  </a:t>
                </a:r>
                <a:r>
                  <a:rPr lang="zh-CN" altLang="zh-CN" sz="2400" dirty="0"/>
                  <a:t> </a:t>
                </a:r>
                <a14:m>
                  <m:oMath xmlns:m="http://schemas.openxmlformats.org/officeDocument/2006/math">
                    <m:sSup>
                      <m:sSupPr>
                        <m:ctrlPr>
                          <a:rPr lang="zh-CN" altLang="zh-CN" sz="2400" i="1">
                            <a:latin typeface="Cambria Math" panose="02040503050406030204" pitchFamily="18" charset="0"/>
                          </a:rPr>
                        </m:ctrlPr>
                      </m:sSupPr>
                      <m:e>
                        <m:r>
                          <a:rPr lang="en-US" altLang="zh-CN" sz="2000" i="1">
                            <a:latin typeface="Cambria Math" panose="02040503050406030204" pitchFamily="18" charset="0"/>
                          </a:rPr>
                          <m:t>(</m:t>
                        </m:r>
                        <m:nary>
                          <m:naryPr>
                            <m:chr m:val="∑"/>
                            <m:limLoc m:val="undOvr"/>
                            <m:supHide m:val="on"/>
                            <m:ctrlPr>
                              <a:rPr lang="zh-CN" altLang="zh-CN" sz="2400" i="1">
                                <a:latin typeface="Cambria Math" panose="02040503050406030204" pitchFamily="18" charset="0"/>
                              </a:rPr>
                            </m:ctrlPr>
                          </m:naryPr>
                          <m:sub>
                            <m:r>
                              <m:rPr>
                                <m:sty m:val="p"/>
                                <m:brk/>
                              </m:rPr>
                              <a:rPr lang="en-US" altLang="zh-CN" sz="2400" i="1" smtClean="0">
                                <a:latin typeface="Cambria Math" panose="02040503050406030204" pitchFamily="18" charset="0"/>
                              </a:rPr>
                              <m:t>i</m:t>
                            </m:r>
                          </m:sub>
                          <m:sup/>
                          <m:e>
                            <m:r>
                              <a:rPr lang="en-US" altLang="zh-CN" sz="2000" i="1">
                                <a:latin typeface="Cambria Math" panose="02040503050406030204" pitchFamily="18" charset="0"/>
                              </a:rPr>
                              <m:t>𝑘</m:t>
                            </m:r>
                            <m:sSub>
                              <m:sSubPr>
                                <m:ctrlPr>
                                  <a:rPr lang="zh-CN" altLang="zh-CN" sz="2400" i="1">
                                    <a:latin typeface="Cambria Math" panose="02040503050406030204" pitchFamily="18" charset="0"/>
                                  </a:rPr>
                                </m:ctrlPr>
                              </m:sSubPr>
                              <m:e>
                                <m:r>
                                  <a:rPr lang="en-US" altLang="zh-CN" sz="2000" i="1">
                                    <a:latin typeface="Cambria Math" panose="02040503050406030204" pitchFamily="18" charset="0"/>
                                  </a:rPr>
                                  <m:t>𝑞</m:t>
                                </m:r>
                              </m:e>
                              <m:sub>
                                <m:r>
                                  <m:rPr>
                                    <m:sty m:val="p"/>
                                  </m:rPr>
                                  <a:rPr lang="en-US" altLang="zh-CN" sz="2000" i="1">
                                    <a:latin typeface="Cambria Math" panose="02040503050406030204" pitchFamily="18" charset="0"/>
                                  </a:rPr>
                                  <m:t>i</m:t>
                                </m:r>
                              </m:sub>
                            </m:sSub>
                          </m:e>
                        </m:nary>
                        <m:r>
                          <a:rPr lang="en-US" altLang="zh-CN" sz="2000" i="1">
                            <a:latin typeface="Cambria Math" panose="02040503050406030204" pitchFamily="18" charset="0"/>
                          </a:rPr>
                          <m:t>)</m:t>
                        </m:r>
                      </m:e>
                      <m:sup>
                        <m:r>
                          <a:rPr lang="en-US" altLang="zh-CN" sz="2000" i="1">
                            <a:latin typeface="Cambria Math" panose="02040503050406030204" pitchFamily="18" charset="0"/>
                          </a:rPr>
                          <m:t>2</m:t>
                        </m:r>
                      </m:sup>
                    </m:sSup>
                  </m:oMath>
                </a14:m>
                <a:r>
                  <a:rPr lang="nn-NO" altLang="zh-CN" sz="2000" kern="100" dirty="0">
                    <a:cs typeface="Times New Roman" panose="02020603050405020304" pitchFamily="18" charset="0"/>
                  </a:rPr>
                  <a:t> += i * </a:t>
                </a:r>
                <a14:m>
                  <m:oMath xmlns:m="http://schemas.openxmlformats.org/officeDocument/2006/math">
                    <m:sSub>
                      <m:sSubPr>
                        <m:ctrlPr>
                          <a:rPr lang="zh-CN" altLang="zh-CN" sz="2400" i="1">
                            <a:latin typeface="Cambria Math" panose="02040503050406030204" pitchFamily="18" charset="0"/>
                          </a:rPr>
                        </m:ctrlPr>
                      </m:sSubPr>
                      <m:e>
                        <m:r>
                          <a:rPr lang="en-US" altLang="zh-CN" sz="2000" i="1">
                            <a:latin typeface="Cambria Math" panose="02040503050406030204" pitchFamily="18" charset="0"/>
                          </a:rPr>
                          <m:t>𝑞</m:t>
                        </m:r>
                      </m:e>
                      <m:sub>
                        <m:r>
                          <m:rPr>
                            <m:sty m:val="p"/>
                          </m:rPr>
                          <a:rPr lang="en-US" altLang="zh-CN" sz="2000" i="1">
                            <a:latin typeface="Cambria Math" panose="02040503050406030204" pitchFamily="18" charset="0"/>
                          </a:rPr>
                          <m:t>i</m:t>
                        </m:r>
                      </m:sub>
                    </m:sSub>
                    <m:r>
                      <a:rPr lang="en-US" altLang="zh-CN" sz="2000" i="1">
                        <a:latin typeface="Cambria Math" panose="02040503050406030204" pitchFamily="18" charset="0"/>
                      </a:rPr>
                      <m:t> </m:t>
                    </m:r>
                  </m:oMath>
                </a14:m>
                <a:r>
                  <a:rPr lang="zh-CN" altLang="en-US" sz="2000" kern="100" dirty="0">
                    <a:cs typeface="Times New Roman" panose="02020603050405020304" pitchFamily="18" charset="0"/>
                  </a:rPr>
                  <a:t>；</a:t>
                </a:r>
                <a:r>
                  <a:rPr lang="en-US" altLang="zh-CN" sz="2000" kern="100" dirty="0">
                    <a:cs typeface="Times New Roman" panose="02020603050405020304" pitchFamily="18" charset="0"/>
                  </a:rPr>
                  <a:t>//</a:t>
                </a:r>
                <a:r>
                  <a:rPr lang="zh-CN" altLang="en-US" sz="2000" kern="100" dirty="0">
                    <a:cs typeface="Times New Roman" panose="02020603050405020304" pitchFamily="18" charset="0"/>
                  </a:rPr>
                  <a:t>计算</a:t>
                </a:r>
                <a14:m>
                  <m:oMath xmlns:m="http://schemas.openxmlformats.org/officeDocument/2006/math">
                    <m:sSup>
                      <m:sSupPr>
                        <m:ctrlPr>
                          <a:rPr lang="zh-CN" altLang="zh-CN" sz="2400" i="1">
                            <a:latin typeface="Cambria Math" panose="02040503050406030204" pitchFamily="18" charset="0"/>
                          </a:rPr>
                        </m:ctrlPr>
                      </m:sSupPr>
                      <m:e>
                        <m:r>
                          <a:rPr lang="en-US" altLang="zh-CN" sz="2000" i="1">
                            <a:latin typeface="Cambria Math" panose="02040503050406030204" pitchFamily="18" charset="0"/>
                          </a:rPr>
                          <m:t>(</m:t>
                        </m:r>
                        <m:nary>
                          <m:naryPr>
                            <m:chr m:val="∑"/>
                            <m:limLoc m:val="undOvr"/>
                            <m:supHide m:val="on"/>
                            <m:ctrlPr>
                              <a:rPr lang="zh-CN" altLang="zh-CN" sz="2400" i="1">
                                <a:latin typeface="Cambria Math" panose="02040503050406030204" pitchFamily="18" charset="0"/>
                              </a:rPr>
                            </m:ctrlPr>
                          </m:naryPr>
                          <m:sub>
                            <m:r>
                              <a:rPr lang="en-US" altLang="zh-CN" sz="2000" i="1">
                                <a:latin typeface="Cambria Math" panose="02040503050406030204" pitchFamily="18" charset="0"/>
                              </a:rPr>
                              <m:t>𝑘</m:t>
                            </m:r>
                          </m:sub>
                          <m:sup/>
                          <m:e>
                            <m:r>
                              <a:rPr lang="en-US" altLang="zh-CN" sz="2000" i="1">
                                <a:latin typeface="Cambria Math" panose="02040503050406030204" pitchFamily="18" charset="0"/>
                              </a:rPr>
                              <m:t>𝑘</m:t>
                            </m:r>
                            <m:sSub>
                              <m:sSubPr>
                                <m:ctrlPr>
                                  <a:rPr lang="zh-CN" altLang="zh-CN" sz="24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𝑘</m:t>
                                </m:r>
                              </m:sub>
                            </m:sSub>
                          </m:e>
                        </m:nary>
                        <m:r>
                          <a:rPr lang="en-US" altLang="zh-CN" sz="2000" i="1">
                            <a:latin typeface="Cambria Math" panose="02040503050406030204" pitchFamily="18" charset="0"/>
                          </a:rPr>
                          <m:t>)</m:t>
                        </m:r>
                      </m:e>
                      <m:sup>
                        <m:r>
                          <a:rPr lang="en-US" altLang="zh-CN" sz="2000" i="1">
                            <a:latin typeface="Cambria Math" panose="02040503050406030204" pitchFamily="18" charset="0"/>
                          </a:rPr>
                          <m:t>2</m:t>
                        </m:r>
                      </m:sup>
                    </m:sSup>
                  </m:oMath>
                </a14:m>
                <a:endParaRPr lang="en-US" altLang="zh-CN" sz="2000" kern="100" dirty="0">
                  <a:cs typeface="Times New Roman" panose="02020603050405020304" pitchFamily="18" charset="0"/>
                </a:endParaRPr>
              </a:p>
              <a:p>
                <a:pPr marL="642937" lvl="2" indent="0" algn="just">
                  <a:lnSpc>
                    <a:spcPct val="150000"/>
                  </a:lnSpc>
                  <a:spcAft>
                    <a:spcPts val="0"/>
                  </a:spcAft>
                </a:pPr>
                <a:r>
                  <a:rPr lang="en-US" altLang="zh-CN" sz="2000" kern="100" dirty="0">
                    <a:cs typeface="Times New Roman" panose="02020603050405020304" pitchFamily="18" charset="0"/>
                  </a:rPr>
                  <a:t>for (int j = 0; j &lt; </a:t>
                </a:r>
                <a:r>
                  <a:rPr lang="en-US" altLang="zh-CN" sz="2000" kern="100" dirty="0" err="1">
                    <a:cs typeface="Times New Roman" panose="02020603050405020304" pitchFamily="18" charset="0"/>
                  </a:rPr>
                  <a:t>Graph_size</a:t>
                </a:r>
                <a:r>
                  <a:rPr lang="en-US" altLang="zh-CN" sz="2000" kern="100" dirty="0">
                    <a:cs typeface="Times New Roman" panose="02020603050405020304" pitchFamily="18" charset="0"/>
                  </a:rPr>
                  <a:t>; </a:t>
                </a:r>
                <a:r>
                  <a:rPr lang="en-US" altLang="zh-CN" sz="2000" kern="100" dirty="0" err="1">
                    <a:cs typeface="Times New Roman" panose="02020603050405020304" pitchFamily="18" charset="0"/>
                  </a:rPr>
                  <a:t>j++</a:t>
                </a:r>
                <a:r>
                  <a:rPr lang="en-US" altLang="zh-CN" sz="2000" kern="100" dirty="0">
                    <a:cs typeface="Times New Roman" panose="02020603050405020304" pitchFamily="18" charset="0"/>
                  </a:rPr>
                  <a:t>){</a:t>
                </a:r>
              </a:p>
              <a:p>
                <a:pPr marL="642937" lvl="2" indent="0" algn="just">
                  <a:lnSpc>
                    <a:spcPct val="150000"/>
                  </a:lnSpc>
                  <a:spcAft>
                    <a:spcPts val="0"/>
                  </a:spcAft>
                </a:pPr>
                <a:r>
                  <a:rPr lang="en-US" altLang="zh-CN" sz="2000" kern="100" dirty="0">
                    <a:cs typeface="Times New Roman" panose="02020603050405020304" pitchFamily="18" charset="0"/>
                  </a:rPr>
                  <a:t>	    for (int k = 0; k &lt; </a:t>
                </a:r>
                <a:r>
                  <a:rPr lang="en-US" altLang="zh-CN" sz="2000" kern="100" dirty="0" err="1">
                    <a:cs typeface="Times New Roman" panose="02020603050405020304" pitchFamily="18" charset="0"/>
                  </a:rPr>
                  <a:t>Graph_size</a:t>
                </a:r>
                <a:r>
                  <a:rPr lang="en-US" altLang="zh-CN" sz="2000" kern="100" dirty="0">
                    <a:cs typeface="Times New Roman" panose="02020603050405020304" pitchFamily="18" charset="0"/>
                  </a:rPr>
                  <a:t>; k++){</a:t>
                </a:r>
              </a:p>
              <a:p>
                <a:pPr marL="642937" lvl="2" indent="0" algn="just">
                  <a:lnSpc>
                    <a:spcPct val="150000"/>
                  </a:lnSpc>
                  <a:spcAft>
                    <a:spcPts val="0"/>
                  </a:spcAft>
                </a:pPr>
                <a:r>
                  <a:rPr lang="en-US" altLang="zh-CN" sz="2000" kern="100" dirty="0">
                    <a:cs typeface="Times New Roman" panose="02020603050405020304" pitchFamily="18" charset="0"/>
                  </a:rPr>
                  <a:t>		</a:t>
                </a:r>
                <a14:m>
                  <m:oMath xmlns:m="http://schemas.openxmlformats.org/officeDocument/2006/math">
                    <m:nary>
                      <m:naryPr>
                        <m:chr m:val="∑"/>
                        <m:limLoc m:val="undOvr"/>
                        <m:supHide m:val="on"/>
                        <m:ctrlPr>
                          <a:rPr lang="zh-CN" altLang="zh-CN" sz="2000" i="1">
                            <a:latin typeface="Cambria Math" panose="02040503050406030204" pitchFamily="18" charset="0"/>
                          </a:rPr>
                        </m:ctrlPr>
                      </m:naryPr>
                      <m:sub>
                        <m:r>
                          <a:rPr lang="en-US" altLang="zh-CN" i="1">
                            <a:latin typeface="Cambria Math" panose="02040503050406030204" pitchFamily="18" charset="0"/>
                          </a:rPr>
                          <m:t>𝑗𝑘</m:t>
                        </m:r>
                      </m:sub>
                      <m:sup/>
                      <m:e>
                        <m:sSup>
                          <m:sSupPr>
                            <m:ctrlPr>
                              <a:rPr lang="zh-CN" altLang="zh-CN" sz="2000" i="1">
                                <a:latin typeface="Cambria Math" panose="02040503050406030204" pitchFamily="18" charset="0"/>
                              </a:rPr>
                            </m:ctrlPr>
                          </m:sSupPr>
                          <m:e>
                            <m:r>
                              <a:rPr lang="en-US" altLang="zh-CN" i="1">
                                <a:latin typeface="Cambria Math" panose="02040503050406030204" pitchFamily="18" charset="0"/>
                              </a:rPr>
                              <m:t>𝑘</m:t>
                            </m:r>
                          </m:e>
                          <m:sup>
                            <m:r>
                              <a:rPr lang="en-US" altLang="zh-CN" i="1">
                                <a:latin typeface="Cambria Math" panose="02040503050406030204" pitchFamily="18" charset="0"/>
                              </a:rPr>
                              <m:t>2</m:t>
                            </m:r>
                          </m:sup>
                        </m:sSup>
                        <m:sSub>
                          <m:sSubPr>
                            <m:ctrlPr>
                              <a:rPr lang="zh-CN" altLang="zh-CN" sz="2000"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𝑘</m:t>
                            </m:r>
                          </m:sub>
                        </m:sSub>
                      </m:e>
                    </m:nary>
                  </m:oMath>
                </a14:m>
                <a:r>
                  <a:rPr lang="en-US" altLang="zh-CN" sz="2000" kern="100" dirty="0">
                    <a:cs typeface="Times New Roman" panose="02020603050405020304" pitchFamily="18" charset="0"/>
                  </a:rPr>
                  <a:t>+= k * k*</a:t>
                </a:r>
                <a:r>
                  <a:rPr lang="zh-CN" altLang="zh-CN" sz="2400" dirty="0"/>
                  <a:t> </a:t>
                </a:r>
                <a14:m>
                  <m:oMath xmlns:m="http://schemas.openxmlformats.org/officeDocument/2006/math">
                    <m:sSub>
                      <m:sSubPr>
                        <m:ctrlPr>
                          <a:rPr lang="zh-CN" altLang="zh-CN" sz="2400" i="1">
                            <a:latin typeface="Cambria Math" panose="02040503050406030204" pitchFamily="18" charset="0"/>
                          </a:rPr>
                        </m:ctrlPr>
                      </m:sSubPr>
                      <m:e>
                        <m:r>
                          <a:rPr lang="en-US" altLang="zh-CN" sz="2000" i="1">
                            <a:latin typeface="Cambria Math" panose="02040503050406030204" pitchFamily="18" charset="0"/>
                          </a:rPr>
                          <m:t>𝑞</m:t>
                        </m:r>
                      </m:e>
                      <m:sub>
                        <m:r>
                          <m:rPr>
                            <m:sty m:val="p"/>
                          </m:rPr>
                          <a:rPr lang="en-US" altLang="zh-CN" sz="2000" i="1">
                            <a:latin typeface="Cambria Math" panose="02040503050406030204" pitchFamily="18" charset="0"/>
                          </a:rPr>
                          <m:t>k</m:t>
                        </m:r>
                      </m:sub>
                    </m:sSub>
                  </m:oMath>
                </a14:m>
                <a:r>
                  <a:rPr lang="en-US" altLang="zh-CN" sz="2000" kern="100" dirty="0">
                    <a:cs typeface="Times New Roman" panose="02020603050405020304" pitchFamily="18" charset="0"/>
                  </a:rPr>
                  <a:t>;}} //</a:t>
                </a:r>
                <a:r>
                  <a:rPr lang="zh-CN" altLang="en-US" sz="2000" kern="100" dirty="0">
                    <a:cs typeface="Times New Roman" panose="02020603050405020304" pitchFamily="18" charset="0"/>
                  </a:rPr>
                  <a:t>计算</a:t>
                </a:r>
                <a14:m>
                  <m:oMath xmlns:m="http://schemas.openxmlformats.org/officeDocument/2006/math">
                    <m:nary>
                      <m:naryPr>
                        <m:chr m:val="∑"/>
                        <m:limLoc m:val="undOvr"/>
                        <m:supHide m:val="on"/>
                        <m:ctrlPr>
                          <a:rPr lang="zh-CN" altLang="zh-CN" sz="2400" i="1">
                            <a:latin typeface="Cambria Math" panose="02040503050406030204" pitchFamily="18" charset="0"/>
                          </a:rPr>
                        </m:ctrlPr>
                      </m:naryPr>
                      <m:sub>
                        <m:r>
                          <a:rPr lang="en-US" altLang="zh-CN" sz="2000" i="1">
                            <a:latin typeface="Cambria Math" panose="02040503050406030204" pitchFamily="18" charset="0"/>
                          </a:rPr>
                          <m:t>𝑗𝑘</m:t>
                        </m:r>
                      </m:sub>
                      <m:sup/>
                      <m:e>
                        <m:sSup>
                          <m:sSupPr>
                            <m:ctrlPr>
                              <a:rPr lang="zh-CN" altLang="zh-CN" sz="2400" i="1">
                                <a:latin typeface="Cambria Math" panose="02040503050406030204" pitchFamily="18" charset="0"/>
                              </a:rPr>
                            </m:ctrlPr>
                          </m:sSupPr>
                          <m:e>
                            <m:r>
                              <a:rPr lang="en-US" altLang="zh-CN" sz="2000" i="1">
                                <a:latin typeface="Cambria Math" panose="02040503050406030204" pitchFamily="18" charset="0"/>
                              </a:rPr>
                              <m:t>𝑘</m:t>
                            </m:r>
                          </m:e>
                          <m:sup>
                            <m:r>
                              <a:rPr lang="en-US" altLang="zh-CN" sz="2000" i="1">
                                <a:latin typeface="Cambria Math" panose="02040503050406030204" pitchFamily="18" charset="0"/>
                              </a:rPr>
                              <m:t>2</m:t>
                            </m:r>
                          </m:sup>
                        </m:sSup>
                        <m:sSub>
                          <m:sSubPr>
                            <m:ctrlPr>
                              <a:rPr lang="zh-CN" altLang="zh-CN" sz="24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𝑘</m:t>
                            </m:r>
                          </m:sub>
                        </m:sSub>
                      </m:e>
                    </m:nary>
                  </m:oMath>
                </a14:m>
                <a:endParaRPr lang="en-US" altLang="zh-CN" sz="2000" kern="100" dirty="0">
                  <a:cs typeface="Times New Roman" panose="02020603050405020304" pitchFamily="18" charset="0"/>
                </a:endParaRPr>
              </a:p>
              <a:p>
                <a:pPr marL="642937" lvl="2" indent="0" algn="just">
                  <a:lnSpc>
                    <a:spcPct val="150000"/>
                  </a:lnSpc>
                  <a:spcAft>
                    <a:spcPts val="0"/>
                  </a:spcAft>
                </a:pPr>
                <a:r>
                  <a:rPr lang="en-US" altLang="zh-CN" sz="2000" kern="100" dirty="0">
                    <a:cs typeface="Times New Roman" panose="02020603050405020304" pitchFamily="18" charset="0"/>
                  </a:rPr>
                  <a:t>for (int j = 0; j &lt; </a:t>
                </a:r>
                <a:r>
                  <a:rPr lang="en-US" altLang="zh-CN" sz="2000" kern="100" dirty="0" err="1">
                    <a:cs typeface="Times New Roman" panose="02020603050405020304" pitchFamily="18" charset="0"/>
                  </a:rPr>
                  <a:t>Graph_size</a:t>
                </a:r>
                <a:r>
                  <a:rPr lang="en-US" altLang="zh-CN" sz="2000" kern="100" dirty="0">
                    <a:cs typeface="Times New Roman" panose="02020603050405020304" pitchFamily="18" charset="0"/>
                  </a:rPr>
                  <a:t>; </a:t>
                </a:r>
                <a:r>
                  <a:rPr lang="en-US" altLang="zh-CN" sz="2000" kern="100" dirty="0" err="1">
                    <a:cs typeface="Times New Roman" panose="02020603050405020304" pitchFamily="18" charset="0"/>
                  </a:rPr>
                  <a:t>j++</a:t>
                </a:r>
                <a:r>
                  <a:rPr lang="en-US" altLang="zh-CN" sz="2000" kern="100" dirty="0">
                    <a:cs typeface="Times New Roman" panose="02020603050405020304" pitchFamily="18" charset="0"/>
                  </a:rPr>
                  <a:t>){</a:t>
                </a:r>
              </a:p>
              <a:p>
                <a:pPr marL="642937" lvl="2" indent="0" algn="just">
                  <a:lnSpc>
                    <a:spcPct val="150000"/>
                  </a:lnSpc>
                  <a:spcAft>
                    <a:spcPts val="0"/>
                  </a:spcAft>
                </a:pPr>
                <a:r>
                  <a:rPr lang="en-US" altLang="zh-CN" sz="2000" kern="100" dirty="0">
                    <a:cs typeface="Times New Roman" panose="02020603050405020304" pitchFamily="18" charset="0"/>
                  </a:rPr>
                  <a:t>	     for (int k = 0; k &lt; </a:t>
                </a:r>
                <a:r>
                  <a:rPr lang="en-US" altLang="zh-CN" sz="2000" kern="100" dirty="0" err="1">
                    <a:cs typeface="Times New Roman" panose="02020603050405020304" pitchFamily="18" charset="0"/>
                  </a:rPr>
                  <a:t>Graph_size</a:t>
                </a:r>
                <a:r>
                  <a:rPr lang="en-US" altLang="zh-CN" sz="2000" kern="100" dirty="0">
                    <a:cs typeface="Times New Roman" panose="02020603050405020304" pitchFamily="18" charset="0"/>
                  </a:rPr>
                  <a:t>; k++){</a:t>
                </a:r>
              </a:p>
              <a:p>
                <a:pPr marL="642937" lvl="2" indent="0" algn="just">
                  <a:lnSpc>
                    <a:spcPct val="150000"/>
                  </a:lnSpc>
                  <a:spcAft>
                    <a:spcPts val="0"/>
                  </a:spcAft>
                </a:pPr>
                <a:r>
                  <a:rPr lang="en-US" altLang="zh-CN" sz="2000" kern="100" dirty="0">
                    <a:cs typeface="Times New Roman" panose="02020603050405020304" pitchFamily="18" charset="0"/>
                  </a:rPr>
                  <a:t>		</a:t>
                </a:r>
                <a:r>
                  <a:rPr lang="zh-CN" altLang="zh-CN" sz="2000" dirty="0"/>
                  <a:t> </a:t>
                </a:r>
                <a14:m>
                  <m:oMath xmlns:m="http://schemas.openxmlformats.org/officeDocument/2006/math">
                    <m:nary>
                      <m:naryPr>
                        <m:chr m:val="∑"/>
                        <m:limLoc m:val="undOvr"/>
                        <m:supHide m:val="on"/>
                        <m:ctrlPr>
                          <a:rPr lang="zh-CN" altLang="zh-CN" sz="2000" i="1">
                            <a:latin typeface="Cambria Math" panose="02040503050406030204" pitchFamily="18" charset="0"/>
                          </a:rPr>
                        </m:ctrlPr>
                      </m:naryPr>
                      <m:sub>
                        <m:r>
                          <a:rPr lang="en-US" altLang="zh-CN" i="1">
                            <a:latin typeface="Cambria Math" panose="02040503050406030204" pitchFamily="18" charset="0"/>
                          </a:rPr>
                          <m:t>𝑗𝑘</m:t>
                        </m:r>
                      </m:sub>
                      <m:sup/>
                      <m:e>
                        <m:r>
                          <a:rPr lang="en-US" altLang="zh-CN" i="1">
                            <a:latin typeface="Cambria Math" panose="02040503050406030204" pitchFamily="18" charset="0"/>
                          </a:rPr>
                          <m:t>𝑗𝑘</m:t>
                        </m:r>
                        <m:r>
                          <a:rPr lang="en-US" altLang="zh-CN"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𝑗𝑘</m:t>
                            </m:r>
                          </m:sub>
                        </m:sSub>
                        <m:r>
                          <a:rPr lang="en-US" altLang="zh-CN"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𝑗</m:t>
                            </m:r>
                          </m:sub>
                        </m:sSub>
                        <m:sSub>
                          <m:sSubPr>
                            <m:ctrlPr>
                              <a:rPr lang="zh-CN" altLang="zh-CN" sz="2000"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𝑘</m:t>
                            </m:r>
                          </m:sub>
                        </m:sSub>
                        <m:r>
                          <a:rPr lang="en-US" altLang="zh-CN" i="1">
                            <a:latin typeface="Cambria Math" panose="02040503050406030204" pitchFamily="18" charset="0"/>
                          </a:rPr>
                          <m:t>)</m:t>
                        </m:r>
                      </m:e>
                    </m:nary>
                    <m:r>
                      <a:rPr lang="en-US" altLang="zh-CN" i="1">
                        <a:latin typeface="Cambria Math" panose="02040503050406030204" pitchFamily="18" charset="0"/>
                      </a:rPr>
                      <m:t> </m:t>
                    </m:r>
                  </m:oMath>
                </a14:m>
                <a:r>
                  <a:rPr lang="en-US" altLang="zh-CN" sz="2000" kern="100" dirty="0">
                    <a:cs typeface="Times New Roman" panose="02020603050405020304" pitchFamily="18" charset="0"/>
                  </a:rPr>
                  <a:t>+= j * k*(</a:t>
                </a:r>
                <a14:m>
                  <m:oMath xmlns:m="http://schemas.openxmlformats.org/officeDocument/2006/math">
                    <m:sSub>
                      <m:sSubPr>
                        <m:ctrlPr>
                          <a:rPr lang="zh-CN" altLang="zh-CN" sz="2400" i="1">
                            <a:latin typeface="Cambria Math" panose="02040503050406030204" pitchFamily="18" charset="0"/>
                          </a:rPr>
                        </m:ctrlPr>
                      </m:sSubPr>
                      <m:e>
                        <m:r>
                          <a:rPr lang="en-US" altLang="zh-CN" sz="2000" i="1">
                            <a:latin typeface="Cambria Math" panose="02040503050406030204" pitchFamily="18" charset="0"/>
                          </a:rPr>
                          <m:t>𝑒</m:t>
                        </m:r>
                      </m:e>
                      <m:sub>
                        <m:r>
                          <a:rPr lang="en-US" altLang="zh-CN" sz="2000" i="1">
                            <a:latin typeface="Cambria Math" panose="02040503050406030204" pitchFamily="18" charset="0"/>
                          </a:rPr>
                          <m:t>𝑗𝑘</m:t>
                        </m:r>
                      </m:sub>
                    </m:sSub>
                    <m:r>
                      <a:rPr lang="en-US" altLang="zh-CN" sz="2000" i="1">
                        <a:latin typeface="Cambria Math" panose="02040503050406030204" pitchFamily="18" charset="0"/>
                      </a:rPr>
                      <m:t> </m:t>
                    </m:r>
                  </m:oMath>
                </a14:m>
                <a:r>
                  <a:rPr lang="en-US" altLang="zh-CN" sz="2000" kern="100" dirty="0">
                    <a:cs typeface="Times New Roman" panose="02020603050405020304" pitchFamily="18" charset="0"/>
                  </a:rPr>
                  <a:t>- </a:t>
                </a:r>
                <a14:m>
                  <m:oMath xmlns:m="http://schemas.openxmlformats.org/officeDocument/2006/math">
                    <m:sSub>
                      <m:sSubPr>
                        <m:ctrlPr>
                          <a:rPr lang="zh-CN" altLang="zh-CN" sz="2400" i="1">
                            <a:latin typeface="Cambria Math" panose="02040503050406030204" pitchFamily="18" charset="0"/>
                          </a:rPr>
                        </m:ctrlPr>
                      </m:sSubPr>
                      <m:e>
                        <m:r>
                          <a:rPr lang="en-US" altLang="zh-CN" sz="2000" i="1">
                            <a:latin typeface="Cambria Math" panose="02040503050406030204" pitchFamily="18" charset="0"/>
                          </a:rPr>
                          <m:t>𝑞</m:t>
                        </m:r>
                      </m:e>
                      <m:sub>
                        <m:r>
                          <m:rPr>
                            <m:sty m:val="p"/>
                          </m:rPr>
                          <a:rPr lang="en-US" altLang="zh-CN" sz="2000" i="1">
                            <a:latin typeface="Cambria Math" panose="02040503050406030204" pitchFamily="18" charset="0"/>
                          </a:rPr>
                          <m:t>j</m:t>
                        </m:r>
                      </m:sub>
                    </m:sSub>
                    <m:r>
                      <a:rPr lang="en-US" altLang="zh-CN" sz="2000" i="1">
                        <a:latin typeface="Cambria Math" panose="02040503050406030204" pitchFamily="18" charset="0"/>
                      </a:rPr>
                      <m:t> </m:t>
                    </m:r>
                  </m:oMath>
                </a14:m>
                <a:r>
                  <a:rPr lang="en-US" altLang="zh-CN" sz="2000" kern="100" dirty="0">
                    <a:cs typeface="Times New Roman" panose="02020603050405020304" pitchFamily="18" charset="0"/>
                  </a:rPr>
                  <a:t>* </a:t>
                </a:r>
                <a14:m>
                  <m:oMath xmlns:m="http://schemas.openxmlformats.org/officeDocument/2006/math">
                    <m:sSub>
                      <m:sSubPr>
                        <m:ctrlPr>
                          <a:rPr lang="zh-CN" altLang="zh-CN" sz="24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𝑘</m:t>
                        </m:r>
                      </m:sub>
                    </m:sSub>
                  </m:oMath>
                </a14:m>
                <a:r>
                  <a:rPr lang="en-US" altLang="zh-CN" sz="2000" kern="100" dirty="0">
                    <a:cs typeface="Times New Roman" panose="02020603050405020304" pitchFamily="18" charset="0"/>
                  </a:rPr>
                  <a:t>);}}//</a:t>
                </a:r>
                <a:r>
                  <a:rPr lang="zh-CN" altLang="en-US" sz="2000" kern="100" dirty="0">
                    <a:cs typeface="Times New Roman" panose="02020603050405020304" pitchFamily="18" charset="0"/>
                  </a:rPr>
                  <a:t>计算</a:t>
                </a:r>
                <a14:m>
                  <m:oMath xmlns:m="http://schemas.openxmlformats.org/officeDocument/2006/math">
                    <m:nary>
                      <m:naryPr>
                        <m:chr m:val="∑"/>
                        <m:limLoc m:val="undOvr"/>
                        <m:supHide m:val="on"/>
                        <m:ctrlPr>
                          <a:rPr lang="zh-CN" altLang="zh-CN" sz="2400" i="1">
                            <a:latin typeface="Cambria Math" panose="02040503050406030204" pitchFamily="18" charset="0"/>
                          </a:rPr>
                        </m:ctrlPr>
                      </m:naryPr>
                      <m:sub>
                        <m:r>
                          <a:rPr lang="en-US" altLang="zh-CN" sz="2000" i="1">
                            <a:latin typeface="Cambria Math" panose="02040503050406030204" pitchFamily="18" charset="0"/>
                          </a:rPr>
                          <m:t>𝑗𝑘</m:t>
                        </m:r>
                      </m:sub>
                      <m:sup/>
                      <m:e>
                        <m:r>
                          <a:rPr lang="en-US" altLang="zh-CN" sz="2000" i="1">
                            <a:latin typeface="Cambria Math" panose="02040503050406030204" pitchFamily="18" charset="0"/>
                          </a:rPr>
                          <m:t>𝑗𝑘</m:t>
                        </m:r>
                        <m:r>
                          <a:rPr lang="en-US" altLang="zh-CN" sz="20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000" i="1">
                                <a:latin typeface="Cambria Math" panose="02040503050406030204" pitchFamily="18" charset="0"/>
                              </a:rPr>
                              <m:t>𝑒</m:t>
                            </m:r>
                          </m:e>
                          <m:sub>
                            <m:r>
                              <a:rPr lang="en-US" altLang="zh-CN" sz="2000" i="1">
                                <a:latin typeface="Cambria Math" panose="02040503050406030204" pitchFamily="18" charset="0"/>
                              </a:rPr>
                              <m:t>𝑗𝑘</m:t>
                            </m:r>
                          </m:sub>
                        </m:sSub>
                        <m:r>
                          <a:rPr lang="en-US" altLang="zh-CN" sz="20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𝑗</m:t>
                            </m:r>
                          </m:sub>
                        </m:sSub>
                        <m:sSub>
                          <m:sSubPr>
                            <m:ctrlPr>
                              <a:rPr lang="zh-CN" altLang="zh-CN" sz="24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𝑘</m:t>
                            </m:r>
                          </m:sub>
                        </m:sSub>
                        <m:r>
                          <a:rPr lang="en-US" altLang="zh-CN" sz="2000" i="1">
                            <a:latin typeface="Cambria Math" panose="02040503050406030204" pitchFamily="18" charset="0"/>
                          </a:rPr>
                          <m:t>)</m:t>
                        </m:r>
                      </m:e>
                    </m:nary>
                  </m:oMath>
                </a14:m>
                <a:r>
                  <a:rPr lang="en-US" altLang="zh-CN" sz="2400" kern="100" dirty="0">
                    <a:cs typeface="Times New Roman" panose="02020603050405020304" pitchFamily="18" charset="0"/>
                  </a:rPr>
                  <a:t> </a:t>
                </a:r>
                <a:endParaRPr lang="en-US" altLang="zh-CN" sz="2000" kern="100" dirty="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308695" y="844178"/>
                <a:ext cx="12241360" cy="5206554"/>
              </a:xfrm>
              <a:prstGeom prst="rect">
                <a:avLst/>
              </a:prstGeom>
              <a:blipFill>
                <a:blip r:embed="rId3"/>
                <a:stretch>
                  <a:fillRect l="-548" b="-166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00065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303957"/>
            <a:ext cx="615553"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实现</a:t>
            </a:r>
          </a:p>
        </p:txBody>
      </p:sp>
      <mc:AlternateContent xmlns:mc="http://schemas.openxmlformats.org/markup-compatibility/2006" xmlns:a14="http://schemas.microsoft.com/office/drawing/2010/main">
        <mc:Choice Requires="a14">
          <p:sp>
            <p:nvSpPr>
              <p:cNvPr id="2" name="矩形 1"/>
              <p:cNvSpPr/>
              <p:nvPr/>
            </p:nvSpPr>
            <p:spPr>
              <a:xfrm>
                <a:off x="308695" y="844178"/>
                <a:ext cx="12241360" cy="6471900"/>
              </a:xfrm>
              <a:prstGeom prst="rect">
                <a:avLst/>
              </a:prstGeom>
            </p:spPr>
            <p:txBody>
              <a:bodyPr wrap="square">
                <a:spAutoFit/>
              </a:bodyPr>
              <a:lstStyle/>
              <a:p>
                <a:pPr algn="just">
                  <a:lnSpc>
                    <a:spcPct val="150000"/>
                  </a:lnSpc>
                  <a:spcAft>
                    <a:spcPts val="0"/>
                  </a:spcAft>
                </a:pPr>
                <a:r>
                  <a:rPr lang="en-US" altLang="zh-CN" sz="2000" b="1" kern="100" dirty="0">
                    <a:cs typeface="Times New Roman" panose="02020603050405020304" pitchFamily="18" charset="0"/>
                  </a:rPr>
                  <a:t>3. </a:t>
                </a:r>
                <a:r>
                  <a:rPr lang="zh-CN" altLang="en-US" sz="2000" b="1" kern="100" dirty="0">
                    <a:cs typeface="Times New Roman" panose="02020603050405020304" pitchFamily="18" charset="0"/>
                  </a:rPr>
                  <a:t>分析该图的度度相关性和簇度相关性。</a:t>
                </a:r>
                <a:endParaRPr lang="en-US" altLang="zh-CN" sz="2000" b="1" kern="100" dirty="0">
                  <a:cs typeface="Times New Roman" panose="02020603050405020304" pitchFamily="18" charset="0"/>
                </a:endParaRPr>
              </a:p>
              <a:p>
                <a:pPr algn="just">
                  <a:lnSpc>
                    <a:spcPct val="150000"/>
                  </a:lnSpc>
                  <a:spcAft>
                    <a:spcPts val="0"/>
                  </a:spcAft>
                </a:pPr>
                <a:r>
                  <a:rPr lang="zh-CN" altLang="en-US" sz="2000" kern="100" dirty="0">
                    <a:cs typeface="Times New Roman" panose="02020603050405020304" pitchFamily="18" charset="0"/>
                  </a:rPr>
                  <a:t>②计算</a:t>
                </a:r>
                <a14:m>
                  <m:oMath xmlns:m="http://schemas.openxmlformats.org/officeDocument/2006/math">
                    <m:sSub>
                      <m:sSubPr>
                        <m:ctrlPr>
                          <a:rPr lang="zh-CN" altLang="zh-CN" sz="2000"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𝑘</m:t>
                        </m:r>
                      </m:sub>
                    </m:sSub>
                    <m:r>
                      <a:rPr lang="en-US" altLang="zh-CN" i="1">
                        <a:latin typeface="Cambria Math" panose="02040503050406030204" pitchFamily="18" charset="0"/>
                      </a:rPr>
                      <m:t>=</m:t>
                    </m:r>
                    <m:f>
                      <m:fPr>
                        <m:ctrlPr>
                          <a:rPr lang="zh-CN" altLang="zh-CN" sz="2000" i="1">
                            <a:latin typeface="Cambria Math" panose="02040503050406030204" pitchFamily="18" charset="0"/>
                          </a:rPr>
                        </m:ctrlPr>
                      </m:fPr>
                      <m:num>
                        <m:r>
                          <a:rPr lang="en-US" altLang="zh-CN" i="1">
                            <a:latin typeface="Cambria Math" panose="02040503050406030204" pitchFamily="18" charset="0"/>
                          </a:rPr>
                          <m:t>𝑘</m:t>
                        </m:r>
                        <m:sSub>
                          <m:sSubPr>
                            <m:ctrlPr>
                              <a:rPr lang="zh-CN" altLang="zh-CN" sz="2000"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𝑘</m:t>
                            </m:r>
                          </m:sub>
                        </m:sSub>
                      </m:num>
                      <m:den>
                        <m:nary>
                          <m:naryPr>
                            <m:chr m:val="∑"/>
                            <m:limLoc m:val="undOvr"/>
                            <m:supHide m:val="on"/>
                            <m:ctrlPr>
                              <a:rPr lang="zh-CN" altLang="zh-CN" sz="2000" i="1">
                                <a:latin typeface="Cambria Math" panose="02040503050406030204" pitchFamily="18" charset="0"/>
                              </a:rPr>
                            </m:ctrlPr>
                          </m:naryPr>
                          <m:sub>
                            <m:r>
                              <a:rPr lang="en-US" altLang="zh-CN" i="1">
                                <a:latin typeface="Cambria Math" panose="02040503050406030204" pitchFamily="18" charset="0"/>
                              </a:rPr>
                              <m:t>𝑗</m:t>
                            </m:r>
                          </m:sub>
                          <m:sup/>
                          <m:e>
                            <m:r>
                              <a:rPr lang="en-US" altLang="zh-CN" i="1">
                                <a:latin typeface="Cambria Math" panose="02040503050406030204" pitchFamily="18" charset="0"/>
                              </a:rPr>
                              <m:t>𝑗</m:t>
                            </m:r>
                            <m:sSub>
                              <m:sSubPr>
                                <m:ctrlPr>
                                  <a:rPr lang="zh-CN" altLang="zh-CN" sz="2000"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e>
                        </m:nary>
                      </m:den>
                    </m:f>
                  </m:oMath>
                </a14:m>
                <a:endParaRPr lang="en-US" altLang="zh-CN" sz="2000" kern="100" dirty="0">
                  <a:cs typeface="Times New Roman" panose="02020603050405020304" pitchFamily="18" charset="0"/>
                </a:endParaRPr>
              </a:p>
              <a:p>
                <a:pPr algn="just">
                  <a:lnSpc>
                    <a:spcPct val="150000"/>
                  </a:lnSpc>
                  <a:spcAft>
                    <a:spcPts val="0"/>
                  </a:spcAft>
                </a:pPr>
                <a14:m>
                  <m:oMath xmlns:m="http://schemas.openxmlformats.org/officeDocument/2006/math">
                    <m:r>
                      <a:rPr lang="en-US" altLang="zh-CN" sz="2000" kern="100" dirty="0">
                        <a:latin typeface="Cambria Math" panose="02040503050406030204" pitchFamily="18" charset="0"/>
                        <a:cs typeface="Times New Roman" panose="02020603050405020304" pitchFamily="18" charset="0"/>
                      </a:rPr>
                      <m:t>//</m:t>
                    </m:r>
                    <m:sSub>
                      <m:sSubPr>
                        <m:ctrlPr>
                          <a:rPr lang="zh-CN" altLang="zh-CN" sz="2000" i="1" kern="100">
                            <a:latin typeface="Cambria Math" panose="02040503050406030204" pitchFamily="18" charset="0"/>
                            <a:cs typeface="Times New Roman" panose="02020603050405020304" pitchFamily="18" charset="0"/>
                          </a:rPr>
                        </m:ctrlPr>
                      </m:sSubPr>
                      <m:e>
                        <m:r>
                          <a:rPr lang="en-US" altLang="zh-CN" sz="2000" kern="100">
                            <a:latin typeface="Cambria Math" panose="02040503050406030204" pitchFamily="18" charset="0"/>
                            <a:cs typeface="Times New Roman" panose="02020603050405020304" pitchFamily="18" charset="0"/>
                          </a:rPr>
                          <m:t>𝑝</m:t>
                        </m:r>
                      </m:e>
                      <m:sub>
                        <m:r>
                          <a:rPr lang="en-US" altLang="zh-CN" sz="2000" kern="100">
                            <a:latin typeface="Cambria Math" panose="02040503050406030204" pitchFamily="18" charset="0"/>
                            <a:cs typeface="Times New Roman" panose="02020603050405020304" pitchFamily="18" charset="0"/>
                          </a:rPr>
                          <m:t>𝑘</m:t>
                        </m:r>
                      </m:sub>
                    </m:sSub>
                  </m:oMath>
                </a14:m>
                <a:r>
                  <a:rPr lang="zh-CN" altLang="zh-CN" sz="2000" kern="100" dirty="0">
                    <a:cs typeface="Times New Roman" panose="02020603050405020304" pitchFamily="18" charset="0"/>
                  </a:rPr>
                  <a:t>是图中随机选择一个节点，度为</a:t>
                </a:r>
                <a14:m>
                  <m:oMath xmlns:m="http://schemas.openxmlformats.org/officeDocument/2006/math">
                    <m:r>
                      <m:rPr>
                        <m:sty m:val="p"/>
                      </m:rPr>
                      <a:rPr lang="en-US" altLang="zh-CN" sz="2000" kern="100">
                        <a:latin typeface="Cambria Math" panose="02040503050406030204" pitchFamily="18" charset="0"/>
                        <a:cs typeface="Times New Roman" panose="02020603050405020304" pitchFamily="18" charset="0"/>
                      </a:rPr>
                      <m:t>k</m:t>
                    </m:r>
                  </m:oMath>
                </a14:m>
                <a:r>
                  <a:rPr lang="zh-CN" altLang="zh-CN" sz="2000" kern="100" dirty="0">
                    <a:cs typeface="Times New Roman" panose="02020603050405020304" pitchFamily="18" charset="0"/>
                  </a:rPr>
                  <a:t>的概率</a:t>
                </a:r>
                <a:r>
                  <a:rPr lang="zh-CN" altLang="en-US" sz="2000" kern="100" dirty="0">
                    <a:cs typeface="Times New Roman" panose="02020603050405020304" pitchFamily="18" charset="0"/>
                  </a:rPr>
                  <a:t>，即度分布，前边已经求解过</a:t>
                </a:r>
                <a:endParaRPr lang="en-US" altLang="zh-CN" sz="2000" kern="100" dirty="0">
                  <a:cs typeface="Times New Roman" panose="02020603050405020304" pitchFamily="18" charset="0"/>
                </a:endParaRPr>
              </a:p>
              <a:p>
                <a:pPr lvl="1" algn="just">
                  <a:lnSpc>
                    <a:spcPct val="150000"/>
                  </a:lnSpc>
                  <a:spcAft>
                    <a:spcPts val="0"/>
                  </a:spcAft>
                </a:pPr>
                <a:r>
                  <a:rPr lang="nn-NO" altLang="zh-CN" sz="2000" kern="100" dirty="0">
                    <a:cs typeface="Times New Roman" panose="02020603050405020304" pitchFamily="18" charset="0"/>
                  </a:rPr>
                  <a:t>for (int i = 0; i &lt; Graph_size; i++)</a:t>
                </a:r>
              </a:p>
              <a:p>
                <a:pPr lvl="1" algn="just">
                  <a:lnSpc>
                    <a:spcPct val="150000"/>
                  </a:lnSpc>
                  <a:spcAft>
                    <a:spcPts val="0"/>
                  </a:spcAft>
                </a:pPr>
                <a:r>
                  <a:rPr lang="nn-NO" altLang="zh-CN" sz="2000" kern="100" dirty="0">
                    <a:cs typeface="Times New Roman" panose="02020603050405020304" pitchFamily="18" charset="0"/>
                  </a:rPr>
                  <a:t>		</a:t>
                </a:r>
                <a:r>
                  <a:rPr lang="zh-CN" altLang="zh-CN" sz="2400" dirty="0"/>
                  <a:t> </a:t>
                </a:r>
                <a14:m>
                  <m:oMath xmlns:m="http://schemas.openxmlformats.org/officeDocument/2006/math">
                    <m:nary>
                      <m:naryPr>
                        <m:chr m:val="∑"/>
                        <m:limLoc m:val="undOvr"/>
                        <m:supHide m:val="on"/>
                        <m:ctrlPr>
                          <a:rPr lang="zh-CN" altLang="zh-CN" sz="2400" i="1">
                            <a:latin typeface="Cambria Math" panose="02040503050406030204" pitchFamily="18" charset="0"/>
                          </a:rPr>
                        </m:ctrlPr>
                      </m:naryPr>
                      <m:sub>
                        <m:r>
                          <a:rPr lang="en-US" altLang="zh-CN" sz="2000" i="1">
                            <a:latin typeface="Cambria Math" panose="02040503050406030204" pitchFamily="18" charset="0"/>
                          </a:rPr>
                          <m:t>𝑗</m:t>
                        </m:r>
                      </m:sub>
                      <m:sup/>
                      <m:e>
                        <m:r>
                          <a:rPr lang="en-US" altLang="zh-CN" sz="2000" i="1">
                            <a:latin typeface="Cambria Math" panose="02040503050406030204" pitchFamily="18" charset="0"/>
                          </a:rPr>
                          <m:t>𝑗</m:t>
                        </m:r>
                        <m:sSub>
                          <m:sSubPr>
                            <m:ctrlPr>
                              <a:rPr lang="zh-CN" altLang="zh-CN" sz="24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𝑗</m:t>
                            </m:r>
                          </m:sub>
                        </m:sSub>
                      </m:e>
                    </m:nary>
                  </m:oMath>
                </a14:m>
                <a:r>
                  <a:rPr lang="nn-NO" altLang="zh-CN" sz="2000" kern="100" dirty="0">
                    <a:cs typeface="Times New Roman" panose="02020603050405020304" pitchFamily="18" charset="0"/>
                  </a:rPr>
                  <a:t> += i * Degree[i];</a:t>
                </a:r>
              </a:p>
              <a:p>
                <a:pPr lvl="1" algn="just">
                  <a:lnSpc>
                    <a:spcPct val="150000"/>
                  </a:lnSpc>
                  <a:spcAft>
                    <a:spcPts val="0"/>
                  </a:spcAft>
                </a:pPr>
                <a:r>
                  <a:rPr lang="nn-NO" altLang="zh-CN" sz="2000" kern="100" dirty="0">
                    <a:cs typeface="Times New Roman" panose="02020603050405020304" pitchFamily="18" charset="0"/>
                  </a:rPr>
                  <a:t>for (int i = 0; i &lt; Graph_size; i++)</a:t>
                </a:r>
              </a:p>
              <a:p>
                <a:pPr lvl="1" algn="just">
                  <a:lnSpc>
                    <a:spcPct val="150000"/>
                  </a:lnSpc>
                  <a:spcAft>
                    <a:spcPts val="0"/>
                  </a:spcAft>
                </a:pPr>
                <a:r>
                  <a:rPr lang="nn-NO" altLang="zh-CN" sz="2000" kern="100" dirty="0">
                    <a:cs typeface="Times New Roman" panose="02020603050405020304" pitchFamily="18" charset="0"/>
                  </a:rPr>
                  <a:t>		</a:t>
                </a:r>
                <a:r>
                  <a:rPr lang="zh-CN" altLang="zh-CN" sz="2400" dirty="0"/>
                  <a:t> </a:t>
                </a:r>
                <a14:m>
                  <m:oMath xmlns:m="http://schemas.openxmlformats.org/officeDocument/2006/math">
                    <m:sSub>
                      <m:sSubPr>
                        <m:ctrlPr>
                          <a:rPr lang="zh-CN" altLang="zh-CN" sz="2400" i="1">
                            <a:latin typeface="Cambria Math" panose="02040503050406030204" pitchFamily="18" charset="0"/>
                          </a:rPr>
                        </m:ctrlPr>
                      </m:sSubPr>
                      <m:e>
                        <m:r>
                          <a:rPr lang="en-US" altLang="zh-CN" sz="2000" i="1">
                            <a:latin typeface="Cambria Math" panose="02040503050406030204" pitchFamily="18" charset="0"/>
                          </a:rPr>
                          <m:t>𝑞</m:t>
                        </m:r>
                      </m:e>
                      <m:sub>
                        <m:r>
                          <m:rPr>
                            <m:sty m:val="p"/>
                          </m:rPr>
                          <a:rPr lang="en-US" altLang="zh-CN" sz="2000" i="1">
                            <a:latin typeface="Cambria Math" panose="02040503050406030204" pitchFamily="18" charset="0"/>
                          </a:rPr>
                          <m:t>i</m:t>
                        </m:r>
                      </m:sub>
                    </m:sSub>
                    <m:r>
                      <a:rPr lang="en-US" altLang="zh-CN" sz="2000" i="1">
                        <a:latin typeface="Cambria Math" panose="02040503050406030204" pitchFamily="18" charset="0"/>
                      </a:rPr>
                      <m:t> </m:t>
                    </m:r>
                  </m:oMath>
                </a14:m>
                <a:r>
                  <a:rPr lang="nn-NO" altLang="zh-CN" sz="2000" kern="100" dirty="0">
                    <a:cs typeface="Times New Roman" panose="02020603050405020304" pitchFamily="18" charset="0"/>
                  </a:rPr>
                  <a:t>= i * Degree[i] / </a:t>
                </a:r>
                <a14:m>
                  <m:oMath xmlns:m="http://schemas.openxmlformats.org/officeDocument/2006/math">
                    <m:nary>
                      <m:naryPr>
                        <m:chr m:val="∑"/>
                        <m:limLoc m:val="undOvr"/>
                        <m:supHide m:val="on"/>
                        <m:ctrlPr>
                          <a:rPr lang="zh-CN" altLang="zh-CN" sz="2400" i="1">
                            <a:latin typeface="Cambria Math" panose="02040503050406030204" pitchFamily="18" charset="0"/>
                          </a:rPr>
                        </m:ctrlPr>
                      </m:naryPr>
                      <m:sub>
                        <m:r>
                          <a:rPr lang="en-US" altLang="zh-CN" sz="2000" i="1">
                            <a:latin typeface="Cambria Math" panose="02040503050406030204" pitchFamily="18" charset="0"/>
                          </a:rPr>
                          <m:t>𝑗</m:t>
                        </m:r>
                      </m:sub>
                      <m:sup/>
                      <m:e>
                        <m:r>
                          <a:rPr lang="en-US" altLang="zh-CN" sz="2000" i="1">
                            <a:latin typeface="Cambria Math" panose="02040503050406030204" pitchFamily="18" charset="0"/>
                          </a:rPr>
                          <m:t>𝑗</m:t>
                        </m:r>
                        <m:sSub>
                          <m:sSubPr>
                            <m:ctrlPr>
                              <a:rPr lang="zh-CN" altLang="zh-CN" sz="24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𝑗</m:t>
                            </m:r>
                          </m:sub>
                        </m:sSub>
                      </m:e>
                    </m:nary>
                  </m:oMath>
                </a14:m>
                <a:r>
                  <a:rPr lang="nn-NO" altLang="zh-CN" sz="2000" kern="100" dirty="0">
                    <a:cs typeface="Times New Roman" panose="02020603050405020304" pitchFamily="18" charset="0"/>
                  </a:rPr>
                  <a:t>;</a:t>
                </a:r>
                <a:endParaRPr lang="zh-CN" altLang="en-US" sz="2000" kern="100" dirty="0">
                  <a:cs typeface="Times New Roman" panose="02020603050405020304" pitchFamily="18" charset="0"/>
                </a:endParaRPr>
              </a:p>
              <a:p>
                <a:pPr marL="0" lvl="1" indent="0" algn="just">
                  <a:lnSpc>
                    <a:spcPct val="150000"/>
                  </a:lnSpc>
                  <a:spcAft>
                    <a:spcPts val="0"/>
                  </a:spcAft>
                </a:pPr>
                <a:r>
                  <a:rPr lang="zh-CN" altLang="en-US" sz="2000" kern="100" dirty="0">
                    <a:cs typeface="Times New Roman" panose="02020603050405020304" pitchFamily="18" charset="0"/>
                  </a:rPr>
                  <a:t>③</a:t>
                </a:r>
                <a:r>
                  <a:rPr lang="zh-CN" altLang="zh-CN" sz="2000" kern="100" dirty="0">
                    <a:cs typeface="Times New Roman" panose="02020603050405020304" pitchFamily="18" charset="0"/>
                  </a:rPr>
                  <a:t>计算度度相关系数</a:t>
                </a:r>
                <a14:m>
                  <m:oMath xmlns:m="http://schemas.openxmlformats.org/officeDocument/2006/math">
                    <m:r>
                      <m:rPr>
                        <m:sty m:val="p"/>
                      </m:rPr>
                      <a:rPr lang="en-US" altLang="zh-CN">
                        <a:latin typeface="Cambria Math" panose="02040503050406030204" pitchFamily="18" charset="0"/>
                      </a:rPr>
                      <m:t>r</m:t>
                    </m:r>
                    <m:r>
                      <a:rPr lang="en-US" altLang="zh-CN">
                        <a:latin typeface="Cambria Math" panose="02040503050406030204" pitchFamily="18" charset="0"/>
                      </a:rPr>
                      <m:t>=</m:t>
                    </m:r>
                    <m:f>
                      <m:fPr>
                        <m:ctrlPr>
                          <a:rPr lang="zh-CN" altLang="zh-CN" sz="2000" i="1">
                            <a:latin typeface="Cambria Math" panose="02040503050406030204" pitchFamily="18" charset="0"/>
                          </a:rPr>
                        </m:ctrlPr>
                      </m:fPr>
                      <m:num>
                        <m:r>
                          <a:rPr lang="en-US" altLang="zh-CN" i="1">
                            <a:latin typeface="Cambria Math" panose="02040503050406030204" pitchFamily="18" charset="0"/>
                          </a:rPr>
                          <m:t>1</m:t>
                        </m:r>
                      </m:num>
                      <m:den>
                        <m:sSubSup>
                          <m:sSubSupPr>
                            <m:ctrlPr>
                              <a:rPr lang="zh-CN" altLang="zh-CN" sz="2000"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𝑞</m:t>
                            </m:r>
                          </m:sub>
                          <m:sup>
                            <m:r>
                              <a:rPr lang="en-US" altLang="zh-CN" i="1">
                                <a:latin typeface="Cambria Math" panose="02040503050406030204" pitchFamily="18" charset="0"/>
                              </a:rPr>
                              <m:t>2</m:t>
                            </m:r>
                          </m:sup>
                        </m:sSubSup>
                      </m:den>
                    </m:f>
                    <m:nary>
                      <m:naryPr>
                        <m:chr m:val="∑"/>
                        <m:limLoc m:val="undOvr"/>
                        <m:supHide m:val="on"/>
                        <m:ctrlPr>
                          <a:rPr lang="zh-CN" altLang="zh-CN" sz="2000" i="1">
                            <a:latin typeface="Cambria Math" panose="02040503050406030204" pitchFamily="18" charset="0"/>
                          </a:rPr>
                        </m:ctrlPr>
                      </m:naryPr>
                      <m:sub>
                        <m:r>
                          <a:rPr lang="en-US" altLang="zh-CN" i="1">
                            <a:latin typeface="Cambria Math" panose="02040503050406030204" pitchFamily="18" charset="0"/>
                          </a:rPr>
                          <m:t>𝑗𝑘</m:t>
                        </m:r>
                      </m:sub>
                      <m:sup/>
                      <m:e>
                        <m:r>
                          <a:rPr lang="en-US" altLang="zh-CN" i="1">
                            <a:latin typeface="Cambria Math" panose="02040503050406030204" pitchFamily="18" charset="0"/>
                          </a:rPr>
                          <m:t>𝑗𝑘</m:t>
                        </m:r>
                        <m:r>
                          <a:rPr lang="en-US" altLang="zh-CN"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𝑗𝑘</m:t>
                            </m:r>
                          </m:sub>
                        </m:sSub>
                        <m:r>
                          <a:rPr lang="en-US" altLang="zh-CN"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𝑗</m:t>
                            </m:r>
                          </m:sub>
                        </m:sSub>
                        <m:sSub>
                          <m:sSubPr>
                            <m:ctrlPr>
                              <a:rPr lang="zh-CN" altLang="zh-CN" sz="2000"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𝑘</m:t>
                            </m:r>
                          </m:sub>
                        </m:sSub>
                        <m:r>
                          <a:rPr lang="en-US" altLang="zh-CN" i="1">
                            <a:latin typeface="Cambria Math" panose="02040503050406030204" pitchFamily="18" charset="0"/>
                          </a:rPr>
                          <m:t>)</m:t>
                        </m:r>
                      </m:e>
                    </m:nary>
                  </m:oMath>
                </a14:m>
                <a:r>
                  <a:rPr lang="en-US" altLang="zh-CN" sz="2000" kern="100" dirty="0">
                    <a:cs typeface="Times New Roman" panose="02020603050405020304" pitchFamily="18" charset="0"/>
                  </a:rPr>
                  <a:t> </a:t>
                </a:r>
                <a:r>
                  <a:rPr lang="zh-CN" altLang="en-US" sz="2000" kern="100" dirty="0">
                    <a:cs typeface="Times New Roman" panose="02020603050405020304" pitchFamily="18" charset="0"/>
                  </a:rPr>
                  <a:t>，</a:t>
                </a:r>
                <a:r>
                  <a:rPr lang="zh-CN" altLang="zh-CN" sz="2000" dirty="0"/>
                  <a:t> </a:t>
                </a:r>
                <a14:m>
                  <m:oMath xmlns:m="http://schemas.openxmlformats.org/officeDocument/2006/math">
                    <m:sSubSup>
                      <m:sSubSupPr>
                        <m:ctrlPr>
                          <a:rPr lang="zh-CN" altLang="zh-CN" sz="2000"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𝑞</m:t>
                        </m:r>
                      </m:sub>
                      <m:sup>
                        <m:r>
                          <a:rPr lang="en-US" altLang="zh-CN" i="1">
                            <a:latin typeface="Cambria Math" panose="02040503050406030204" pitchFamily="18" charset="0"/>
                          </a:rPr>
                          <m:t>2</m:t>
                        </m:r>
                      </m:sup>
                    </m:sSubSup>
                    <m:r>
                      <a:rPr lang="en-US" altLang="zh-CN">
                        <a:latin typeface="Cambria Math" panose="02040503050406030204" pitchFamily="18" charset="0"/>
                      </a:rPr>
                      <m:t>=</m:t>
                    </m:r>
                    <m:nary>
                      <m:naryPr>
                        <m:chr m:val="∑"/>
                        <m:limLoc m:val="undOvr"/>
                        <m:supHide m:val="on"/>
                        <m:ctrlPr>
                          <a:rPr lang="zh-CN" altLang="zh-CN" sz="2000" i="1">
                            <a:latin typeface="Cambria Math" panose="02040503050406030204" pitchFamily="18" charset="0"/>
                          </a:rPr>
                        </m:ctrlPr>
                      </m:naryPr>
                      <m:sub>
                        <m:r>
                          <a:rPr lang="en-US" altLang="zh-CN" i="1">
                            <a:latin typeface="Cambria Math" panose="02040503050406030204" pitchFamily="18" charset="0"/>
                          </a:rPr>
                          <m:t>𝑗𝑘</m:t>
                        </m:r>
                      </m:sub>
                      <m:sup/>
                      <m:e>
                        <m:sSup>
                          <m:sSupPr>
                            <m:ctrlPr>
                              <a:rPr lang="zh-CN" altLang="zh-CN" sz="2000" i="1">
                                <a:latin typeface="Cambria Math" panose="02040503050406030204" pitchFamily="18" charset="0"/>
                              </a:rPr>
                            </m:ctrlPr>
                          </m:sSupPr>
                          <m:e>
                            <m:r>
                              <a:rPr lang="en-US" altLang="zh-CN" i="1">
                                <a:latin typeface="Cambria Math" panose="02040503050406030204" pitchFamily="18" charset="0"/>
                              </a:rPr>
                              <m:t>𝑘</m:t>
                            </m:r>
                          </m:e>
                          <m:sup>
                            <m:r>
                              <a:rPr lang="en-US" altLang="zh-CN" i="1">
                                <a:latin typeface="Cambria Math" panose="02040503050406030204" pitchFamily="18" charset="0"/>
                              </a:rPr>
                              <m:t>2</m:t>
                            </m:r>
                          </m:sup>
                        </m:sSup>
                        <m:sSub>
                          <m:sSubPr>
                            <m:ctrlPr>
                              <a:rPr lang="zh-CN" altLang="zh-CN" sz="2000"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𝑘</m:t>
                            </m:r>
                          </m:sub>
                        </m:sSub>
                      </m:e>
                    </m:nary>
                    <m:r>
                      <a:rPr lang="en-US" altLang="zh-CN" i="1">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i="1">
                            <a:latin typeface="Cambria Math" panose="02040503050406030204" pitchFamily="18" charset="0"/>
                          </a:rPr>
                          <m:t>(</m:t>
                        </m:r>
                        <m:nary>
                          <m:naryPr>
                            <m:chr m:val="∑"/>
                            <m:limLoc m:val="undOvr"/>
                            <m:supHide m:val="on"/>
                            <m:ctrlPr>
                              <a:rPr lang="zh-CN" altLang="zh-CN" sz="2000" i="1">
                                <a:latin typeface="Cambria Math" panose="02040503050406030204" pitchFamily="18" charset="0"/>
                              </a:rPr>
                            </m:ctrlPr>
                          </m:naryPr>
                          <m:sub>
                            <m:r>
                              <a:rPr lang="en-US" altLang="zh-CN" i="1">
                                <a:latin typeface="Cambria Math" panose="02040503050406030204" pitchFamily="18" charset="0"/>
                              </a:rPr>
                              <m:t>𝑘</m:t>
                            </m:r>
                          </m:sub>
                          <m:sup/>
                          <m:e>
                            <m:r>
                              <a:rPr lang="en-US" altLang="zh-CN" i="1">
                                <a:latin typeface="Cambria Math" panose="02040503050406030204" pitchFamily="18" charset="0"/>
                              </a:rPr>
                              <m:t>𝑘</m:t>
                            </m:r>
                            <m:sSub>
                              <m:sSubPr>
                                <m:ctrlPr>
                                  <a:rPr lang="zh-CN" altLang="zh-CN" sz="2000"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𝑘</m:t>
                                </m:r>
                              </m:sub>
                            </m:sSub>
                          </m:e>
                        </m:nary>
                        <m:r>
                          <a:rPr lang="en-US" altLang="zh-CN" i="1">
                            <a:latin typeface="Cambria Math" panose="02040503050406030204" pitchFamily="18" charset="0"/>
                          </a:rPr>
                          <m:t>)</m:t>
                        </m:r>
                      </m:e>
                      <m:sup>
                        <m:r>
                          <a:rPr lang="en-US" altLang="zh-CN" i="1">
                            <a:latin typeface="Cambria Math" panose="02040503050406030204" pitchFamily="18" charset="0"/>
                          </a:rPr>
                          <m:t>2</m:t>
                        </m:r>
                      </m:sup>
                    </m:sSup>
                  </m:oMath>
                </a14:m>
                <a:endParaRPr lang="en-US" altLang="zh-CN" sz="2000" kern="100" dirty="0">
                  <a:cs typeface="Times New Roman" panose="02020603050405020304" pitchFamily="18" charset="0"/>
                </a:endParaRPr>
              </a:p>
              <a:p>
                <a:pPr marL="642937" lvl="2" indent="0" algn="just">
                  <a:lnSpc>
                    <a:spcPct val="150000"/>
                  </a:lnSpc>
                  <a:spcAft>
                    <a:spcPts val="0"/>
                  </a:spcAft>
                </a:pPr>
                <a:r>
                  <a:rPr lang="nn-NO" altLang="zh-CN" sz="2000" kern="100" dirty="0">
                    <a:cs typeface="Times New Roman" panose="02020603050405020304" pitchFamily="18" charset="0"/>
                  </a:rPr>
                  <a:t>for (int i = 0; i &lt; Graph_size; i++)</a:t>
                </a:r>
              </a:p>
              <a:p>
                <a:pPr marL="642937" lvl="2" indent="0" algn="just">
                  <a:lnSpc>
                    <a:spcPct val="150000"/>
                  </a:lnSpc>
                  <a:spcAft>
                    <a:spcPts val="0"/>
                  </a:spcAft>
                </a:pPr>
                <a:r>
                  <a:rPr lang="nn-NO" altLang="zh-CN" sz="2000" kern="100" dirty="0">
                    <a:cs typeface="Times New Roman" panose="02020603050405020304" pitchFamily="18" charset="0"/>
                  </a:rPr>
                  <a:t>	</a:t>
                </a:r>
                <a:r>
                  <a:rPr lang="zh-CN" altLang="zh-CN" sz="2400" dirty="0"/>
                  <a:t> </a:t>
                </a:r>
                <a14:m>
                  <m:oMath xmlns:m="http://schemas.openxmlformats.org/officeDocument/2006/math">
                    <m:sSup>
                      <m:sSupPr>
                        <m:ctrlPr>
                          <a:rPr lang="zh-CN" altLang="zh-CN" sz="2400" i="1">
                            <a:latin typeface="Cambria Math" panose="02040503050406030204" pitchFamily="18" charset="0"/>
                          </a:rPr>
                        </m:ctrlPr>
                      </m:sSupPr>
                      <m:e>
                        <m:r>
                          <a:rPr lang="en-US" altLang="zh-CN" sz="2000" i="1">
                            <a:latin typeface="Cambria Math" panose="02040503050406030204" pitchFamily="18" charset="0"/>
                          </a:rPr>
                          <m:t>(</m:t>
                        </m:r>
                        <m:nary>
                          <m:naryPr>
                            <m:chr m:val="∑"/>
                            <m:limLoc m:val="undOvr"/>
                            <m:supHide m:val="on"/>
                            <m:ctrlPr>
                              <a:rPr lang="zh-CN" altLang="zh-CN" sz="2400" i="1">
                                <a:latin typeface="Cambria Math" panose="02040503050406030204" pitchFamily="18" charset="0"/>
                              </a:rPr>
                            </m:ctrlPr>
                          </m:naryPr>
                          <m:sub>
                            <m:r>
                              <a:rPr lang="en-US" altLang="zh-CN" sz="2000" i="1">
                                <a:latin typeface="Cambria Math" panose="02040503050406030204" pitchFamily="18" charset="0"/>
                              </a:rPr>
                              <m:t>𝑘</m:t>
                            </m:r>
                          </m:sub>
                          <m:sup/>
                          <m:e>
                            <m:r>
                              <a:rPr lang="en-US" altLang="zh-CN" sz="2000" i="1">
                                <a:latin typeface="Cambria Math" panose="02040503050406030204" pitchFamily="18" charset="0"/>
                              </a:rPr>
                              <m:t>𝑘</m:t>
                            </m:r>
                            <m:sSub>
                              <m:sSubPr>
                                <m:ctrlPr>
                                  <a:rPr lang="zh-CN" altLang="zh-CN" sz="24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𝑘</m:t>
                                </m:r>
                              </m:sub>
                            </m:sSub>
                          </m:e>
                        </m:nary>
                        <m:r>
                          <a:rPr lang="en-US" altLang="zh-CN" sz="2000" i="1">
                            <a:latin typeface="Cambria Math" panose="02040503050406030204" pitchFamily="18" charset="0"/>
                          </a:rPr>
                          <m:t>)</m:t>
                        </m:r>
                      </m:e>
                      <m:sup>
                        <m:r>
                          <a:rPr lang="en-US" altLang="zh-CN" sz="2000" i="1">
                            <a:latin typeface="Cambria Math" panose="02040503050406030204" pitchFamily="18" charset="0"/>
                          </a:rPr>
                          <m:t>2</m:t>
                        </m:r>
                      </m:sup>
                    </m:sSup>
                  </m:oMath>
                </a14:m>
                <a:r>
                  <a:rPr lang="nn-NO" altLang="zh-CN" sz="2000" kern="100" dirty="0">
                    <a:cs typeface="Times New Roman" panose="02020603050405020304" pitchFamily="18" charset="0"/>
                  </a:rPr>
                  <a:t> += i * </a:t>
                </a:r>
                <a14:m>
                  <m:oMath xmlns:m="http://schemas.openxmlformats.org/officeDocument/2006/math">
                    <m:sSub>
                      <m:sSubPr>
                        <m:ctrlPr>
                          <a:rPr lang="zh-CN" altLang="zh-CN" sz="2400" i="1">
                            <a:latin typeface="Cambria Math" panose="02040503050406030204" pitchFamily="18" charset="0"/>
                          </a:rPr>
                        </m:ctrlPr>
                      </m:sSubPr>
                      <m:e>
                        <m:r>
                          <a:rPr lang="en-US" altLang="zh-CN" sz="2000" i="1">
                            <a:latin typeface="Cambria Math" panose="02040503050406030204" pitchFamily="18" charset="0"/>
                          </a:rPr>
                          <m:t>𝑞</m:t>
                        </m:r>
                      </m:e>
                      <m:sub>
                        <m:r>
                          <m:rPr>
                            <m:sty m:val="p"/>
                          </m:rPr>
                          <a:rPr lang="en-US" altLang="zh-CN" sz="2000" i="1">
                            <a:latin typeface="Cambria Math" panose="02040503050406030204" pitchFamily="18" charset="0"/>
                          </a:rPr>
                          <m:t>i</m:t>
                        </m:r>
                      </m:sub>
                    </m:sSub>
                    <m:r>
                      <a:rPr lang="en-US" altLang="zh-CN" sz="2000" i="1">
                        <a:latin typeface="Cambria Math" panose="02040503050406030204" pitchFamily="18" charset="0"/>
                      </a:rPr>
                      <m:t> </m:t>
                    </m:r>
                  </m:oMath>
                </a14:m>
                <a:r>
                  <a:rPr lang="zh-CN" altLang="en-US" sz="2000" kern="100" dirty="0">
                    <a:cs typeface="Times New Roman" panose="02020603050405020304" pitchFamily="18" charset="0"/>
                  </a:rPr>
                  <a:t>；</a:t>
                </a:r>
                <a:endParaRPr lang="en-US" altLang="zh-CN" sz="2000" kern="100" dirty="0">
                  <a:cs typeface="Times New Roman" panose="02020603050405020304" pitchFamily="18" charset="0"/>
                </a:endParaRPr>
              </a:p>
              <a:p>
                <a:pPr marL="0" lvl="2" indent="0" algn="just">
                  <a:lnSpc>
                    <a:spcPct val="150000"/>
                  </a:lnSpc>
                  <a:spcAft>
                    <a:spcPts val="0"/>
                  </a:spcAft>
                </a:pPr>
                <a:r>
                  <a:rPr lang="zh-CN" altLang="en-US" sz="2000" kern="100" dirty="0">
                    <a:cs typeface="Times New Roman" panose="02020603050405020304" pitchFamily="18" charset="0"/>
                  </a:rPr>
                  <a:t>④簇度相关性</a:t>
                </a:r>
                <a:endParaRPr lang="en-US" altLang="zh-CN" sz="2000" kern="100" dirty="0">
                  <a:cs typeface="Times New Roman" panose="02020603050405020304" pitchFamily="18" charset="0"/>
                </a:endParaRPr>
              </a:p>
              <a:p>
                <a:pPr marL="0" lvl="2" indent="0" algn="just">
                  <a:lnSpc>
                    <a:spcPct val="150000"/>
                  </a:lnSpc>
                  <a:spcAft>
                    <a:spcPts val="0"/>
                  </a:spcAft>
                </a:pPr>
                <a:r>
                  <a:rPr lang="en-US" altLang="zh-CN" sz="2000" kern="100" dirty="0">
                    <a:cs typeface="Times New Roman" panose="02020603050405020304" pitchFamily="18" charset="0"/>
                  </a:rPr>
                  <a:t>//</a:t>
                </a:r>
                <a:r>
                  <a:rPr lang="zh-CN" altLang="en-US" sz="2000" kern="100" dirty="0">
                    <a:cs typeface="Times New Roman" panose="02020603050405020304" pitchFamily="18" charset="0"/>
                  </a:rPr>
                  <a:t>所有待求量都已经输出，无需重复求解</a:t>
                </a:r>
                <a:endParaRPr lang="en-US" altLang="zh-CN" sz="2000" kern="100" dirty="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308695" y="844178"/>
                <a:ext cx="12241360" cy="6471900"/>
              </a:xfrm>
              <a:prstGeom prst="rect">
                <a:avLst/>
              </a:prstGeom>
              <a:blipFill>
                <a:blip r:embed="rId3"/>
                <a:stretch>
                  <a:fillRect l="-548" b="-6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60465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MH_Others_1"/>
          <p:cNvSpPr txBox="1"/>
          <p:nvPr>
            <p:custDataLst>
              <p:tags r:id="rId1"/>
            </p:custDataLst>
          </p:nvPr>
        </p:nvSpPr>
        <p:spPr>
          <a:xfrm>
            <a:off x="3493514" y="1489047"/>
            <a:ext cx="1769715" cy="3794592"/>
          </a:xfrm>
          <a:prstGeom prst="rect">
            <a:avLst/>
          </a:prstGeom>
          <a:noFill/>
        </p:spPr>
        <p:txBody>
          <a:bodyPr vert="eaVert" wrap="square" lIns="0" tIns="0" rIns="0" bIns="0" rtlCol="0" anchor="ctr" anchorCtr="0">
            <a:spAutoFit/>
          </a:bodyPr>
          <a:lstStyle/>
          <a:p>
            <a:pPr algn="ctr"/>
            <a:r>
              <a:rPr lang="zh-CN" altLang="en-US" sz="11500" b="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目录</a:t>
            </a:r>
          </a:p>
        </p:txBody>
      </p:sp>
      <p:sp>
        <p:nvSpPr>
          <p:cNvPr id="19" name="MH_Others_2"/>
          <p:cNvSpPr txBox="1"/>
          <p:nvPr>
            <p:custDataLst>
              <p:tags r:id="rId2"/>
            </p:custDataLst>
          </p:nvPr>
        </p:nvSpPr>
        <p:spPr>
          <a:xfrm rot="5400000">
            <a:off x="1645732" y="3047789"/>
            <a:ext cx="3299296" cy="677108"/>
          </a:xfrm>
          <a:prstGeom prst="rect">
            <a:avLst/>
          </a:prstGeom>
          <a:noFill/>
        </p:spPr>
        <p:txBody>
          <a:bodyPr wrap="square" lIns="0" tIns="0" rIns="0" bIns="0">
            <a:spAutoFit/>
          </a:bodyPr>
          <a:lstStyle/>
          <a:p>
            <a:pPr algn="ctr">
              <a:defRPr/>
            </a:pPr>
            <a:r>
              <a:rPr lang="en-US" altLang="zh-CN" sz="4400" b="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4400" b="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MH_Number_1"/>
          <p:cNvSpPr/>
          <p:nvPr>
            <p:custDataLst>
              <p:tags r:id="rId3"/>
            </p:custDataLst>
          </p:nvPr>
        </p:nvSpPr>
        <p:spPr>
          <a:xfrm>
            <a:off x="5898550" y="1824115"/>
            <a:ext cx="379667" cy="379667"/>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1</a:t>
            </a:r>
            <a:endParaRPr lang="zh-CN" altLang="en-US"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1" name="MH_Entry_1"/>
          <p:cNvSpPr/>
          <p:nvPr>
            <p:custDataLst>
              <p:tags r:id="rId4"/>
            </p:custDataLst>
          </p:nvPr>
        </p:nvSpPr>
        <p:spPr>
          <a:xfrm>
            <a:off x="6429375" y="1736695"/>
            <a:ext cx="3860626" cy="50629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30000"/>
              </a:lnSpc>
            </a:pPr>
            <a:r>
              <a:rPr lang="zh-CN" altLang="en-US" sz="253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实验一：图与散列表</a:t>
            </a:r>
          </a:p>
        </p:txBody>
      </p:sp>
      <p:sp>
        <p:nvSpPr>
          <p:cNvPr id="22" name="MH_Number_2"/>
          <p:cNvSpPr/>
          <p:nvPr>
            <p:custDataLst>
              <p:tags r:id="rId5"/>
            </p:custDataLst>
          </p:nvPr>
        </p:nvSpPr>
        <p:spPr>
          <a:xfrm>
            <a:off x="5898550" y="2740365"/>
            <a:ext cx="379667" cy="379667"/>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2</a:t>
            </a:r>
            <a:endParaRPr lang="zh-CN" altLang="en-US"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3" name="MH_Entry_2"/>
          <p:cNvSpPr/>
          <p:nvPr>
            <p:custDataLst>
              <p:tags r:id="rId6"/>
            </p:custDataLst>
          </p:nvPr>
        </p:nvSpPr>
        <p:spPr>
          <a:xfrm>
            <a:off x="6429375" y="2690801"/>
            <a:ext cx="3525386" cy="50629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lnSpc>
                <a:spcPct val="130000"/>
              </a:lnSpc>
            </a:pPr>
            <a:r>
              <a:rPr lang="zh-CN" altLang="en-US" sz="253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实验二：贪心算法</a:t>
            </a:r>
          </a:p>
        </p:txBody>
      </p:sp>
      <p:sp>
        <p:nvSpPr>
          <p:cNvPr id="24" name="MH_Number_3"/>
          <p:cNvSpPr/>
          <p:nvPr>
            <p:custDataLst>
              <p:tags r:id="rId7"/>
            </p:custDataLst>
          </p:nvPr>
        </p:nvSpPr>
        <p:spPr>
          <a:xfrm>
            <a:off x="5898550" y="3656615"/>
            <a:ext cx="379667" cy="379667"/>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3</a:t>
            </a:r>
            <a:endParaRPr lang="zh-CN" altLang="en-US"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5" name="MH_Entry_3"/>
          <p:cNvSpPr/>
          <p:nvPr>
            <p:custDataLst>
              <p:tags r:id="rId8"/>
            </p:custDataLst>
          </p:nvPr>
        </p:nvSpPr>
        <p:spPr>
          <a:xfrm>
            <a:off x="6429375" y="3608903"/>
            <a:ext cx="5012754" cy="50629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lnSpc>
                <a:spcPct val="130000"/>
              </a:lnSpc>
            </a:pPr>
            <a:r>
              <a:rPr lang="zh-CN" altLang="en-US" sz="253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实验三：分治算法</a:t>
            </a:r>
          </a:p>
        </p:txBody>
      </p:sp>
      <p:sp>
        <p:nvSpPr>
          <p:cNvPr id="16" name="Freeform 6"/>
          <p:cNvSpPr>
            <a:spLocks/>
          </p:cNvSpPr>
          <p:nvPr/>
        </p:nvSpPr>
        <p:spPr bwMode="auto">
          <a:xfrm>
            <a:off x="0" y="4091804"/>
            <a:ext cx="5265494" cy="3140846"/>
          </a:xfrm>
          <a:custGeom>
            <a:avLst/>
            <a:gdLst>
              <a:gd name="T0" fmla="*/ 0 w 2348"/>
              <a:gd name="T1" fmla="*/ 0 h 1407"/>
              <a:gd name="T2" fmla="*/ 2348 w 2348"/>
              <a:gd name="T3" fmla="*/ 1407 h 1407"/>
              <a:gd name="T4" fmla="*/ 0 w 2348"/>
              <a:gd name="T5" fmla="*/ 1407 h 1407"/>
              <a:gd name="T6" fmla="*/ 0 w 2348"/>
              <a:gd name="T7" fmla="*/ 0 h 1407"/>
            </a:gdLst>
            <a:ahLst/>
            <a:cxnLst>
              <a:cxn ang="0">
                <a:pos x="T0" y="T1"/>
              </a:cxn>
              <a:cxn ang="0">
                <a:pos x="T2" y="T3"/>
              </a:cxn>
              <a:cxn ang="0">
                <a:pos x="T4" y="T5"/>
              </a:cxn>
              <a:cxn ang="0">
                <a:pos x="T6" y="T7"/>
              </a:cxn>
            </a:cxnLst>
            <a:rect l="0" t="0" r="r" b="b"/>
            <a:pathLst>
              <a:path w="2348" h="1407">
                <a:moveTo>
                  <a:pt x="0" y="0"/>
                </a:moveTo>
                <a:lnTo>
                  <a:pt x="2348" y="1407"/>
                </a:lnTo>
                <a:lnTo>
                  <a:pt x="0" y="1407"/>
                </a:lnTo>
                <a:lnTo>
                  <a:pt x="0" y="0"/>
                </a:lnTo>
                <a:close/>
              </a:path>
            </a:pathLst>
          </a:custGeom>
          <a:blipFill dpi="0" rotWithShape="1">
            <a:blip r:embed="rId13" cstate="print">
              <a:extLst>
                <a:ext uri="{28A0092B-C50C-407E-A947-70E740481C1C}">
                  <a14:useLocalDpi xmlns:a14="http://schemas.microsoft.com/office/drawing/2010/main"/>
                </a:ext>
              </a:extLst>
            </a:blip>
            <a:srcRect/>
            <a:stretch>
              <a:fillRect/>
            </a:stretch>
          </a:blip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7"/>
          <p:cNvSpPr>
            <a:spLocks/>
          </p:cNvSpPr>
          <p:nvPr/>
        </p:nvSpPr>
        <p:spPr bwMode="auto">
          <a:xfrm>
            <a:off x="2984828" y="4640949"/>
            <a:ext cx="9873922" cy="2591700"/>
          </a:xfrm>
          <a:custGeom>
            <a:avLst/>
            <a:gdLst>
              <a:gd name="T0" fmla="*/ 4403 w 4403"/>
              <a:gd name="T1" fmla="*/ 0 h 1161"/>
              <a:gd name="T2" fmla="*/ 4403 w 4403"/>
              <a:gd name="T3" fmla="*/ 1161 h 1161"/>
              <a:gd name="T4" fmla="*/ 0 w 4403"/>
              <a:gd name="T5" fmla="*/ 1161 h 1161"/>
              <a:gd name="T6" fmla="*/ 4403 w 4403"/>
              <a:gd name="T7" fmla="*/ 0 h 1161"/>
            </a:gdLst>
            <a:ahLst/>
            <a:cxnLst>
              <a:cxn ang="0">
                <a:pos x="T0" y="T1"/>
              </a:cxn>
              <a:cxn ang="0">
                <a:pos x="T2" y="T3"/>
              </a:cxn>
              <a:cxn ang="0">
                <a:pos x="T4" y="T5"/>
              </a:cxn>
              <a:cxn ang="0">
                <a:pos x="T6" y="T7"/>
              </a:cxn>
            </a:cxnLst>
            <a:rect l="0" t="0" r="r" b="b"/>
            <a:pathLst>
              <a:path w="4403" h="1161">
                <a:moveTo>
                  <a:pt x="4403" y="0"/>
                </a:moveTo>
                <a:lnTo>
                  <a:pt x="4403" y="1161"/>
                </a:lnTo>
                <a:lnTo>
                  <a:pt x="0" y="1161"/>
                </a:lnTo>
                <a:lnTo>
                  <a:pt x="4403" y="0"/>
                </a:lnTo>
                <a:close/>
              </a:path>
            </a:pathLst>
          </a:custGeom>
          <a:blipFill dpi="0" rotWithShape="1">
            <a:blip r:embed="rId14" cstate="print">
              <a:extLst>
                <a:ext uri="{28A0092B-C50C-407E-A947-70E740481C1C}">
                  <a14:useLocalDpi xmlns:a14="http://schemas.microsoft.com/office/drawing/2010/main"/>
                </a:ext>
              </a:extLst>
            </a:blip>
            <a:srcRect/>
            <a:stretch>
              <a:fillRect/>
            </a:stretch>
          </a:blip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MH_Number_3"/>
          <p:cNvSpPr/>
          <p:nvPr>
            <p:custDataLst>
              <p:tags r:id="rId9"/>
            </p:custDataLst>
          </p:nvPr>
        </p:nvSpPr>
        <p:spPr>
          <a:xfrm>
            <a:off x="5898550" y="4572865"/>
            <a:ext cx="379667" cy="379667"/>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4</a:t>
            </a:r>
            <a:endParaRPr lang="zh-CN" altLang="en-US"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MH_Entry_3"/>
          <p:cNvSpPr/>
          <p:nvPr>
            <p:custDataLst>
              <p:tags r:id="rId10"/>
            </p:custDataLst>
          </p:nvPr>
        </p:nvSpPr>
        <p:spPr>
          <a:xfrm>
            <a:off x="6429375" y="4543675"/>
            <a:ext cx="5012754" cy="50629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lnSpc>
                <a:spcPct val="130000"/>
              </a:lnSpc>
            </a:pPr>
            <a:r>
              <a:rPr lang="zh-CN" altLang="en-US" sz="253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实验四：</a:t>
            </a:r>
            <a:r>
              <a:rPr lang="en-US" altLang="zh-CN" sz="253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SQL</a:t>
            </a:r>
            <a:endParaRPr lang="zh-CN" altLang="en-US" sz="253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3895091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ageCurlDouble"/>
      </p:transition>
    </mc:Choice>
    <mc:Fallback xmlns="">
      <p:transition spd="slow" advTm="4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303957"/>
            <a:ext cx="2005357" cy="369332"/>
          </a:xfrm>
          <a:prstGeom prst="rect">
            <a:avLst/>
          </a:prstGeom>
          <a:noFill/>
        </p:spPr>
        <p:txBody>
          <a:bodyPr wrap="none" lIns="0" tIns="0" rIns="0" bIns="0" rtlCol="0">
            <a:spAutoFit/>
          </a:bodyPr>
          <a:lstStyle/>
          <a:p>
            <a:pPr defTabSz="964278"/>
            <a:r>
              <a:rPr lang="en-US" altLang="zh-CN" sz="2400" b="1" dirty="0">
                <a:solidFill>
                  <a:srgbClr val="0F6FC6"/>
                </a:solidFill>
                <a:latin typeface="微软雅黑" panose="020B0503020204020204" pitchFamily="34" charset="-122"/>
                <a:ea typeface="微软雅黑" panose="020B0503020204020204" pitchFamily="34" charset="-122"/>
                <a:cs typeface="+mn-ea"/>
                <a:sym typeface="+mn-lt"/>
              </a:rPr>
              <a:t>1.2</a:t>
            </a:r>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散列表实验</a:t>
            </a:r>
          </a:p>
        </p:txBody>
      </p:sp>
      <p:sp>
        <p:nvSpPr>
          <p:cNvPr id="2" name="矩形 1"/>
          <p:cNvSpPr/>
          <p:nvPr/>
        </p:nvSpPr>
        <p:spPr>
          <a:xfrm>
            <a:off x="740743" y="1672109"/>
            <a:ext cx="11233248" cy="3416320"/>
          </a:xfrm>
          <a:prstGeom prst="rect">
            <a:avLst/>
          </a:prstGeom>
        </p:spPr>
        <p:txBody>
          <a:bodyPr wrap="square">
            <a:spAutoFit/>
          </a:bodyPr>
          <a:lstStyle/>
          <a:p>
            <a:pPr algn="ctr">
              <a:lnSpc>
                <a:spcPct val="200000"/>
              </a:lnSpc>
              <a:spcAft>
                <a:spcPts val="0"/>
              </a:spcAft>
            </a:pPr>
            <a:r>
              <a:rPr lang="zh-CN" altLang="en-US" sz="3600" b="1" kern="100" dirty="0">
                <a:solidFill>
                  <a:srgbClr val="FF0000"/>
                </a:solidFill>
                <a:cs typeface="Times New Roman" panose="02020603050405020304" pitchFamily="18" charset="0"/>
              </a:rPr>
              <a:t>散列表实验</a:t>
            </a:r>
          </a:p>
          <a:p>
            <a:pPr lvl="0" algn="ctr">
              <a:lnSpc>
                <a:spcPct val="200000"/>
              </a:lnSpc>
            </a:pPr>
            <a:r>
              <a:rPr lang="zh-CN" altLang="en-US" sz="2400" b="1" dirty="0"/>
              <a:t>已知关键字序列</a:t>
            </a:r>
            <a:r>
              <a:rPr lang="en-US" altLang="zh-CN" sz="2400" b="1" dirty="0">
                <a:solidFill>
                  <a:srgbClr val="FF0000"/>
                </a:solidFill>
              </a:rPr>
              <a:t>key</a:t>
            </a:r>
            <a:r>
              <a:rPr lang="en-US" altLang="zh-CN" sz="2400" b="1" dirty="0"/>
              <a:t>={………………}</a:t>
            </a:r>
            <a:r>
              <a:rPr lang="zh-CN" altLang="en-US" sz="2400" b="1" dirty="0"/>
              <a:t>，关键字个数</a:t>
            </a:r>
            <a:r>
              <a:rPr lang="en-US" altLang="zh-CN" sz="2400" b="1" dirty="0">
                <a:solidFill>
                  <a:srgbClr val="FF0000"/>
                </a:solidFill>
              </a:rPr>
              <a:t>n</a:t>
            </a:r>
            <a:r>
              <a:rPr lang="zh-CN" altLang="en-US" sz="2400" b="1" dirty="0"/>
              <a:t>，哈希表长度</a:t>
            </a:r>
            <a:r>
              <a:rPr lang="en-US" altLang="zh-CN" sz="2400" b="1" dirty="0">
                <a:solidFill>
                  <a:srgbClr val="FF0000"/>
                </a:solidFill>
              </a:rPr>
              <a:t>m</a:t>
            </a:r>
            <a:r>
              <a:rPr lang="en-US" altLang="zh-CN" sz="2400" b="1" dirty="0"/>
              <a:t>,</a:t>
            </a:r>
            <a:r>
              <a:rPr lang="zh-CN" altLang="en-US" sz="2400" b="1" dirty="0"/>
              <a:t>使用哈希函数为</a:t>
            </a:r>
            <a:r>
              <a:rPr lang="en-US" altLang="zh-CN" sz="2400" b="1" dirty="0">
                <a:solidFill>
                  <a:srgbClr val="FF0000"/>
                </a:solidFill>
              </a:rPr>
              <a:t>H(key)=key mod x</a:t>
            </a:r>
            <a:r>
              <a:rPr lang="zh-CN" altLang="en-US" sz="2400" b="1" dirty="0"/>
              <a:t>，采用一次</a:t>
            </a:r>
            <a:r>
              <a:rPr lang="en-US" altLang="zh-CN" sz="2400" b="1" dirty="0"/>
              <a:t>/</a:t>
            </a:r>
            <a:r>
              <a:rPr lang="zh-CN" altLang="en-US" sz="2400" b="1" dirty="0"/>
              <a:t>二次探测法解决冲突。输出哈希表。计算查找成功和失败的</a:t>
            </a:r>
            <a:r>
              <a:rPr lang="en-US" altLang="zh-CN" sz="2400" b="1" dirty="0"/>
              <a:t>ASL</a:t>
            </a:r>
            <a:r>
              <a:rPr lang="zh-CN" altLang="en-US" sz="2400" b="1" dirty="0"/>
              <a:t>。</a:t>
            </a:r>
          </a:p>
        </p:txBody>
      </p:sp>
    </p:spTree>
    <p:extLst>
      <p:ext uri="{BB962C8B-B14F-4D97-AF65-F5344CB8AC3E}">
        <p14:creationId xmlns:p14="http://schemas.microsoft.com/office/powerpoint/2010/main" val="1150818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303957"/>
            <a:ext cx="1231106"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题目分析</a:t>
            </a:r>
          </a:p>
        </p:txBody>
      </p:sp>
      <p:graphicFrame>
        <p:nvGraphicFramePr>
          <p:cNvPr id="5" name="Group 127">
            <a:extLst>
              <a:ext uri="{FF2B5EF4-FFF2-40B4-BE49-F238E27FC236}">
                <a16:creationId xmlns:a16="http://schemas.microsoft.com/office/drawing/2014/main" id="{B2741225-28AD-4B75-8EED-984DE38109DE}"/>
              </a:ext>
            </a:extLst>
          </p:cNvPr>
          <p:cNvGraphicFramePr>
            <a:graphicFrameLocks noGrp="1"/>
          </p:cNvGraphicFramePr>
          <p:nvPr>
            <p:extLst>
              <p:ext uri="{D42A27DB-BD31-4B8C-83A1-F6EECF244321}">
                <p14:modId xmlns:p14="http://schemas.microsoft.com/office/powerpoint/2010/main" val="3764401761"/>
              </p:ext>
            </p:extLst>
          </p:nvPr>
        </p:nvGraphicFramePr>
        <p:xfrm>
          <a:off x="3335412" y="2680221"/>
          <a:ext cx="6389687" cy="1011238"/>
        </p:xfrm>
        <a:graphic>
          <a:graphicData uri="http://schemas.openxmlformats.org/drawingml/2006/table">
            <a:tbl>
              <a:tblPr/>
              <a:tblGrid>
                <a:gridCol w="536575">
                  <a:extLst>
                    <a:ext uri="{9D8B030D-6E8A-4147-A177-3AD203B41FA5}">
                      <a16:colId xmlns:a16="http://schemas.microsoft.com/office/drawing/2014/main" val="20000"/>
                    </a:ext>
                  </a:extLst>
                </a:gridCol>
                <a:gridCol w="536575">
                  <a:extLst>
                    <a:ext uri="{9D8B030D-6E8A-4147-A177-3AD203B41FA5}">
                      <a16:colId xmlns:a16="http://schemas.microsoft.com/office/drawing/2014/main" val="20001"/>
                    </a:ext>
                  </a:extLst>
                </a:gridCol>
                <a:gridCol w="536575">
                  <a:extLst>
                    <a:ext uri="{9D8B030D-6E8A-4147-A177-3AD203B41FA5}">
                      <a16:colId xmlns:a16="http://schemas.microsoft.com/office/drawing/2014/main" val="20002"/>
                    </a:ext>
                  </a:extLst>
                </a:gridCol>
                <a:gridCol w="501650">
                  <a:extLst>
                    <a:ext uri="{9D8B030D-6E8A-4147-A177-3AD203B41FA5}">
                      <a16:colId xmlns:a16="http://schemas.microsoft.com/office/drawing/2014/main" val="20003"/>
                    </a:ext>
                  </a:extLst>
                </a:gridCol>
                <a:gridCol w="560387">
                  <a:extLst>
                    <a:ext uri="{9D8B030D-6E8A-4147-A177-3AD203B41FA5}">
                      <a16:colId xmlns:a16="http://schemas.microsoft.com/office/drawing/2014/main" val="20004"/>
                    </a:ext>
                  </a:extLst>
                </a:gridCol>
                <a:gridCol w="538163">
                  <a:extLst>
                    <a:ext uri="{9D8B030D-6E8A-4147-A177-3AD203B41FA5}">
                      <a16:colId xmlns:a16="http://schemas.microsoft.com/office/drawing/2014/main" val="20005"/>
                    </a:ext>
                  </a:extLst>
                </a:gridCol>
                <a:gridCol w="576262">
                  <a:extLst>
                    <a:ext uri="{9D8B030D-6E8A-4147-A177-3AD203B41FA5}">
                      <a16:colId xmlns:a16="http://schemas.microsoft.com/office/drawing/2014/main" val="20006"/>
                    </a:ext>
                  </a:extLst>
                </a:gridCol>
                <a:gridCol w="479425">
                  <a:extLst>
                    <a:ext uri="{9D8B030D-6E8A-4147-A177-3AD203B41FA5}">
                      <a16:colId xmlns:a16="http://schemas.microsoft.com/office/drawing/2014/main" val="20007"/>
                    </a:ext>
                  </a:extLst>
                </a:gridCol>
                <a:gridCol w="531813">
                  <a:extLst>
                    <a:ext uri="{9D8B030D-6E8A-4147-A177-3AD203B41FA5}">
                      <a16:colId xmlns:a16="http://schemas.microsoft.com/office/drawing/2014/main" val="20008"/>
                    </a:ext>
                  </a:extLst>
                </a:gridCol>
                <a:gridCol w="530225">
                  <a:extLst>
                    <a:ext uri="{9D8B030D-6E8A-4147-A177-3AD203B41FA5}">
                      <a16:colId xmlns:a16="http://schemas.microsoft.com/office/drawing/2014/main" val="20009"/>
                    </a:ext>
                  </a:extLst>
                </a:gridCol>
                <a:gridCol w="531812">
                  <a:extLst>
                    <a:ext uri="{9D8B030D-6E8A-4147-A177-3AD203B41FA5}">
                      <a16:colId xmlns:a16="http://schemas.microsoft.com/office/drawing/2014/main" val="20010"/>
                    </a:ext>
                  </a:extLst>
                </a:gridCol>
                <a:gridCol w="530225">
                  <a:extLst>
                    <a:ext uri="{9D8B030D-6E8A-4147-A177-3AD203B41FA5}">
                      <a16:colId xmlns:a16="http://schemas.microsoft.com/office/drawing/2014/main" val="20011"/>
                    </a:ext>
                  </a:extLst>
                </a:gridCol>
              </a:tblGrid>
              <a:tr h="5064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dirty="0">
                        <a:ln>
                          <a:noFill/>
                        </a:ln>
                        <a:solidFill>
                          <a:schemeClr val="tx1"/>
                        </a:solidFill>
                        <a:effectLst/>
                        <a:latin typeface="Arial" charset="0"/>
                        <a:ea typeface="宋体" pitchFamily="2" charset="-122"/>
                      </a:endParaRPr>
                    </a:p>
                  </a:txBody>
                  <a:tcPr marL="0" marR="0" anchor="b"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charset="0"/>
                          <a:ea typeface="宋体" pitchFamily="2" charset="-122"/>
                        </a:rPr>
                        <a:t>0</a:t>
                      </a:r>
                    </a:p>
                  </a:txBody>
                  <a:tcPr marL="0" marR="0" anchor="b" horzOverflow="overflow">
                    <a:lnL>
                      <a:noFill/>
                    </a:lnL>
                    <a:lnR>
                      <a:noFill/>
                    </a:lnR>
                    <a:lnT cap="flat">
                      <a:noFill/>
                    </a:lnT>
                    <a:lnB w="190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charset="0"/>
                          <a:ea typeface="宋体" pitchFamily="2" charset="-122"/>
                        </a:rPr>
                        <a:t>1</a:t>
                      </a:r>
                    </a:p>
                  </a:txBody>
                  <a:tcPr marL="0" marR="0" anchor="b" horzOverflow="overflow">
                    <a:lnL>
                      <a:noFill/>
                    </a:lnL>
                    <a:lnR>
                      <a:noFill/>
                    </a:lnR>
                    <a:lnT cap="flat">
                      <a:noFill/>
                    </a:lnT>
                    <a:lnB w="190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charset="0"/>
                          <a:ea typeface="宋体" pitchFamily="2" charset="-122"/>
                        </a:rPr>
                        <a:t>2</a:t>
                      </a:r>
                    </a:p>
                  </a:txBody>
                  <a:tcPr marL="0" marR="0" anchor="b" horzOverflow="overflow">
                    <a:lnL>
                      <a:noFill/>
                    </a:lnL>
                    <a:lnR>
                      <a:noFill/>
                    </a:lnR>
                    <a:lnT cap="flat">
                      <a:noFill/>
                    </a:lnT>
                    <a:lnB w="190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charset="0"/>
                          <a:ea typeface="宋体" pitchFamily="2" charset="-122"/>
                        </a:rPr>
                        <a:t>3</a:t>
                      </a:r>
                    </a:p>
                  </a:txBody>
                  <a:tcPr marL="0" marR="0" anchor="b" horzOverflow="overflow">
                    <a:lnL>
                      <a:noFill/>
                    </a:lnL>
                    <a:lnR>
                      <a:noFill/>
                    </a:lnR>
                    <a:lnT cap="flat">
                      <a:noFill/>
                    </a:lnT>
                    <a:lnB w="190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charset="0"/>
                          <a:ea typeface="宋体" pitchFamily="2" charset="-122"/>
                        </a:rPr>
                        <a:t>4</a:t>
                      </a:r>
                    </a:p>
                  </a:txBody>
                  <a:tcPr marL="0" marR="0" anchor="b" horzOverflow="overflow">
                    <a:lnL>
                      <a:noFill/>
                    </a:lnL>
                    <a:lnR>
                      <a:noFill/>
                    </a:lnR>
                    <a:lnT cap="flat">
                      <a:noFill/>
                    </a:lnT>
                    <a:lnB w="190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charset="0"/>
                          <a:ea typeface="宋体" pitchFamily="2" charset="-122"/>
                        </a:rPr>
                        <a:t>5</a:t>
                      </a:r>
                    </a:p>
                  </a:txBody>
                  <a:tcPr marL="0" marR="0" anchor="b" horzOverflow="overflow">
                    <a:lnL>
                      <a:noFill/>
                    </a:lnL>
                    <a:lnR>
                      <a:noFill/>
                    </a:lnR>
                    <a:lnT cap="flat">
                      <a:noFill/>
                    </a:lnT>
                    <a:lnB w="190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charset="0"/>
                          <a:ea typeface="宋体" pitchFamily="2" charset="-122"/>
                        </a:rPr>
                        <a:t>6</a:t>
                      </a:r>
                    </a:p>
                  </a:txBody>
                  <a:tcPr marL="0" marR="0" anchor="b" horzOverflow="overflow">
                    <a:lnL>
                      <a:noFill/>
                    </a:lnL>
                    <a:lnR>
                      <a:noFill/>
                    </a:lnR>
                    <a:lnT cap="flat">
                      <a:noFill/>
                    </a:lnT>
                    <a:lnB w="190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charset="0"/>
                          <a:ea typeface="宋体" pitchFamily="2" charset="-122"/>
                        </a:rPr>
                        <a:t>7</a:t>
                      </a:r>
                    </a:p>
                  </a:txBody>
                  <a:tcPr marL="0" marR="0" anchor="b" horzOverflow="overflow">
                    <a:lnL>
                      <a:noFill/>
                    </a:lnL>
                    <a:lnR>
                      <a:noFill/>
                    </a:lnR>
                    <a:lnT cap="flat">
                      <a:noFill/>
                    </a:lnT>
                    <a:lnB w="190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charset="0"/>
                          <a:ea typeface="宋体" pitchFamily="2" charset="-122"/>
                        </a:rPr>
                        <a:t>8</a:t>
                      </a:r>
                    </a:p>
                  </a:txBody>
                  <a:tcPr marL="0" marR="0" anchor="b" horzOverflow="overflow">
                    <a:lnL>
                      <a:noFill/>
                    </a:lnL>
                    <a:lnR>
                      <a:noFill/>
                    </a:lnR>
                    <a:lnT cap="flat">
                      <a:noFill/>
                    </a:lnT>
                    <a:lnB w="190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charset="0"/>
                          <a:ea typeface="宋体" pitchFamily="2" charset="-122"/>
                        </a:rPr>
                        <a:t>9</a:t>
                      </a:r>
                    </a:p>
                  </a:txBody>
                  <a:tcPr marL="0" marR="0" anchor="b" horzOverflow="overflow">
                    <a:lnL>
                      <a:noFill/>
                    </a:lnL>
                    <a:lnR>
                      <a:noFill/>
                    </a:lnR>
                    <a:lnT cap="flat">
                      <a:noFill/>
                    </a:lnT>
                    <a:lnB w="190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charset="0"/>
                          <a:ea typeface="宋体" pitchFamily="2" charset="-122"/>
                        </a:rPr>
                        <a:t>10</a:t>
                      </a:r>
                    </a:p>
                  </a:txBody>
                  <a:tcPr marL="0" marR="0" anchor="b" horzOverflow="overflow">
                    <a:lnL>
                      <a:noFill/>
                    </a:lnL>
                    <a:lnR cap="flat">
                      <a:noFill/>
                    </a:lnR>
                    <a:lnT cap="flat">
                      <a:noFill/>
                    </a:lnT>
                    <a:lnB w="19050" cap="flat" cmpd="sng" algn="ctr">
                      <a:solidFill>
                        <a:schemeClr val="accent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Arial" charset="0"/>
                          <a:ea typeface="宋体" pitchFamily="2" charset="-122"/>
                        </a:rPr>
                        <a:t>HT</a:t>
                      </a:r>
                    </a:p>
                  </a:txBody>
                  <a:tcPr marL="0" marR="0" anchor="ctr" horzOverflow="overflow">
                    <a:lnL cap="flat">
                      <a:noFill/>
                    </a:lnL>
                    <a:lnR w="19050" cap="flat" cmpd="sng" algn="ctr">
                      <a:solidFill>
                        <a:schemeClr val="accent2"/>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a:ln>
                          <a:noFill/>
                        </a:ln>
                        <a:solidFill>
                          <a:schemeClr val="tx1"/>
                        </a:solidFill>
                        <a:effectLst/>
                        <a:latin typeface="Arial" charset="0"/>
                        <a:ea typeface="宋体" pitchFamily="2" charset="-122"/>
                      </a:endParaRPr>
                    </a:p>
                  </a:txBody>
                  <a:tcPr marL="0" marR="0" anchor="ctr" horzOverflow="overflow">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a:ln>
                          <a:noFill/>
                        </a:ln>
                        <a:solidFill>
                          <a:schemeClr val="tx1"/>
                        </a:solidFill>
                        <a:effectLst/>
                        <a:latin typeface="Arial" charset="0"/>
                        <a:ea typeface="宋体" pitchFamily="2" charset="-122"/>
                      </a:endParaRPr>
                    </a:p>
                  </a:txBody>
                  <a:tcPr marL="0" marR="0" anchor="ctr" horzOverflow="overflow">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a:ln>
                          <a:noFill/>
                        </a:ln>
                        <a:solidFill>
                          <a:schemeClr val="tx1"/>
                        </a:solidFill>
                        <a:effectLst/>
                        <a:latin typeface="Arial" charset="0"/>
                        <a:ea typeface="宋体" pitchFamily="2" charset="-122"/>
                      </a:endParaRPr>
                    </a:p>
                  </a:txBody>
                  <a:tcPr marL="0" marR="0" anchor="ctr" horzOverflow="overflow">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dirty="0">
                        <a:ln>
                          <a:noFill/>
                        </a:ln>
                        <a:solidFill>
                          <a:schemeClr val="tx1"/>
                        </a:solidFill>
                        <a:effectLst/>
                        <a:latin typeface="Arial" charset="0"/>
                        <a:ea typeface="宋体" pitchFamily="2" charset="-122"/>
                      </a:endParaRPr>
                    </a:p>
                  </a:txBody>
                  <a:tcPr marL="0" marR="0" anchor="ctr" horzOverflow="overflow">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a:ln>
                          <a:noFill/>
                        </a:ln>
                        <a:solidFill>
                          <a:schemeClr val="tx1"/>
                        </a:solidFill>
                        <a:effectLst/>
                        <a:latin typeface="Arial" charset="0"/>
                        <a:ea typeface="宋体" pitchFamily="2" charset="-122"/>
                      </a:endParaRPr>
                    </a:p>
                  </a:txBody>
                  <a:tcPr marL="0" marR="0" anchor="ctr" horzOverflow="overflow">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a:ln>
                          <a:noFill/>
                        </a:ln>
                        <a:solidFill>
                          <a:schemeClr val="tx1"/>
                        </a:solidFill>
                        <a:effectLst/>
                        <a:latin typeface="Arial" charset="0"/>
                        <a:ea typeface="宋体" pitchFamily="2" charset="-122"/>
                      </a:endParaRPr>
                    </a:p>
                  </a:txBody>
                  <a:tcPr marL="0" marR="0" anchor="ctr" horzOverflow="overflow">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a:ln>
                          <a:noFill/>
                        </a:ln>
                        <a:solidFill>
                          <a:schemeClr val="tx1"/>
                        </a:solidFill>
                        <a:effectLst/>
                        <a:latin typeface="Arial" charset="0"/>
                        <a:ea typeface="宋体" pitchFamily="2" charset="-122"/>
                      </a:endParaRPr>
                    </a:p>
                  </a:txBody>
                  <a:tcPr marL="0" marR="0" anchor="ctr" horzOverflow="overflow">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a:ln>
                          <a:noFill/>
                        </a:ln>
                        <a:solidFill>
                          <a:schemeClr val="accent2"/>
                        </a:solidFill>
                        <a:effectLst/>
                        <a:latin typeface="Arial" charset="0"/>
                        <a:ea typeface="华文新魏" pitchFamily="2" charset="-122"/>
                        <a:cs typeface="Arial" charset="0"/>
                      </a:endParaRPr>
                    </a:p>
                  </a:txBody>
                  <a:tcPr marL="0" marR="0" anchor="ctr" horzOverflow="overflow">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accent2"/>
                          </a:solidFill>
                          <a:effectLst/>
                          <a:latin typeface="Arial" charset="0"/>
                          <a:ea typeface="华文新魏" pitchFamily="2" charset="-122"/>
                          <a:cs typeface="Arial" charset="0"/>
                        </a:rPr>
                        <a:t>Ø</a:t>
                      </a:r>
                    </a:p>
                  </a:txBody>
                  <a:tcPr marL="0" marR="0" anchor="ctr" horzOverflow="overflow">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a:ln>
                          <a:noFill/>
                        </a:ln>
                        <a:solidFill>
                          <a:schemeClr val="accent2"/>
                        </a:solidFill>
                        <a:effectLst/>
                        <a:latin typeface="Arial" charset="0"/>
                        <a:ea typeface="华文新魏" pitchFamily="2" charset="-122"/>
                        <a:cs typeface="Arial" charset="0"/>
                      </a:endParaRPr>
                    </a:p>
                  </a:txBody>
                  <a:tcPr marL="0" marR="0" anchor="ctr" horzOverflow="overflow">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a:ln>
                          <a:noFill/>
                        </a:ln>
                        <a:solidFill>
                          <a:schemeClr val="tx1"/>
                        </a:solidFill>
                        <a:effectLst/>
                        <a:latin typeface="Arial" charset="0"/>
                        <a:ea typeface="宋体" pitchFamily="2" charset="-122"/>
                      </a:endParaRPr>
                    </a:p>
                  </a:txBody>
                  <a:tcPr marL="0" marR="0" anchor="ctr" horzOverflow="overflow">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bl>
          </a:graphicData>
        </a:graphic>
      </p:graphicFrame>
      <p:sp>
        <p:nvSpPr>
          <p:cNvPr id="6" name="Text Box 68"/>
          <p:cNvSpPr txBox="1">
            <a:spLocks noChangeArrowheads="1"/>
          </p:cNvSpPr>
          <p:nvPr/>
        </p:nvSpPr>
        <p:spPr bwMode="auto">
          <a:xfrm>
            <a:off x="7647062" y="3204096"/>
            <a:ext cx="41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ea typeface="华文新魏" panose="02010800040101010101" pitchFamily="2" charset="-122"/>
                <a:cs typeface="Arial" panose="020B0604020202020204" pitchFamily="34" charset="0"/>
              </a:rPr>
              <a:t>07</a:t>
            </a:r>
          </a:p>
        </p:txBody>
      </p:sp>
      <p:sp>
        <p:nvSpPr>
          <p:cNvPr id="7" name="Text Box 69"/>
          <p:cNvSpPr txBox="1">
            <a:spLocks noChangeArrowheads="1"/>
          </p:cNvSpPr>
          <p:nvPr/>
        </p:nvSpPr>
        <p:spPr bwMode="auto">
          <a:xfrm>
            <a:off x="4476824" y="1888133"/>
            <a:ext cx="52387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CC0000"/>
                </a:solidFill>
                <a:ea typeface="华文新魏" panose="02010800040101010101" pitchFamily="2" charset="-122"/>
              </a:rPr>
              <a:t>7</a:t>
            </a:r>
          </a:p>
        </p:txBody>
      </p:sp>
      <p:sp>
        <p:nvSpPr>
          <p:cNvPr id="8" name="Text Box 70"/>
          <p:cNvSpPr txBox="1">
            <a:spLocks noChangeArrowheads="1"/>
          </p:cNvSpPr>
          <p:nvPr/>
        </p:nvSpPr>
        <p:spPr bwMode="auto">
          <a:xfrm>
            <a:off x="5000699" y="1888133"/>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CC0000"/>
                </a:solidFill>
                <a:ea typeface="华文新魏" panose="02010800040101010101" pitchFamily="2" charset="-122"/>
              </a:rPr>
              <a:t>4</a:t>
            </a:r>
          </a:p>
        </p:txBody>
      </p:sp>
      <p:sp>
        <p:nvSpPr>
          <p:cNvPr id="9" name="Text Box 71"/>
          <p:cNvSpPr txBox="1">
            <a:spLocks noChangeArrowheads="1"/>
          </p:cNvSpPr>
          <p:nvPr/>
        </p:nvSpPr>
        <p:spPr bwMode="auto">
          <a:xfrm>
            <a:off x="6054799" y="1888133"/>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CC0000"/>
                </a:solidFill>
                <a:ea typeface="华文新魏" panose="02010800040101010101" pitchFamily="2" charset="-122"/>
              </a:rPr>
              <a:t>9</a:t>
            </a:r>
          </a:p>
        </p:txBody>
      </p:sp>
      <p:sp>
        <p:nvSpPr>
          <p:cNvPr id="10" name="Text Box 72"/>
          <p:cNvSpPr txBox="1">
            <a:spLocks noChangeArrowheads="1"/>
          </p:cNvSpPr>
          <p:nvPr/>
        </p:nvSpPr>
        <p:spPr bwMode="auto">
          <a:xfrm>
            <a:off x="6575499" y="1888133"/>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CC0000"/>
                </a:solidFill>
                <a:ea typeface="华文新魏" panose="02010800040101010101" pitchFamily="2" charset="-122"/>
              </a:rPr>
              <a:t>4</a:t>
            </a:r>
          </a:p>
        </p:txBody>
      </p:sp>
      <p:sp>
        <p:nvSpPr>
          <p:cNvPr id="11" name="Text Box 73"/>
          <p:cNvSpPr txBox="1">
            <a:spLocks noChangeArrowheads="1"/>
          </p:cNvSpPr>
          <p:nvPr/>
        </p:nvSpPr>
        <p:spPr bwMode="auto">
          <a:xfrm>
            <a:off x="7100962" y="1888133"/>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CC0000"/>
                </a:solidFill>
                <a:ea typeface="华文新魏" panose="02010800040101010101" pitchFamily="2" charset="-122"/>
              </a:rPr>
              <a:t>9</a:t>
            </a:r>
          </a:p>
        </p:txBody>
      </p:sp>
      <p:sp>
        <p:nvSpPr>
          <p:cNvPr id="12" name="Text Box 74"/>
          <p:cNvSpPr txBox="1">
            <a:spLocks noChangeArrowheads="1"/>
          </p:cNvSpPr>
          <p:nvPr/>
        </p:nvSpPr>
        <p:spPr bwMode="auto">
          <a:xfrm>
            <a:off x="7626424" y="1888133"/>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CC0000"/>
                </a:solidFill>
                <a:ea typeface="华文新魏" panose="02010800040101010101" pitchFamily="2" charset="-122"/>
              </a:rPr>
              <a:t>9</a:t>
            </a:r>
          </a:p>
        </p:txBody>
      </p:sp>
      <p:sp>
        <p:nvSpPr>
          <p:cNvPr id="13" name="Text Box 75"/>
          <p:cNvSpPr txBox="1">
            <a:spLocks noChangeArrowheads="1"/>
          </p:cNvSpPr>
          <p:nvPr/>
        </p:nvSpPr>
        <p:spPr bwMode="auto">
          <a:xfrm>
            <a:off x="8150299" y="1888133"/>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CC0000"/>
                </a:solidFill>
                <a:ea typeface="华文新魏" panose="02010800040101010101" pitchFamily="2" charset="-122"/>
              </a:rPr>
              <a:t>10</a:t>
            </a:r>
          </a:p>
        </p:txBody>
      </p:sp>
      <p:sp>
        <p:nvSpPr>
          <p:cNvPr id="14" name="Text Box 76"/>
          <p:cNvSpPr txBox="1">
            <a:spLocks noChangeArrowheads="1"/>
          </p:cNvSpPr>
          <p:nvPr/>
        </p:nvSpPr>
        <p:spPr bwMode="auto">
          <a:xfrm>
            <a:off x="8675762" y="1888133"/>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CC0000"/>
                </a:solidFill>
                <a:ea typeface="华文新魏" panose="02010800040101010101" pitchFamily="2" charset="-122"/>
              </a:rPr>
              <a:t>5</a:t>
            </a:r>
          </a:p>
        </p:txBody>
      </p:sp>
      <p:sp>
        <p:nvSpPr>
          <p:cNvPr id="15" name="Text Box 77"/>
          <p:cNvSpPr txBox="1">
            <a:spLocks noChangeArrowheads="1"/>
          </p:cNvSpPr>
          <p:nvPr/>
        </p:nvSpPr>
        <p:spPr bwMode="auto">
          <a:xfrm>
            <a:off x="9199637" y="1888133"/>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CC0000"/>
                </a:solidFill>
                <a:ea typeface="华文新魏" panose="02010800040101010101" pitchFamily="2" charset="-122"/>
              </a:rPr>
              <a:t>0</a:t>
            </a:r>
          </a:p>
        </p:txBody>
      </p:sp>
      <p:sp>
        <p:nvSpPr>
          <p:cNvPr id="16" name="Text Box 79"/>
          <p:cNvSpPr txBox="1">
            <a:spLocks noChangeArrowheads="1"/>
          </p:cNvSpPr>
          <p:nvPr/>
        </p:nvSpPr>
        <p:spPr bwMode="auto">
          <a:xfrm>
            <a:off x="5526162" y="1888133"/>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CC0000"/>
                </a:solidFill>
                <a:ea typeface="华文新魏" panose="02010800040101010101" pitchFamily="2" charset="-122"/>
              </a:rPr>
              <a:t>9</a:t>
            </a:r>
          </a:p>
        </p:txBody>
      </p:sp>
      <p:sp>
        <p:nvSpPr>
          <p:cNvPr id="17" name="Text Box 80"/>
          <p:cNvSpPr txBox="1">
            <a:spLocks noChangeArrowheads="1"/>
          </p:cNvSpPr>
          <p:nvPr/>
        </p:nvSpPr>
        <p:spPr bwMode="auto">
          <a:xfrm>
            <a:off x="1627262" y="1888133"/>
            <a:ext cx="2886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dirty="0">
                <a:solidFill>
                  <a:schemeClr val="accent1">
                    <a:lumMod val="75000"/>
                  </a:schemeClr>
                </a:solidFill>
                <a:ea typeface="华文新魏" panose="02010800040101010101" pitchFamily="2" charset="-122"/>
              </a:rPr>
              <a:t>H(key)=key mod 11</a:t>
            </a:r>
          </a:p>
        </p:txBody>
      </p:sp>
      <p:grpSp>
        <p:nvGrpSpPr>
          <p:cNvPr id="18" name="Group 81"/>
          <p:cNvGrpSpPr>
            <a:grpSpLocks/>
          </p:cNvGrpSpPr>
          <p:nvPr/>
        </p:nvGrpSpPr>
        <p:grpSpPr bwMode="auto">
          <a:xfrm>
            <a:off x="3802137" y="1162050"/>
            <a:ext cx="6443662" cy="466725"/>
            <a:chOff x="1486" y="223"/>
            <a:chExt cx="4059" cy="294"/>
          </a:xfrm>
        </p:grpSpPr>
        <p:sp>
          <p:nvSpPr>
            <p:cNvPr id="19" name="Text Box 82"/>
            <p:cNvSpPr txBox="1">
              <a:spLocks noChangeArrowheads="1"/>
            </p:cNvSpPr>
            <p:nvPr/>
          </p:nvSpPr>
          <p:spPr bwMode="auto">
            <a:xfrm>
              <a:off x="1911" y="223"/>
              <a:ext cx="330"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ea typeface="华文新魏" panose="02010800040101010101" pitchFamily="2" charset="-122"/>
                </a:rPr>
                <a:t>07</a:t>
              </a:r>
            </a:p>
          </p:txBody>
        </p:sp>
        <p:sp>
          <p:nvSpPr>
            <p:cNvPr id="20" name="Text Box 83"/>
            <p:cNvSpPr txBox="1">
              <a:spLocks noChangeArrowheads="1"/>
            </p:cNvSpPr>
            <p:nvPr/>
          </p:nvSpPr>
          <p:spPr bwMode="auto">
            <a:xfrm>
              <a:off x="2241" y="223"/>
              <a:ext cx="328"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ea typeface="华文新魏" panose="02010800040101010101" pitchFamily="2" charset="-122"/>
                </a:rPr>
                <a:t>15</a:t>
              </a:r>
            </a:p>
          </p:txBody>
        </p:sp>
        <p:sp>
          <p:nvSpPr>
            <p:cNvPr id="22" name="Text Box 84"/>
            <p:cNvSpPr txBox="1">
              <a:spLocks noChangeArrowheads="1"/>
            </p:cNvSpPr>
            <p:nvPr/>
          </p:nvSpPr>
          <p:spPr bwMode="auto">
            <a:xfrm>
              <a:off x="2905" y="223"/>
              <a:ext cx="328"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ea typeface="华文新魏" panose="02010800040101010101" pitchFamily="2" charset="-122"/>
                </a:rPr>
                <a:t>31</a:t>
              </a:r>
            </a:p>
          </p:txBody>
        </p:sp>
        <p:sp>
          <p:nvSpPr>
            <p:cNvPr id="23" name="Text Box 85"/>
            <p:cNvSpPr txBox="1">
              <a:spLocks noChangeArrowheads="1"/>
            </p:cNvSpPr>
            <p:nvPr/>
          </p:nvSpPr>
          <p:spPr bwMode="auto">
            <a:xfrm>
              <a:off x="3233" y="223"/>
              <a:ext cx="328"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ea typeface="华文新魏" panose="02010800040101010101" pitchFamily="2" charset="-122"/>
                </a:rPr>
                <a:t>48</a:t>
              </a:r>
            </a:p>
          </p:txBody>
        </p:sp>
        <p:sp>
          <p:nvSpPr>
            <p:cNvPr id="24" name="Text Box 86"/>
            <p:cNvSpPr txBox="1">
              <a:spLocks noChangeArrowheads="1"/>
            </p:cNvSpPr>
            <p:nvPr/>
          </p:nvSpPr>
          <p:spPr bwMode="auto">
            <a:xfrm>
              <a:off x="3564" y="223"/>
              <a:ext cx="328"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ea typeface="华文新魏" panose="02010800040101010101" pitchFamily="2" charset="-122"/>
                </a:rPr>
                <a:t>53</a:t>
              </a:r>
            </a:p>
          </p:txBody>
        </p:sp>
        <p:sp>
          <p:nvSpPr>
            <p:cNvPr id="27" name="Text Box 87"/>
            <p:cNvSpPr txBox="1">
              <a:spLocks noChangeArrowheads="1"/>
            </p:cNvSpPr>
            <p:nvPr/>
          </p:nvSpPr>
          <p:spPr bwMode="auto">
            <a:xfrm>
              <a:off x="3895" y="223"/>
              <a:ext cx="328"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ea typeface="华文新魏" panose="02010800040101010101" pitchFamily="2" charset="-122"/>
                </a:rPr>
                <a:t>64</a:t>
              </a:r>
            </a:p>
          </p:txBody>
        </p:sp>
        <p:sp>
          <p:nvSpPr>
            <p:cNvPr id="28" name="Text Box 88"/>
            <p:cNvSpPr txBox="1">
              <a:spLocks noChangeArrowheads="1"/>
            </p:cNvSpPr>
            <p:nvPr/>
          </p:nvSpPr>
          <p:spPr bwMode="auto">
            <a:xfrm>
              <a:off x="4225" y="223"/>
              <a:ext cx="328"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ea typeface="华文新魏" panose="02010800040101010101" pitchFamily="2" charset="-122"/>
                </a:rPr>
                <a:t>76</a:t>
              </a:r>
            </a:p>
          </p:txBody>
        </p:sp>
        <p:sp>
          <p:nvSpPr>
            <p:cNvPr id="29" name="Text Box 89"/>
            <p:cNvSpPr txBox="1">
              <a:spLocks noChangeArrowheads="1"/>
            </p:cNvSpPr>
            <p:nvPr/>
          </p:nvSpPr>
          <p:spPr bwMode="auto">
            <a:xfrm>
              <a:off x="4556" y="223"/>
              <a:ext cx="328"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ea typeface="华文新魏" panose="02010800040101010101" pitchFamily="2" charset="-122"/>
                </a:rPr>
                <a:t>82</a:t>
              </a:r>
            </a:p>
          </p:txBody>
        </p:sp>
        <p:sp>
          <p:nvSpPr>
            <p:cNvPr id="30" name="Text Box 90"/>
            <p:cNvSpPr txBox="1">
              <a:spLocks noChangeArrowheads="1"/>
            </p:cNvSpPr>
            <p:nvPr/>
          </p:nvSpPr>
          <p:spPr bwMode="auto">
            <a:xfrm>
              <a:off x="4886" y="223"/>
              <a:ext cx="328"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ea typeface="华文新魏" panose="02010800040101010101" pitchFamily="2" charset="-122"/>
                </a:rPr>
                <a:t>99</a:t>
              </a:r>
            </a:p>
          </p:txBody>
        </p:sp>
        <p:sp>
          <p:nvSpPr>
            <p:cNvPr id="31" name="Text Box 91"/>
            <p:cNvSpPr txBox="1">
              <a:spLocks noChangeArrowheads="1"/>
            </p:cNvSpPr>
            <p:nvPr/>
          </p:nvSpPr>
          <p:spPr bwMode="auto">
            <a:xfrm>
              <a:off x="5217" y="223"/>
              <a:ext cx="328"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endParaRPr lang="zh-CN" altLang="zh-CN" sz="2400" b="1">
                <a:ea typeface="华文新魏" panose="02010800040101010101" pitchFamily="2" charset="-122"/>
              </a:endParaRPr>
            </a:p>
          </p:txBody>
        </p:sp>
        <p:sp>
          <p:nvSpPr>
            <p:cNvPr id="32" name="Text Box 92"/>
            <p:cNvSpPr txBox="1">
              <a:spLocks noChangeArrowheads="1"/>
            </p:cNvSpPr>
            <p:nvPr/>
          </p:nvSpPr>
          <p:spPr bwMode="auto">
            <a:xfrm>
              <a:off x="2572" y="223"/>
              <a:ext cx="328"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ea typeface="华文新魏" panose="02010800040101010101" pitchFamily="2" charset="-122"/>
                </a:rPr>
                <a:t>20</a:t>
              </a:r>
            </a:p>
          </p:txBody>
        </p:sp>
        <p:sp>
          <p:nvSpPr>
            <p:cNvPr id="33" name="Text Box 93"/>
            <p:cNvSpPr txBox="1">
              <a:spLocks noChangeArrowheads="1"/>
            </p:cNvSpPr>
            <p:nvPr/>
          </p:nvSpPr>
          <p:spPr bwMode="auto">
            <a:xfrm>
              <a:off x="1486" y="223"/>
              <a:ext cx="425"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dirty="0">
                  <a:solidFill>
                    <a:schemeClr val="accent1">
                      <a:lumMod val="75000"/>
                    </a:schemeClr>
                  </a:solidFill>
                  <a:ea typeface="华文新魏" panose="02010800040101010101" pitchFamily="2" charset="-122"/>
                </a:rPr>
                <a:t>key</a:t>
              </a:r>
            </a:p>
          </p:txBody>
        </p:sp>
      </p:grpSp>
      <p:sp>
        <p:nvSpPr>
          <p:cNvPr id="34" name="Text Box 94"/>
          <p:cNvSpPr txBox="1">
            <a:spLocks noChangeArrowheads="1"/>
          </p:cNvSpPr>
          <p:nvPr/>
        </p:nvSpPr>
        <p:spPr bwMode="auto">
          <a:xfrm>
            <a:off x="8734499" y="3204096"/>
            <a:ext cx="41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a:solidFill>
                  <a:schemeClr val="accent2"/>
                </a:solidFill>
                <a:ea typeface="华文新魏" panose="02010800040101010101" pitchFamily="2" charset="-122"/>
                <a:cs typeface="Arial" panose="020B0604020202020204" pitchFamily="34" charset="0"/>
              </a:rPr>
              <a:t>Ø</a:t>
            </a:r>
          </a:p>
        </p:txBody>
      </p:sp>
      <p:sp>
        <p:nvSpPr>
          <p:cNvPr id="35" name="Text Box 95"/>
          <p:cNvSpPr txBox="1">
            <a:spLocks noChangeArrowheads="1"/>
          </p:cNvSpPr>
          <p:nvPr/>
        </p:nvSpPr>
        <p:spPr bwMode="auto">
          <a:xfrm>
            <a:off x="6034162" y="3204096"/>
            <a:ext cx="41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a:solidFill>
                  <a:schemeClr val="accent2"/>
                </a:solidFill>
                <a:ea typeface="华文新魏" panose="02010800040101010101" pitchFamily="2" charset="-122"/>
                <a:cs typeface="Arial" panose="020B0604020202020204" pitchFamily="34" charset="0"/>
              </a:rPr>
              <a:t>Ø</a:t>
            </a:r>
          </a:p>
        </p:txBody>
      </p:sp>
      <p:sp>
        <p:nvSpPr>
          <p:cNvPr id="36" name="Text Box 96"/>
          <p:cNvSpPr txBox="1">
            <a:spLocks noChangeArrowheads="1"/>
          </p:cNvSpPr>
          <p:nvPr/>
        </p:nvSpPr>
        <p:spPr bwMode="auto">
          <a:xfrm>
            <a:off x="7647062" y="3204096"/>
            <a:ext cx="41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a:solidFill>
                  <a:schemeClr val="accent2"/>
                </a:solidFill>
                <a:ea typeface="华文新魏" panose="02010800040101010101" pitchFamily="2" charset="-122"/>
                <a:cs typeface="Arial" panose="020B0604020202020204" pitchFamily="34" charset="0"/>
              </a:rPr>
              <a:t>Ø</a:t>
            </a:r>
          </a:p>
        </p:txBody>
      </p:sp>
      <p:sp>
        <p:nvSpPr>
          <p:cNvPr id="37" name="Text Box 97"/>
          <p:cNvSpPr txBox="1">
            <a:spLocks noChangeArrowheads="1"/>
          </p:cNvSpPr>
          <p:nvPr/>
        </p:nvSpPr>
        <p:spPr bwMode="auto">
          <a:xfrm>
            <a:off x="6034162" y="3204096"/>
            <a:ext cx="41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ea typeface="华文新魏" panose="02010800040101010101" pitchFamily="2" charset="-122"/>
                <a:cs typeface="Arial" panose="020B0604020202020204" pitchFamily="34" charset="0"/>
              </a:rPr>
              <a:t>15</a:t>
            </a:r>
          </a:p>
        </p:txBody>
      </p:sp>
      <p:sp>
        <p:nvSpPr>
          <p:cNvPr id="38" name="Text Box 98"/>
          <p:cNvSpPr txBox="1">
            <a:spLocks noChangeArrowheads="1"/>
          </p:cNvSpPr>
          <p:nvPr/>
        </p:nvSpPr>
        <p:spPr bwMode="auto">
          <a:xfrm>
            <a:off x="8734499" y="3204096"/>
            <a:ext cx="41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ea typeface="华文新魏" panose="02010800040101010101" pitchFamily="2" charset="-122"/>
                <a:cs typeface="Arial" panose="020B0604020202020204" pitchFamily="34" charset="0"/>
              </a:rPr>
              <a:t>20</a:t>
            </a:r>
          </a:p>
        </p:txBody>
      </p:sp>
      <p:sp>
        <p:nvSpPr>
          <p:cNvPr id="40" name="Text Box 102"/>
          <p:cNvSpPr txBox="1">
            <a:spLocks noChangeArrowheads="1"/>
          </p:cNvSpPr>
          <p:nvPr/>
        </p:nvSpPr>
        <p:spPr bwMode="auto">
          <a:xfrm>
            <a:off x="6634237" y="3204096"/>
            <a:ext cx="41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a:solidFill>
                  <a:schemeClr val="accent2"/>
                </a:solidFill>
                <a:ea typeface="华文新魏" panose="02010800040101010101" pitchFamily="2" charset="-122"/>
                <a:cs typeface="Arial" panose="020B0604020202020204" pitchFamily="34" charset="0"/>
              </a:rPr>
              <a:t>Ø</a:t>
            </a:r>
          </a:p>
        </p:txBody>
      </p:sp>
      <p:sp>
        <p:nvSpPr>
          <p:cNvPr id="41" name="Text Box 103"/>
          <p:cNvSpPr txBox="1">
            <a:spLocks noChangeArrowheads="1"/>
          </p:cNvSpPr>
          <p:nvPr/>
        </p:nvSpPr>
        <p:spPr bwMode="auto">
          <a:xfrm>
            <a:off x="6634237" y="3204096"/>
            <a:ext cx="41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ea typeface="华文新魏" panose="02010800040101010101" pitchFamily="2" charset="-122"/>
                <a:cs typeface="Arial" panose="020B0604020202020204" pitchFamily="34" charset="0"/>
              </a:rPr>
              <a:t>48</a:t>
            </a:r>
          </a:p>
        </p:txBody>
      </p:sp>
      <p:sp>
        <p:nvSpPr>
          <p:cNvPr id="42" name="Text Box 104"/>
          <p:cNvSpPr txBox="1">
            <a:spLocks noChangeArrowheads="1"/>
          </p:cNvSpPr>
          <p:nvPr/>
        </p:nvSpPr>
        <p:spPr bwMode="auto">
          <a:xfrm>
            <a:off x="3935487" y="3204096"/>
            <a:ext cx="41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a:solidFill>
                  <a:schemeClr val="accent2"/>
                </a:solidFill>
                <a:ea typeface="华文新魏" panose="02010800040101010101" pitchFamily="2" charset="-122"/>
                <a:cs typeface="Arial" panose="020B0604020202020204" pitchFamily="34" charset="0"/>
              </a:rPr>
              <a:t>Ø</a:t>
            </a:r>
          </a:p>
        </p:txBody>
      </p:sp>
      <p:sp>
        <p:nvSpPr>
          <p:cNvPr id="43" name="Text Box 105"/>
          <p:cNvSpPr txBox="1">
            <a:spLocks noChangeArrowheads="1"/>
          </p:cNvSpPr>
          <p:nvPr/>
        </p:nvSpPr>
        <p:spPr bwMode="auto">
          <a:xfrm>
            <a:off x="3935487" y="3204096"/>
            <a:ext cx="41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ea typeface="华文新魏" panose="02010800040101010101" pitchFamily="2" charset="-122"/>
                <a:cs typeface="Arial" panose="020B0604020202020204" pitchFamily="34" charset="0"/>
              </a:rPr>
              <a:t>53</a:t>
            </a:r>
          </a:p>
        </p:txBody>
      </p:sp>
      <p:sp>
        <p:nvSpPr>
          <p:cNvPr id="44" name="Text Box 106"/>
          <p:cNvSpPr txBox="1">
            <a:spLocks noChangeArrowheads="1"/>
          </p:cNvSpPr>
          <p:nvPr/>
        </p:nvSpPr>
        <p:spPr bwMode="auto">
          <a:xfrm>
            <a:off x="4459362" y="3204096"/>
            <a:ext cx="41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a:solidFill>
                  <a:schemeClr val="accent2"/>
                </a:solidFill>
                <a:ea typeface="华文新魏" panose="02010800040101010101" pitchFamily="2" charset="-122"/>
                <a:cs typeface="Arial" panose="020B0604020202020204" pitchFamily="34" charset="0"/>
              </a:rPr>
              <a:t>Ø</a:t>
            </a:r>
          </a:p>
        </p:txBody>
      </p:sp>
      <p:sp>
        <p:nvSpPr>
          <p:cNvPr id="45" name="Text Box 107"/>
          <p:cNvSpPr txBox="1">
            <a:spLocks noChangeArrowheads="1"/>
          </p:cNvSpPr>
          <p:nvPr/>
        </p:nvSpPr>
        <p:spPr bwMode="auto">
          <a:xfrm>
            <a:off x="4459362" y="3204096"/>
            <a:ext cx="41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ea typeface="华文新魏" panose="02010800040101010101" pitchFamily="2" charset="-122"/>
                <a:cs typeface="Arial" panose="020B0604020202020204" pitchFamily="34" charset="0"/>
              </a:rPr>
              <a:t>64</a:t>
            </a:r>
          </a:p>
        </p:txBody>
      </p:sp>
      <p:sp>
        <p:nvSpPr>
          <p:cNvPr id="46" name="Text Box 111"/>
          <p:cNvSpPr txBox="1">
            <a:spLocks noChangeArrowheads="1"/>
          </p:cNvSpPr>
          <p:nvPr/>
        </p:nvSpPr>
        <p:spPr bwMode="auto">
          <a:xfrm>
            <a:off x="7159699" y="3204096"/>
            <a:ext cx="41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a:solidFill>
                  <a:schemeClr val="accent2"/>
                </a:solidFill>
                <a:ea typeface="华文新魏" panose="02010800040101010101" pitchFamily="2" charset="-122"/>
                <a:cs typeface="Arial" panose="020B0604020202020204" pitchFamily="34" charset="0"/>
              </a:rPr>
              <a:t>Ø</a:t>
            </a:r>
          </a:p>
        </p:txBody>
      </p:sp>
      <p:sp>
        <p:nvSpPr>
          <p:cNvPr id="47" name="Text Box 112"/>
          <p:cNvSpPr txBox="1">
            <a:spLocks noChangeArrowheads="1"/>
          </p:cNvSpPr>
          <p:nvPr/>
        </p:nvSpPr>
        <p:spPr bwMode="auto">
          <a:xfrm>
            <a:off x="7159699" y="3204096"/>
            <a:ext cx="41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ea typeface="华文新魏" panose="02010800040101010101" pitchFamily="2" charset="-122"/>
                <a:cs typeface="Arial" panose="020B0604020202020204" pitchFamily="34" charset="0"/>
              </a:rPr>
              <a:t>82</a:t>
            </a:r>
          </a:p>
        </p:txBody>
      </p:sp>
      <p:sp>
        <p:nvSpPr>
          <p:cNvPr id="48" name="Text Box 115"/>
          <p:cNvSpPr txBox="1">
            <a:spLocks noChangeArrowheads="1"/>
          </p:cNvSpPr>
          <p:nvPr/>
        </p:nvSpPr>
        <p:spPr bwMode="auto">
          <a:xfrm>
            <a:off x="4984824" y="3204096"/>
            <a:ext cx="41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a:solidFill>
                  <a:schemeClr val="accent2"/>
                </a:solidFill>
                <a:ea typeface="华文新魏" panose="02010800040101010101" pitchFamily="2" charset="-122"/>
                <a:cs typeface="Arial" panose="020B0604020202020204" pitchFamily="34" charset="0"/>
              </a:rPr>
              <a:t>Ø</a:t>
            </a:r>
          </a:p>
        </p:txBody>
      </p:sp>
      <p:sp>
        <p:nvSpPr>
          <p:cNvPr id="49" name="Text Box 116"/>
          <p:cNvSpPr txBox="1">
            <a:spLocks noChangeArrowheads="1"/>
          </p:cNvSpPr>
          <p:nvPr/>
        </p:nvSpPr>
        <p:spPr bwMode="auto">
          <a:xfrm>
            <a:off x="4984824" y="3204096"/>
            <a:ext cx="41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ea typeface="华文新魏" panose="02010800040101010101" pitchFamily="2" charset="-122"/>
                <a:cs typeface="Arial" panose="020B0604020202020204" pitchFamily="34" charset="0"/>
              </a:rPr>
              <a:t>76</a:t>
            </a:r>
          </a:p>
        </p:txBody>
      </p:sp>
      <p:sp>
        <p:nvSpPr>
          <p:cNvPr id="51" name="Text Box 125"/>
          <p:cNvSpPr txBox="1">
            <a:spLocks noChangeArrowheads="1"/>
          </p:cNvSpPr>
          <p:nvPr/>
        </p:nvSpPr>
        <p:spPr bwMode="auto">
          <a:xfrm>
            <a:off x="9258374" y="3204096"/>
            <a:ext cx="41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a:solidFill>
                  <a:schemeClr val="accent2"/>
                </a:solidFill>
                <a:ea typeface="华文新魏" panose="02010800040101010101" pitchFamily="2" charset="-122"/>
                <a:cs typeface="Arial" panose="020B0604020202020204" pitchFamily="34" charset="0"/>
              </a:rPr>
              <a:t>Ø</a:t>
            </a:r>
          </a:p>
        </p:txBody>
      </p:sp>
      <p:sp>
        <p:nvSpPr>
          <p:cNvPr id="52" name="Text Box 126"/>
          <p:cNvSpPr txBox="1">
            <a:spLocks noChangeArrowheads="1"/>
          </p:cNvSpPr>
          <p:nvPr/>
        </p:nvSpPr>
        <p:spPr bwMode="auto">
          <a:xfrm>
            <a:off x="9258374" y="3204096"/>
            <a:ext cx="41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ea typeface="华文新魏" panose="02010800040101010101" pitchFamily="2" charset="-122"/>
                <a:cs typeface="Arial" panose="020B0604020202020204" pitchFamily="34" charset="0"/>
              </a:rPr>
              <a:t>31</a:t>
            </a:r>
          </a:p>
        </p:txBody>
      </p:sp>
      <p:sp>
        <p:nvSpPr>
          <p:cNvPr id="53" name="Text Box 129"/>
          <p:cNvSpPr txBox="1">
            <a:spLocks noChangeArrowheads="1"/>
          </p:cNvSpPr>
          <p:nvPr/>
        </p:nvSpPr>
        <p:spPr bwMode="auto">
          <a:xfrm>
            <a:off x="5510287" y="3204096"/>
            <a:ext cx="41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a:solidFill>
                  <a:schemeClr val="accent2"/>
                </a:solidFill>
                <a:ea typeface="华文新魏" panose="02010800040101010101" pitchFamily="2" charset="-122"/>
                <a:cs typeface="Arial" panose="020B0604020202020204" pitchFamily="34" charset="0"/>
              </a:rPr>
              <a:t>Ø</a:t>
            </a:r>
          </a:p>
        </p:txBody>
      </p:sp>
      <p:sp>
        <p:nvSpPr>
          <p:cNvPr id="54" name="Text Box 130"/>
          <p:cNvSpPr txBox="1">
            <a:spLocks noChangeArrowheads="1"/>
          </p:cNvSpPr>
          <p:nvPr/>
        </p:nvSpPr>
        <p:spPr bwMode="auto">
          <a:xfrm>
            <a:off x="5510287" y="3204096"/>
            <a:ext cx="41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ea typeface="华文新魏" panose="02010800040101010101" pitchFamily="2" charset="-122"/>
                <a:cs typeface="Arial" panose="020B0604020202020204" pitchFamily="34" charset="0"/>
              </a:rPr>
              <a:t>99</a:t>
            </a:r>
          </a:p>
        </p:txBody>
      </p:sp>
      <p:sp>
        <p:nvSpPr>
          <p:cNvPr id="101" name="Text Box 104"/>
          <p:cNvSpPr txBox="1">
            <a:spLocks noChangeArrowheads="1"/>
          </p:cNvSpPr>
          <p:nvPr/>
        </p:nvSpPr>
        <p:spPr bwMode="auto">
          <a:xfrm>
            <a:off x="4476824" y="4454445"/>
            <a:ext cx="52387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008000"/>
                </a:solidFill>
                <a:ea typeface="华文新魏" panose="02010800040101010101" pitchFamily="2" charset="-122"/>
              </a:rPr>
              <a:t>1</a:t>
            </a:r>
          </a:p>
        </p:txBody>
      </p:sp>
      <p:sp>
        <p:nvSpPr>
          <p:cNvPr id="102" name="Text Box 105"/>
          <p:cNvSpPr txBox="1">
            <a:spLocks noChangeArrowheads="1"/>
          </p:cNvSpPr>
          <p:nvPr/>
        </p:nvSpPr>
        <p:spPr bwMode="auto">
          <a:xfrm>
            <a:off x="5000699" y="4454445"/>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008000"/>
                </a:solidFill>
                <a:ea typeface="华文新魏" panose="02010800040101010101" pitchFamily="2" charset="-122"/>
              </a:rPr>
              <a:t>1</a:t>
            </a:r>
          </a:p>
        </p:txBody>
      </p:sp>
      <p:sp>
        <p:nvSpPr>
          <p:cNvPr id="103" name="Text Box 106"/>
          <p:cNvSpPr txBox="1">
            <a:spLocks noChangeArrowheads="1"/>
          </p:cNvSpPr>
          <p:nvPr/>
        </p:nvSpPr>
        <p:spPr bwMode="auto">
          <a:xfrm>
            <a:off x="6054799" y="4454445"/>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008000"/>
                </a:solidFill>
                <a:ea typeface="华文新魏" panose="02010800040101010101" pitchFamily="2" charset="-122"/>
              </a:rPr>
              <a:t>2</a:t>
            </a:r>
          </a:p>
        </p:txBody>
      </p:sp>
      <p:sp>
        <p:nvSpPr>
          <p:cNvPr id="104" name="Text Box 107"/>
          <p:cNvSpPr txBox="1">
            <a:spLocks noChangeArrowheads="1"/>
          </p:cNvSpPr>
          <p:nvPr/>
        </p:nvSpPr>
        <p:spPr bwMode="auto">
          <a:xfrm>
            <a:off x="6575499" y="4454445"/>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008000"/>
                </a:solidFill>
                <a:ea typeface="华文新魏" panose="02010800040101010101" pitchFamily="2" charset="-122"/>
              </a:rPr>
              <a:t>2</a:t>
            </a:r>
          </a:p>
        </p:txBody>
      </p:sp>
      <p:sp>
        <p:nvSpPr>
          <p:cNvPr id="105" name="Text Box 108"/>
          <p:cNvSpPr txBox="1">
            <a:spLocks noChangeArrowheads="1"/>
          </p:cNvSpPr>
          <p:nvPr/>
        </p:nvSpPr>
        <p:spPr bwMode="auto">
          <a:xfrm>
            <a:off x="7100962" y="4454445"/>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008000"/>
                </a:solidFill>
                <a:ea typeface="华文新魏" panose="02010800040101010101" pitchFamily="2" charset="-122"/>
              </a:rPr>
              <a:t>3</a:t>
            </a:r>
          </a:p>
        </p:txBody>
      </p:sp>
      <p:sp>
        <p:nvSpPr>
          <p:cNvPr id="106" name="Text Box 109"/>
          <p:cNvSpPr txBox="1">
            <a:spLocks noChangeArrowheads="1"/>
          </p:cNvSpPr>
          <p:nvPr/>
        </p:nvSpPr>
        <p:spPr bwMode="auto">
          <a:xfrm>
            <a:off x="7626424" y="4454445"/>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008000"/>
                </a:solidFill>
                <a:ea typeface="华文新魏" panose="02010800040101010101" pitchFamily="2" charset="-122"/>
              </a:rPr>
              <a:t>4</a:t>
            </a:r>
          </a:p>
        </p:txBody>
      </p:sp>
      <p:sp>
        <p:nvSpPr>
          <p:cNvPr id="107" name="Text Box 110"/>
          <p:cNvSpPr txBox="1">
            <a:spLocks noChangeArrowheads="1"/>
          </p:cNvSpPr>
          <p:nvPr/>
        </p:nvSpPr>
        <p:spPr bwMode="auto">
          <a:xfrm>
            <a:off x="8150299" y="4454445"/>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008000"/>
                </a:solidFill>
                <a:ea typeface="华文新魏" panose="02010800040101010101" pitchFamily="2" charset="-122"/>
              </a:rPr>
              <a:t>4</a:t>
            </a:r>
          </a:p>
        </p:txBody>
      </p:sp>
      <p:sp>
        <p:nvSpPr>
          <p:cNvPr id="108" name="Text Box 111"/>
          <p:cNvSpPr txBox="1">
            <a:spLocks noChangeArrowheads="1"/>
          </p:cNvSpPr>
          <p:nvPr/>
        </p:nvSpPr>
        <p:spPr bwMode="auto">
          <a:xfrm>
            <a:off x="8675762" y="4454445"/>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008000"/>
                </a:solidFill>
                <a:ea typeface="华文新魏" panose="02010800040101010101" pitchFamily="2" charset="-122"/>
              </a:rPr>
              <a:t>2</a:t>
            </a:r>
          </a:p>
        </p:txBody>
      </p:sp>
      <p:sp>
        <p:nvSpPr>
          <p:cNvPr id="109" name="Text Box 112"/>
          <p:cNvSpPr txBox="1">
            <a:spLocks noChangeArrowheads="1"/>
          </p:cNvSpPr>
          <p:nvPr/>
        </p:nvSpPr>
        <p:spPr bwMode="auto">
          <a:xfrm>
            <a:off x="9199637" y="4454445"/>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008000"/>
                </a:solidFill>
                <a:ea typeface="华文新魏" panose="02010800040101010101" pitchFamily="2" charset="-122"/>
              </a:rPr>
              <a:t>4</a:t>
            </a:r>
          </a:p>
        </p:txBody>
      </p:sp>
      <p:sp>
        <p:nvSpPr>
          <p:cNvPr id="110" name="Text Box 113"/>
          <p:cNvSpPr txBox="1">
            <a:spLocks noChangeArrowheads="1"/>
          </p:cNvSpPr>
          <p:nvPr/>
        </p:nvSpPr>
        <p:spPr bwMode="auto">
          <a:xfrm>
            <a:off x="5526162" y="4454445"/>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008000"/>
                </a:solidFill>
                <a:ea typeface="华文新魏" panose="02010800040101010101" pitchFamily="2" charset="-122"/>
              </a:rPr>
              <a:t>1</a:t>
            </a:r>
          </a:p>
        </p:txBody>
      </p:sp>
      <p:sp>
        <p:nvSpPr>
          <p:cNvPr id="111" name="Text Box 114"/>
          <p:cNvSpPr txBox="1">
            <a:spLocks noChangeArrowheads="1"/>
          </p:cNvSpPr>
          <p:nvPr/>
        </p:nvSpPr>
        <p:spPr bwMode="auto">
          <a:xfrm>
            <a:off x="1514549" y="4378245"/>
            <a:ext cx="29622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800" b="1" dirty="0">
                <a:solidFill>
                  <a:schemeClr val="accent1">
                    <a:lumMod val="75000"/>
                  </a:schemeClr>
                </a:solidFill>
              </a:rPr>
              <a:t>查找成功比较次数</a:t>
            </a:r>
          </a:p>
        </p:txBody>
      </p:sp>
      <p:sp>
        <p:nvSpPr>
          <p:cNvPr id="113" name="Text Box 55"/>
          <p:cNvSpPr txBox="1">
            <a:spLocks noChangeArrowheads="1"/>
          </p:cNvSpPr>
          <p:nvPr/>
        </p:nvSpPr>
        <p:spPr bwMode="auto">
          <a:xfrm>
            <a:off x="3897387" y="5478033"/>
            <a:ext cx="52387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CC0000"/>
                </a:solidFill>
                <a:ea typeface="华文新魏" panose="02010800040101010101" pitchFamily="2" charset="-122"/>
              </a:rPr>
              <a:t>0</a:t>
            </a:r>
          </a:p>
        </p:txBody>
      </p:sp>
      <p:sp>
        <p:nvSpPr>
          <p:cNvPr id="114" name="Text Box 56"/>
          <p:cNvSpPr txBox="1">
            <a:spLocks noChangeArrowheads="1"/>
          </p:cNvSpPr>
          <p:nvPr/>
        </p:nvSpPr>
        <p:spPr bwMode="auto">
          <a:xfrm>
            <a:off x="4421262" y="5478033"/>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CC0000"/>
                </a:solidFill>
                <a:ea typeface="华文新魏" panose="02010800040101010101" pitchFamily="2" charset="-122"/>
              </a:rPr>
              <a:t>1</a:t>
            </a:r>
          </a:p>
        </p:txBody>
      </p:sp>
      <p:sp>
        <p:nvSpPr>
          <p:cNvPr id="115" name="Text Box 57"/>
          <p:cNvSpPr txBox="1">
            <a:spLocks noChangeArrowheads="1"/>
          </p:cNvSpPr>
          <p:nvPr/>
        </p:nvSpPr>
        <p:spPr bwMode="auto">
          <a:xfrm>
            <a:off x="5475362" y="5478033"/>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CC0000"/>
                </a:solidFill>
                <a:ea typeface="华文新魏" panose="02010800040101010101" pitchFamily="2" charset="-122"/>
              </a:rPr>
              <a:t>3</a:t>
            </a:r>
          </a:p>
        </p:txBody>
      </p:sp>
      <p:sp>
        <p:nvSpPr>
          <p:cNvPr id="116" name="Text Box 58"/>
          <p:cNvSpPr txBox="1">
            <a:spLocks noChangeArrowheads="1"/>
          </p:cNvSpPr>
          <p:nvPr/>
        </p:nvSpPr>
        <p:spPr bwMode="auto">
          <a:xfrm>
            <a:off x="5996062" y="5478033"/>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CC0000"/>
                </a:solidFill>
                <a:ea typeface="华文新魏" panose="02010800040101010101" pitchFamily="2" charset="-122"/>
              </a:rPr>
              <a:t>4</a:t>
            </a:r>
          </a:p>
        </p:txBody>
      </p:sp>
      <p:sp>
        <p:nvSpPr>
          <p:cNvPr id="117" name="Text Box 59"/>
          <p:cNvSpPr txBox="1">
            <a:spLocks noChangeArrowheads="1"/>
          </p:cNvSpPr>
          <p:nvPr/>
        </p:nvSpPr>
        <p:spPr bwMode="auto">
          <a:xfrm>
            <a:off x="6521525" y="5478033"/>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CC0000"/>
                </a:solidFill>
                <a:ea typeface="华文新魏" panose="02010800040101010101" pitchFamily="2" charset="-122"/>
              </a:rPr>
              <a:t>5</a:t>
            </a:r>
          </a:p>
        </p:txBody>
      </p:sp>
      <p:sp>
        <p:nvSpPr>
          <p:cNvPr id="118" name="Text Box 60"/>
          <p:cNvSpPr txBox="1">
            <a:spLocks noChangeArrowheads="1"/>
          </p:cNvSpPr>
          <p:nvPr/>
        </p:nvSpPr>
        <p:spPr bwMode="auto">
          <a:xfrm>
            <a:off x="7046987" y="5478033"/>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CC0000"/>
                </a:solidFill>
                <a:ea typeface="华文新魏" panose="02010800040101010101" pitchFamily="2" charset="-122"/>
              </a:rPr>
              <a:t>6</a:t>
            </a:r>
          </a:p>
        </p:txBody>
      </p:sp>
      <p:sp>
        <p:nvSpPr>
          <p:cNvPr id="119" name="Text Box 61"/>
          <p:cNvSpPr txBox="1">
            <a:spLocks noChangeArrowheads="1"/>
          </p:cNvSpPr>
          <p:nvPr/>
        </p:nvSpPr>
        <p:spPr bwMode="auto">
          <a:xfrm>
            <a:off x="7570862" y="5478033"/>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CC0000"/>
                </a:solidFill>
                <a:ea typeface="华文新魏" panose="02010800040101010101" pitchFamily="2" charset="-122"/>
              </a:rPr>
              <a:t>7</a:t>
            </a:r>
          </a:p>
        </p:txBody>
      </p:sp>
      <p:sp>
        <p:nvSpPr>
          <p:cNvPr id="120" name="Text Box 62"/>
          <p:cNvSpPr txBox="1">
            <a:spLocks noChangeArrowheads="1"/>
          </p:cNvSpPr>
          <p:nvPr/>
        </p:nvSpPr>
        <p:spPr bwMode="auto">
          <a:xfrm>
            <a:off x="8096325" y="5478033"/>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CC0000"/>
                </a:solidFill>
                <a:ea typeface="华文新魏" panose="02010800040101010101" pitchFamily="2" charset="-122"/>
              </a:rPr>
              <a:t>8</a:t>
            </a:r>
          </a:p>
        </p:txBody>
      </p:sp>
      <p:sp>
        <p:nvSpPr>
          <p:cNvPr id="121" name="Text Box 63"/>
          <p:cNvSpPr txBox="1">
            <a:spLocks noChangeArrowheads="1"/>
          </p:cNvSpPr>
          <p:nvPr/>
        </p:nvSpPr>
        <p:spPr bwMode="auto">
          <a:xfrm>
            <a:off x="8620200" y="5478033"/>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CC0000"/>
                </a:solidFill>
                <a:ea typeface="华文新魏" panose="02010800040101010101" pitchFamily="2" charset="-122"/>
              </a:rPr>
              <a:t>9</a:t>
            </a:r>
          </a:p>
        </p:txBody>
      </p:sp>
      <p:sp>
        <p:nvSpPr>
          <p:cNvPr id="122" name="Text Box 64"/>
          <p:cNvSpPr txBox="1">
            <a:spLocks noChangeArrowheads="1"/>
          </p:cNvSpPr>
          <p:nvPr/>
        </p:nvSpPr>
        <p:spPr bwMode="auto">
          <a:xfrm>
            <a:off x="4946725" y="5478033"/>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CC0000"/>
                </a:solidFill>
                <a:ea typeface="华文新魏" panose="02010800040101010101" pitchFamily="2" charset="-122"/>
              </a:rPr>
              <a:t>2</a:t>
            </a:r>
          </a:p>
        </p:txBody>
      </p:sp>
      <p:sp>
        <p:nvSpPr>
          <p:cNvPr id="123" name="Text Box 65"/>
          <p:cNvSpPr txBox="1">
            <a:spLocks noChangeArrowheads="1"/>
          </p:cNvSpPr>
          <p:nvPr/>
        </p:nvSpPr>
        <p:spPr bwMode="auto">
          <a:xfrm>
            <a:off x="1535187" y="5441521"/>
            <a:ext cx="2286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buFontTx/>
              <a:buNone/>
            </a:pPr>
            <a:r>
              <a:rPr lang="zh-CN" altLang="en-US" sz="2800" b="1" dirty="0">
                <a:solidFill>
                  <a:srgbClr val="FF0000"/>
                </a:solidFill>
              </a:rPr>
              <a:t>哈希函数值＝</a:t>
            </a:r>
          </a:p>
        </p:txBody>
      </p:sp>
      <p:sp>
        <p:nvSpPr>
          <p:cNvPr id="124" name="Text Box 83"/>
          <p:cNvSpPr txBox="1">
            <a:spLocks noChangeArrowheads="1"/>
          </p:cNvSpPr>
          <p:nvPr/>
        </p:nvSpPr>
        <p:spPr bwMode="auto">
          <a:xfrm>
            <a:off x="3935487" y="6173936"/>
            <a:ext cx="52387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008000"/>
                </a:solidFill>
                <a:ea typeface="华文新魏" panose="02010800040101010101" pitchFamily="2" charset="-122"/>
              </a:rPr>
              <a:t>9</a:t>
            </a:r>
          </a:p>
        </p:txBody>
      </p:sp>
      <p:sp>
        <p:nvSpPr>
          <p:cNvPr id="125" name="Text Box 84"/>
          <p:cNvSpPr txBox="1">
            <a:spLocks noChangeArrowheads="1"/>
          </p:cNvSpPr>
          <p:nvPr/>
        </p:nvSpPr>
        <p:spPr bwMode="auto">
          <a:xfrm>
            <a:off x="4459362" y="6173936"/>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008000"/>
                </a:solidFill>
                <a:ea typeface="华文新魏" panose="02010800040101010101" pitchFamily="2" charset="-122"/>
              </a:rPr>
              <a:t>8</a:t>
            </a:r>
          </a:p>
        </p:txBody>
      </p:sp>
      <p:sp>
        <p:nvSpPr>
          <p:cNvPr id="126" name="Text Box 85"/>
          <p:cNvSpPr txBox="1">
            <a:spLocks noChangeArrowheads="1"/>
          </p:cNvSpPr>
          <p:nvPr/>
        </p:nvSpPr>
        <p:spPr bwMode="auto">
          <a:xfrm>
            <a:off x="5513462" y="6173936"/>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008000"/>
                </a:solidFill>
                <a:ea typeface="华文新魏" panose="02010800040101010101" pitchFamily="2" charset="-122"/>
              </a:rPr>
              <a:t>6</a:t>
            </a:r>
          </a:p>
        </p:txBody>
      </p:sp>
      <p:sp>
        <p:nvSpPr>
          <p:cNvPr id="127" name="Text Box 86"/>
          <p:cNvSpPr txBox="1">
            <a:spLocks noChangeArrowheads="1"/>
          </p:cNvSpPr>
          <p:nvPr/>
        </p:nvSpPr>
        <p:spPr bwMode="auto">
          <a:xfrm>
            <a:off x="6034162" y="6173936"/>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008000"/>
                </a:solidFill>
                <a:ea typeface="华文新魏" panose="02010800040101010101" pitchFamily="2" charset="-122"/>
              </a:rPr>
              <a:t>5</a:t>
            </a:r>
          </a:p>
        </p:txBody>
      </p:sp>
      <p:sp>
        <p:nvSpPr>
          <p:cNvPr id="128" name="Text Box 87"/>
          <p:cNvSpPr txBox="1">
            <a:spLocks noChangeArrowheads="1"/>
          </p:cNvSpPr>
          <p:nvPr/>
        </p:nvSpPr>
        <p:spPr bwMode="auto">
          <a:xfrm>
            <a:off x="6559625" y="6173936"/>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008000"/>
                </a:solidFill>
                <a:ea typeface="华文新魏" panose="02010800040101010101" pitchFamily="2" charset="-122"/>
              </a:rPr>
              <a:t>4</a:t>
            </a:r>
          </a:p>
        </p:txBody>
      </p:sp>
      <p:sp>
        <p:nvSpPr>
          <p:cNvPr id="129" name="Text Box 88"/>
          <p:cNvSpPr txBox="1">
            <a:spLocks noChangeArrowheads="1"/>
          </p:cNvSpPr>
          <p:nvPr/>
        </p:nvSpPr>
        <p:spPr bwMode="auto">
          <a:xfrm>
            <a:off x="7085087" y="6173936"/>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008000"/>
                </a:solidFill>
                <a:ea typeface="华文新魏" panose="02010800040101010101" pitchFamily="2" charset="-122"/>
              </a:rPr>
              <a:t>3</a:t>
            </a:r>
          </a:p>
        </p:txBody>
      </p:sp>
      <p:sp>
        <p:nvSpPr>
          <p:cNvPr id="130" name="Text Box 89"/>
          <p:cNvSpPr txBox="1">
            <a:spLocks noChangeArrowheads="1"/>
          </p:cNvSpPr>
          <p:nvPr/>
        </p:nvSpPr>
        <p:spPr bwMode="auto">
          <a:xfrm>
            <a:off x="7608962" y="6173936"/>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008000"/>
                </a:solidFill>
                <a:ea typeface="华文新魏" panose="02010800040101010101" pitchFamily="2" charset="-122"/>
              </a:rPr>
              <a:t>2</a:t>
            </a:r>
          </a:p>
        </p:txBody>
      </p:sp>
      <p:sp>
        <p:nvSpPr>
          <p:cNvPr id="131" name="Text Box 90"/>
          <p:cNvSpPr txBox="1">
            <a:spLocks noChangeArrowheads="1"/>
          </p:cNvSpPr>
          <p:nvPr/>
        </p:nvSpPr>
        <p:spPr bwMode="auto">
          <a:xfrm>
            <a:off x="8134425" y="6173936"/>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dirty="0">
                <a:solidFill>
                  <a:srgbClr val="008000"/>
                </a:solidFill>
                <a:ea typeface="华文新魏" panose="02010800040101010101" pitchFamily="2" charset="-122"/>
              </a:rPr>
              <a:t>1</a:t>
            </a:r>
          </a:p>
        </p:txBody>
      </p:sp>
      <p:sp>
        <p:nvSpPr>
          <p:cNvPr id="132" name="Text Box 91"/>
          <p:cNvSpPr txBox="1">
            <a:spLocks noChangeArrowheads="1"/>
          </p:cNvSpPr>
          <p:nvPr/>
        </p:nvSpPr>
        <p:spPr bwMode="auto">
          <a:xfrm>
            <a:off x="8658300" y="6173936"/>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dirty="0">
                <a:solidFill>
                  <a:srgbClr val="008000"/>
                </a:solidFill>
                <a:ea typeface="华文新魏" panose="02010800040101010101" pitchFamily="2" charset="-122"/>
              </a:rPr>
              <a:t>11</a:t>
            </a:r>
          </a:p>
        </p:txBody>
      </p:sp>
      <p:sp>
        <p:nvSpPr>
          <p:cNvPr id="133" name="Text Box 92"/>
          <p:cNvSpPr txBox="1">
            <a:spLocks noChangeArrowheads="1"/>
          </p:cNvSpPr>
          <p:nvPr/>
        </p:nvSpPr>
        <p:spPr bwMode="auto">
          <a:xfrm>
            <a:off x="4984825" y="6173936"/>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008000"/>
                </a:solidFill>
                <a:ea typeface="华文新魏" panose="02010800040101010101" pitchFamily="2" charset="-122"/>
              </a:rPr>
              <a:t>7</a:t>
            </a:r>
          </a:p>
        </p:txBody>
      </p:sp>
      <p:sp>
        <p:nvSpPr>
          <p:cNvPr id="134" name="Text Box 93"/>
          <p:cNvSpPr txBox="1">
            <a:spLocks noChangeArrowheads="1"/>
          </p:cNvSpPr>
          <p:nvPr/>
        </p:nvSpPr>
        <p:spPr bwMode="auto">
          <a:xfrm>
            <a:off x="973212" y="6097736"/>
            <a:ext cx="29622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800" b="1" dirty="0">
                <a:solidFill>
                  <a:srgbClr val="FF0000"/>
                </a:solidFill>
              </a:rPr>
              <a:t>查找失败比较次数</a:t>
            </a:r>
          </a:p>
        </p:txBody>
      </p:sp>
      <p:sp>
        <p:nvSpPr>
          <p:cNvPr id="135" name="Text Box 95"/>
          <p:cNvSpPr txBox="1">
            <a:spLocks noChangeArrowheads="1"/>
          </p:cNvSpPr>
          <p:nvPr/>
        </p:nvSpPr>
        <p:spPr bwMode="auto">
          <a:xfrm>
            <a:off x="9183762" y="5478033"/>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CC0000"/>
                </a:solidFill>
                <a:ea typeface="华文新魏" panose="02010800040101010101" pitchFamily="2" charset="-122"/>
              </a:rPr>
              <a:t>10</a:t>
            </a:r>
          </a:p>
        </p:txBody>
      </p:sp>
      <p:sp>
        <p:nvSpPr>
          <p:cNvPr id="136" name="Text Box 96"/>
          <p:cNvSpPr txBox="1">
            <a:spLocks noChangeArrowheads="1"/>
          </p:cNvSpPr>
          <p:nvPr/>
        </p:nvSpPr>
        <p:spPr bwMode="auto">
          <a:xfrm>
            <a:off x="9220275" y="6156473"/>
            <a:ext cx="520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7C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008000"/>
                </a:solidFill>
                <a:ea typeface="华文新魏" panose="02010800040101010101" pitchFamily="2" charset="-122"/>
              </a:rPr>
              <a:t>10</a:t>
            </a:r>
          </a:p>
        </p:txBody>
      </p:sp>
      <p:sp>
        <p:nvSpPr>
          <p:cNvPr id="2" name="矩形 1"/>
          <p:cNvSpPr/>
          <p:nvPr/>
        </p:nvSpPr>
        <p:spPr>
          <a:xfrm>
            <a:off x="10101783" y="4435692"/>
            <a:ext cx="1475084" cy="461665"/>
          </a:xfrm>
          <a:prstGeom prst="rect">
            <a:avLst/>
          </a:prstGeom>
        </p:spPr>
        <p:txBody>
          <a:bodyPr wrap="none">
            <a:spAutoFit/>
          </a:bodyPr>
          <a:lstStyle/>
          <a:p>
            <a:pPr eaLnBrk="1" hangingPunct="1">
              <a:spcBef>
                <a:spcPct val="50000"/>
              </a:spcBef>
              <a:buFontTx/>
              <a:buNone/>
            </a:pPr>
            <a:r>
              <a:rPr lang="en-US" altLang="zh-CN" sz="2400" b="1" dirty="0">
                <a:solidFill>
                  <a:schemeClr val="accent1">
                    <a:lumMod val="75000"/>
                  </a:schemeClr>
                </a:solidFill>
                <a:latin typeface="Courier New" panose="02070309020205020404" pitchFamily="49" charset="0"/>
              </a:rPr>
              <a:t>ASL=2.4</a:t>
            </a:r>
          </a:p>
        </p:txBody>
      </p:sp>
      <p:sp>
        <p:nvSpPr>
          <p:cNvPr id="137" name="矩形 136"/>
          <p:cNvSpPr/>
          <p:nvPr/>
        </p:nvSpPr>
        <p:spPr>
          <a:xfrm>
            <a:off x="10173791" y="6178996"/>
            <a:ext cx="1106393" cy="461665"/>
          </a:xfrm>
          <a:prstGeom prst="rect">
            <a:avLst/>
          </a:prstGeom>
        </p:spPr>
        <p:txBody>
          <a:bodyPr wrap="none">
            <a:spAutoFit/>
          </a:bodyPr>
          <a:lstStyle/>
          <a:p>
            <a:pPr eaLnBrk="1" hangingPunct="1">
              <a:spcBef>
                <a:spcPct val="50000"/>
              </a:spcBef>
              <a:buFontTx/>
              <a:buNone/>
            </a:pPr>
            <a:r>
              <a:rPr lang="en-US" altLang="zh-CN" sz="2400" b="1" dirty="0">
                <a:solidFill>
                  <a:schemeClr val="accent1">
                    <a:lumMod val="75000"/>
                  </a:schemeClr>
                </a:solidFill>
                <a:latin typeface="Courier New" panose="02070309020205020404" pitchFamily="49" charset="0"/>
              </a:rPr>
              <a:t>ASL=6</a:t>
            </a:r>
          </a:p>
        </p:txBody>
      </p:sp>
    </p:spTree>
    <p:extLst>
      <p:ext uri="{BB962C8B-B14F-4D97-AF65-F5344CB8AC3E}">
        <p14:creationId xmlns:p14="http://schemas.microsoft.com/office/powerpoint/2010/main" val="20914235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450" decel="100000" fill="hold"/>
                                        <p:tgtEl>
                                          <p:spTgt spid="7"/>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7"/>
                                        </p:tgtEl>
                                        <p:attrNameLst>
                                          <p:attrName>ppt_y</p:attrName>
                                        </p:attrNameLst>
                                      </p:cBhvr>
                                      <p:tavLst>
                                        <p:tav tm="0">
                                          <p:val>
                                            <p:strVal val="#ppt_y-.03"/>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ashreg.wav"/>
                                        </p:tgtEl>
                                      </p:cMediaNode>
                                    </p:audio>
                                  </p:subTnLst>
                                </p:cTn>
                              </p:par>
                            </p:childTnLst>
                          </p:cTn>
                        </p:par>
                      </p:childTnLst>
                    </p:cTn>
                  </p:par>
                  <p:par>
                    <p:cTn id="11" fill="hold">
                      <p:stCondLst>
                        <p:cond delay="indefinite"/>
                      </p:stCondLst>
                      <p:childTnLst>
                        <p:par>
                          <p:cTn id="12" fill="hold">
                            <p:stCondLst>
                              <p:cond delay="0"/>
                            </p:stCondLst>
                            <p:childTnLst>
                              <p:par>
                                <p:cTn id="13" presetID="4" presetClass="exit" presetSubtype="16" fill="hold" grpId="0" nodeType="clickEffect">
                                  <p:stCondLst>
                                    <p:cond delay="0"/>
                                  </p:stCondLst>
                                  <p:childTnLst>
                                    <p:animEffect transition="out" filter="box(in)">
                                      <p:cBhvr>
                                        <p:cTn id="14" dur="500"/>
                                        <p:tgtEl>
                                          <p:spTgt spid="36"/>
                                        </p:tgtEl>
                                      </p:cBhvr>
                                    </p:animEffect>
                                    <p:set>
                                      <p:cBhvr>
                                        <p:cTn id="15" dur="1" fill="hold">
                                          <p:stCondLst>
                                            <p:cond delay="499"/>
                                          </p:stCondLst>
                                        </p:cTn>
                                        <p:tgtEl>
                                          <p:spTgt spid="36"/>
                                        </p:tgtEl>
                                        <p:attrNameLst>
                                          <p:attrName>style.visibility</p:attrName>
                                        </p:attrNameLst>
                                      </p:cBhvr>
                                      <p:to>
                                        <p:strVal val="hidden"/>
                                      </p:to>
                                    </p:set>
                                  </p:childTnLst>
                                </p:cTn>
                              </p:par>
                            </p:childTnLst>
                          </p:cTn>
                        </p:par>
                        <p:par>
                          <p:cTn id="16" fill="hold">
                            <p:stCondLst>
                              <p:cond delay="500"/>
                            </p:stCondLst>
                            <p:childTnLst>
                              <p:par>
                                <p:cTn id="17" presetID="19" presetClass="entr" presetSubtype="1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fmla="#ppt_w*sin(2.5*pi*$)">
                                          <p:val>
                                            <p:fltVal val="0"/>
                                          </p:val>
                                        </p:tav>
                                        <p:tav tm="100000">
                                          <p:val>
                                            <p:fltVal val="1"/>
                                          </p:val>
                                        </p:tav>
                                      </p:tavLst>
                                    </p:anim>
                                    <p:anim calcmode="lin" valueType="num">
                                      <p:cBhvr>
                                        <p:cTn id="20" dur="1000" fill="hold"/>
                                        <p:tgtEl>
                                          <p:spTgt spid="6"/>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7"/>
                                            </p:cond>
                                          </p:stCondLst>
                                          <p:endCondLst>
                                            <p:cond evt="onStopAudio" delay="0">
                                              <p:tgtEl>
                                                <p:sldTgt/>
                                              </p:tgtEl>
                                            </p:cond>
                                          </p:endCondLst>
                                        </p:cTn>
                                        <p:tgtEl>
                                          <p:sndTgt r:embed="rId4" name="chimes.wav"/>
                                        </p:tgtEl>
                                      </p:cMediaNode>
                                    </p:audio>
                                  </p:subTnLst>
                                </p:cTn>
                              </p:par>
                            </p:childTnLst>
                          </p:cTn>
                        </p:par>
                      </p:childTnLst>
                    </p:cTn>
                  </p:par>
                  <p:par>
                    <p:cTn id="21" fill="hold">
                      <p:stCondLst>
                        <p:cond delay="indefinite"/>
                      </p:stCondLst>
                      <p:childTnLst>
                        <p:par>
                          <p:cTn id="22" fill="hold">
                            <p:stCondLst>
                              <p:cond delay="0"/>
                            </p:stCondLst>
                            <p:childTnLst>
                              <p:par>
                                <p:cTn id="23" presetID="37"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anim calcmode="lin" valueType="num">
                                      <p:cBhvr>
                                        <p:cTn id="26" dur="500" fill="hold"/>
                                        <p:tgtEl>
                                          <p:spTgt spid="8"/>
                                        </p:tgtEl>
                                        <p:attrNameLst>
                                          <p:attrName>ppt_x</p:attrName>
                                        </p:attrNameLst>
                                      </p:cBhvr>
                                      <p:tavLst>
                                        <p:tav tm="0">
                                          <p:val>
                                            <p:strVal val="#ppt_x"/>
                                          </p:val>
                                        </p:tav>
                                        <p:tav tm="100000">
                                          <p:val>
                                            <p:strVal val="#ppt_x"/>
                                          </p:val>
                                        </p:tav>
                                      </p:tavLst>
                                    </p:anim>
                                    <p:anim calcmode="lin" valueType="num">
                                      <p:cBhvr>
                                        <p:cTn id="27" dur="450" decel="100000" fill="hold"/>
                                        <p:tgtEl>
                                          <p:spTgt spid="8"/>
                                        </p:tgtEl>
                                        <p:attrNameLst>
                                          <p:attrName>ppt_y</p:attrName>
                                        </p:attrNameLst>
                                      </p:cBhvr>
                                      <p:tavLst>
                                        <p:tav tm="0">
                                          <p:val>
                                            <p:strVal val="#ppt_y+1"/>
                                          </p:val>
                                        </p:tav>
                                        <p:tav tm="100000">
                                          <p:val>
                                            <p:strVal val="#ppt_y-.03"/>
                                          </p:val>
                                        </p:tav>
                                      </p:tavLst>
                                    </p:anim>
                                    <p:anim calcmode="lin" valueType="num">
                                      <p:cBhvr>
                                        <p:cTn id="28" dur="50" accel="100000" fill="hold">
                                          <p:stCondLst>
                                            <p:cond delay="450"/>
                                          </p:stCondLst>
                                        </p:cTn>
                                        <p:tgtEl>
                                          <p:spTgt spid="8"/>
                                        </p:tgtEl>
                                        <p:attrNameLst>
                                          <p:attrName>ppt_y</p:attrName>
                                        </p:attrNameLst>
                                      </p:cBhvr>
                                      <p:tavLst>
                                        <p:tav tm="0">
                                          <p:val>
                                            <p:strVal val="#ppt_y-.03"/>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cashreg.wav"/>
                                        </p:tgtEl>
                                      </p:cMediaNode>
                                    </p:audio>
                                  </p:subTnLst>
                                </p:cTn>
                              </p:par>
                            </p:childTnLst>
                          </p:cTn>
                        </p:par>
                      </p:childTnLst>
                    </p:cTn>
                  </p:par>
                  <p:par>
                    <p:cTn id="29" fill="hold">
                      <p:stCondLst>
                        <p:cond delay="indefinite"/>
                      </p:stCondLst>
                      <p:childTnLst>
                        <p:par>
                          <p:cTn id="30" fill="hold">
                            <p:stCondLst>
                              <p:cond delay="0"/>
                            </p:stCondLst>
                            <p:childTnLst>
                              <p:par>
                                <p:cTn id="31" presetID="4" presetClass="exit" presetSubtype="16" fill="hold" grpId="0" nodeType="clickEffect">
                                  <p:stCondLst>
                                    <p:cond delay="0"/>
                                  </p:stCondLst>
                                  <p:childTnLst>
                                    <p:animEffect transition="out" filter="box(in)">
                                      <p:cBhvr>
                                        <p:cTn id="32" dur="500"/>
                                        <p:tgtEl>
                                          <p:spTgt spid="35"/>
                                        </p:tgtEl>
                                      </p:cBhvr>
                                    </p:animEffect>
                                    <p:set>
                                      <p:cBhvr>
                                        <p:cTn id="33" dur="1" fill="hold">
                                          <p:stCondLst>
                                            <p:cond delay="499"/>
                                          </p:stCondLst>
                                        </p:cTn>
                                        <p:tgtEl>
                                          <p:spTgt spid="35"/>
                                        </p:tgtEl>
                                        <p:attrNameLst>
                                          <p:attrName>style.visibility</p:attrName>
                                        </p:attrNameLst>
                                      </p:cBhvr>
                                      <p:to>
                                        <p:strVal val="hidden"/>
                                      </p:to>
                                    </p:set>
                                  </p:childTnLst>
                                </p:cTn>
                              </p:par>
                            </p:childTnLst>
                          </p:cTn>
                        </p:par>
                        <p:par>
                          <p:cTn id="34" fill="hold">
                            <p:stCondLst>
                              <p:cond delay="500"/>
                            </p:stCondLst>
                            <p:childTnLst>
                              <p:par>
                                <p:cTn id="35" presetID="19" presetClass="entr" presetSubtype="10"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p:cTn id="37" dur="500" fill="hold"/>
                                        <p:tgtEl>
                                          <p:spTgt spid="37"/>
                                        </p:tgtEl>
                                        <p:attrNameLst>
                                          <p:attrName>ppt_w</p:attrName>
                                        </p:attrNameLst>
                                      </p:cBhvr>
                                      <p:tavLst>
                                        <p:tav tm="0" fmla="#ppt_w*sin(2.5*pi*$)">
                                          <p:val>
                                            <p:fltVal val="0"/>
                                          </p:val>
                                        </p:tav>
                                        <p:tav tm="100000">
                                          <p:val>
                                            <p:fltVal val="1"/>
                                          </p:val>
                                        </p:tav>
                                      </p:tavLst>
                                    </p:anim>
                                    <p:anim calcmode="lin" valueType="num">
                                      <p:cBhvr>
                                        <p:cTn id="38" dur="500" fill="hold"/>
                                        <p:tgtEl>
                                          <p:spTgt spid="3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35"/>
                                            </p:cond>
                                          </p:stCondLst>
                                          <p:endCondLst>
                                            <p:cond evt="onStopAudio" delay="0">
                                              <p:tgtEl>
                                                <p:sldTgt/>
                                              </p:tgtEl>
                                            </p:cond>
                                          </p:endCondLst>
                                        </p:cTn>
                                        <p:tgtEl>
                                          <p:sndTgt r:embed="rId4" name="chimes.wav"/>
                                        </p:tgtEl>
                                      </p:cMediaNode>
                                    </p:audio>
                                  </p:subTnLst>
                                </p:cTn>
                              </p:par>
                            </p:childTnLst>
                          </p:cTn>
                        </p:par>
                      </p:childTnLst>
                    </p:cTn>
                  </p:par>
                  <p:par>
                    <p:cTn id="39" fill="hold">
                      <p:stCondLst>
                        <p:cond delay="indefinite"/>
                      </p:stCondLst>
                      <p:childTnLst>
                        <p:par>
                          <p:cTn id="40" fill="hold">
                            <p:stCondLst>
                              <p:cond delay="0"/>
                            </p:stCondLst>
                            <p:childTnLst>
                              <p:par>
                                <p:cTn id="41" presetID="37"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anim calcmode="lin" valueType="num">
                                      <p:cBhvr>
                                        <p:cTn id="44" dur="500" fill="hold"/>
                                        <p:tgtEl>
                                          <p:spTgt spid="16"/>
                                        </p:tgtEl>
                                        <p:attrNameLst>
                                          <p:attrName>ppt_x</p:attrName>
                                        </p:attrNameLst>
                                      </p:cBhvr>
                                      <p:tavLst>
                                        <p:tav tm="0">
                                          <p:val>
                                            <p:strVal val="#ppt_x"/>
                                          </p:val>
                                        </p:tav>
                                        <p:tav tm="100000">
                                          <p:val>
                                            <p:strVal val="#ppt_x"/>
                                          </p:val>
                                        </p:tav>
                                      </p:tavLst>
                                    </p:anim>
                                    <p:anim calcmode="lin" valueType="num">
                                      <p:cBhvr>
                                        <p:cTn id="45" dur="450" decel="100000" fill="hold"/>
                                        <p:tgtEl>
                                          <p:spTgt spid="16"/>
                                        </p:tgtEl>
                                        <p:attrNameLst>
                                          <p:attrName>ppt_y</p:attrName>
                                        </p:attrNameLst>
                                      </p:cBhvr>
                                      <p:tavLst>
                                        <p:tav tm="0">
                                          <p:val>
                                            <p:strVal val="#ppt_y+1"/>
                                          </p:val>
                                        </p:tav>
                                        <p:tav tm="100000">
                                          <p:val>
                                            <p:strVal val="#ppt_y-.03"/>
                                          </p:val>
                                        </p:tav>
                                      </p:tavLst>
                                    </p:anim>
                                    <p:anim calcmode="lin" valueType="num">
                                      <p:cBhvr>
                                        <p:cTn id="46" dur="50" accel="100000" fill="hold">
                                          <p:stCondLst>
                                            <p:cond delay="450"/>
                                          </p:stCondLst>
                                        </p:cTn>
                                        <p:tgtEl>
                                          <p:spTgt spid="16"/>
                                        </p:tgtEl>
                                        <p:attrNameLst>
                                          <p:attrName>ppt_y</p:attrName>
                                        </p:attrNameLst>
                                      </p:cBhvr>
                                      <p:tavLst>
                                        <p:tav tm="0">
                                          <p:val>
                                            <p:strVal val="#ppt_y-.03"/>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3" name="cashreg.wav"/>
                                        </p:tgtEl>
                                      </p:cMediaNode>
                                    </p:audio>
                                  </p:subTnLst>
                                </p:cTn>
                              </p:par>
                            </p:childTnLst>
                          </p:cTn>
                        </p:par>
                      </p:childTnLst>
                    </p:cTn>
                  </p:par>
                  <p:par>
                    <p:cTn id="47" fill="hold">
                      <p:stCondLst>
                        <p:cond delay="indefinite"/>
                      </p:stCondLst>
                      <p:childTnLst>
                        <p:par>
                          <p:cTn id="48" fill="hold">
                            <p:stCondLst>
                              <p:cond delay="0"/>
                            </p:stCondLst>
                            <p:childTnLst>
                              <p:par>
                                <p:cTn id="49" presetID="4" presetClass="exit" presetSubtype="16" fill="hold" grpId="0" nodeType="clickEffect">
                                  <p:stCondLst>
                                    <p:cond delay="0"/>
                                  </p:stCondLst>
                                  <p:childTnLst>
                                    <p:animEffect transition="out" filter="box(in)">
                                      <p:cBhvr>
                                        <p:cTn id="50" dur="500"/>
                                        <p:tgtEl>
                                          <p:spTgt spid="34"/>
                                        </p:tgtEl>
                                      </p:cBhvr>
                                    </p:animEffect>
                                    <p:set>
                                      <p:cBhvr>
                                        <p:cTn id="51" dur="1" fill="hold">
                                          <p:stCondLst>
                                            <p:cond delay="499"/>
                                          </p:stCondLst>
                                        </p:cTn>
                                        <p:tgtEl>
                                          <p:spTgt spid="34"/>
                                        </p:tgtEl>
                                        <p:attrNameLst>
                                          <p:attrName>style.visibility</p:attrName>
                                        </p:attrNameLst>
                                      </p:cBhvr>
                                      <p:to>
                                        <p:strVal val="hidden"/>
                                      </p:to>
                                    </p:set>
                                  </p:childTnLst>
                                </p:cTn>
                              </p:par>
                            </p:childTnLst>
                          </p:cTn>
                        </p:par>
                        <p:par>
                          <p:cTn id="52" fill="hold">
                            <p:stCondLst>
                              <p:cond delay="500"/>
                            </p:stCondLst>
                            <p:childTnLst>
                              <p:par>
                                <p:cTn id="53" presetID="19" presetClass="entr" presetSubtype="10" fill="hold" grpId="0" nodeType="afterEffect">
                                  <p:stCondLst>
                                    <p:cond delay="0"/>
                                  </p:stCondLst>
                                  <p:childTnLst>
                                    <p:set>
                                      <p:cBhvr>
                                        <p:cTn id="54" dur="1" fill="hold">
                                          <p:stCondLst>
                                            <p:cond delay="0"/>
                                          </p:stCondLst>
                                        </p:cTn>
                                        <p:tgtEl>
                                          <p:spTgt spid="38"/>
                                        </p:tgtEl>
                                        <p:attrNameLst>
                                          <p:attrName>style.visibility</p:attrName>
                                        </p:attrNameLst>
                                      </p:cBhvr>
                                      <p:to>
                                        <p:strVal val="visible"/>
                                      </p:to>
                                    </p:set>
                                    <p:anim calcmode="lin" valueType="num">
                                      <p:cBhvr>
                                        <p:cTn id="55" dur="1000" fill="hold"/>
                                        <p:tgtEl>
                                          <p:spTgt spid="38"/>
                                        </p:tgtEl>
                                        <p:attrNameLst>
                                          <p:attrName>ppt_w</p:attrName>
                                        </p:attrNameLst>
                                      </p:cBhvr>
                                      <p:tavLst>
                                        <p:tav tm="0" fmla="#ppt_w*sin(2.5*pi*$)">
                                          <p:val>
                                            <p:fltVal val="0"/>
                                          </p:val>
                                        </p:tav>
                                        <p:tav tm="100000">
                                          <p:val>
                                            <p:fltVal val="1"/>
                                          </p:val>
                                        </p:tav>
                                      </p:tavLst>
                                    </p:anim>
                                    <p:anim calcmode="lin" valueType="num">
                                      <p:cBhvr>
                                        <p:cTn id="56" dur="1000" fill="hold"/>
                                        <p:tgtEl>
                                          <p:spTgt spid="38"/>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53"/>
                                            </p:cond>
                                          </p:stCondLst>
                                          <p:endCondLst>
                                            <p:cond evt="onStopAudio" delay="0">
                                              <p:tgtEl>
                                                <p:sldTgt/>
                                              </p:tgtEl>
                                            </p:cond>
                                          </p:endCondLst>
                                        </p:cTn>
                                        <p:tgtEl>
                                          <p:sndTgt r:embed="rId4" name="chimes.wav"/>
                                        </p:tgtEl>
                                      </p:cMediaNode>
                                    </p:audio>
                                  </p:subTnLst>
                                </p:cTn>
                              </p:par>
                            </p:childTnLst>
                          </p:cTn>
                        </p:par>
                      </p:childTnLst>
                    </p:cTn>
                  </p:par>
                  <p:par>
                    <p:cTn id="57" fill="hold">
                      <p:stCondLst>
                        <p:cond delay="indefinite"/>
                      </p:stCondLst>
                      <p:childTnLst>
                        <p:par>
                          <p:cTn id="58" fill="hold">
                            <p:stCondLst>
                              <p:cond delay="0"/>
                            </p:stCondLst>
                            <p:childTnLst>
                              <p:par>
                                <p:cTn id="59" presetID="37"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anim calcmode="lin" valueType="num">
                                      <p:cBhvr>
                                        <p:cTn id="62" dur="500" fill="hold"/>
                                        <p:tgtEl>
                                          <p:spTgt spid="9"/>
                                        </p:tgtEl>
                                        <p:attrNameLst>
                                          <p:attrName>ppt_x</p:attrName>
                                        </p:attrNameLst>
                                      </p:cBhvr>
                                      <p:tavLst>
                                        <p:tav tm="0">
                                          <p:val>
                                            <p:strVal val="#ppt_x"/>
                                          </p:val>
                                        </p:tav>
                                        <p:tav tm="100000">
                                          <p:val>
                                            <p:strVal val="#ppt_x"/>
                                          </p:val>
                                        </p:tav>
                                      </p:tavLst>
                                    </p:anim>
                                    <p:anim calcmode="lin" valueType="num">
                                      <p:cBhvr>
                                        <p:cTn id="63" dur="450" decel="100000" fill="hold"/>
                                        <p:tgtEl>
                                          <p:spTgt spid="9"/>
                                        </p:tgtEl>
                                        <p:attrNameLst>
                                          <p:attrName>ppt_y</p:attrName>
                                        </p:attrNameLst>
                                      </p:cBhvr>
                                      <p:tavLst>
                                        <p:tav tm="0">
                                          <p:val>
                                            <p:strVal val="#ppt_y+1"/>
                                          </p:val>
                                        </p:tav>
                                        <p:tav tm="100000">
                                          <p:val>
                                            <p:strVal val="#ppt_y-.03"/>
                                          </p:val>
                                        </p:tav>
                                      </p:tavLst>
                                    </p:anim>
                                    <p:anim calcmode="lin" valueType="num">
                                      <p:cBhvr>
                                        <p:cTn id="64" dur="50" accel="100000" fill="hold">
                                          <p:stCondLst>
                                            <p:cond delay="450"/>
                                          </p:stCondLst>
                                        </p:cTn>
                                        <p:tgtEl>
                                          <p:spTgt spid="9"/>
                                        </p:tgtEl>
                                        <p:attrNameLst>
                                          <p:attrName>ppt_y</p:attrName>
                                        </p:attrNameLst>
                                      </p:cBhvr>
                                      <p:tavLst>
                                        <p:tav tm="0">
                                          <p:val>
                                            <p:strVal val="#ppt_y-.03"/>
                                          </p:val>
                                        </p:tav>
                                        <p:tav tm="100000">
                                          <p:val>
                                            <p:strVal val="#ppt_y"/>
                                          </p:val>
                                        </p:tav>
                                      </p:tavLst>
                                    </p:anim>
                                  </p:childTnLst>
                                  <p:subTnLst>
                                    <p:audio>
                                      <p:cMediaNode>
                                        <p:cTn display="0" masterRel="sameClick">
                                          <p:stCondLst>
                                            <p:cond evt="begin" delay="0">
                                              <p:tn val="59"/>
                                            </p:cond>
                                          </p:stCondLst>
                                          <p:endCondLst>
                                            <p:cond evt="onStopAudio" delay="0">
                                              <p:tgtEl>
                                                <p:sldTgt/>
                                              </p:tgtEl>
                                            </p:cond>
                                          </p:endCondLst>
                                        </p:cTn>
                                        <p:tgtEl>
                                          <p:sndTgt r:embed="rId3" name="cashreg.wav"/>
                                        </p:tgtEl>
                                      </p:cMediaNode>
                                    </p:audio>
                                  </p:sub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1" nodeType="clickEffect">
                                  <p:stCondLst>
                                    <p:cond delay="0"/>
                                  </p:stCondLst>
                                  <p:childTnLst>
                                    <p:animEffect transition="out" filter="fade">
                                      <p:cBhvr>
                                        <p:cTn id="68" dur="1000" tmFilter="0, 0; .2, .5; .8, .5; 1, 0"/>
                                        <p:tgtEl>
                                          <p:spTgt spid="38"/>
                                        </p:tgtEl>
                                      </p:cBhvr>
                                    </p:animEffect>
                                    <p:animScale>
                                      <p:cBhvr>
                                        <p:cTn id="69" dur="500" autoRev="1" fill="hold"/>
                                        <p:tgtEl>
                                          <p:spTgt spid="38"/>
                                        </p:tgtEl>
                                      </p:cBhvr>
                                      <p:by x="105000" y="105000"/>
                                    </p:animScale>
                                  </p:childTnLst>
                                  <p:subTnLst>
                                    <p:audio>
                                      <p:cMediaNode>
                                        <p:cTn display="0" masterRel="sameClick">
                                          <p:stCondLst>
                                            <p:cond evt="begin" delay="0">
                                              <p:tn val="67"/>
                                            </p:cond>
                                          </p:stCondLst>
                                          <p:endCondLst>
                                            <p:cond evt="onStopAudio" delay="0">
                                              <p:tgtEl>
                                                <p:sldTgt/>
                                              </p:tgtEl>
                                            </p:cond>
                                          </p:endCondLst>
                                        </p:cTn>
                                        <p:tgtEl>
                                          <p:sndTgt r:embed="rId5" name="Musica Restore Down.wav"/>
                                        </p:tgtEl>
                                      </p:cMediaNode>
                                    </p:audio>
                                  </p:subTnLst>
                                </p:cTn>
                              </p:par>
                            </p:childTnLst>
                          </p:cTn>
                        </p:par>
                      </p:childTnLst>
                    </p:cTn>
                  </p:par>
                  <p:par>
                    <p:cTn id="70" fill="hold">
                      <p:stCondLst>
                        <p:cond delay="indefinite"/>
                      </p:stCondLst>
                      <p:childTnLst>
                        <p:par>
                          <p:cTn id="71" fill="hold">
                            <p:stCondLst>
                              <p:cond delay="0"/>
                            </p:stCondLst>
                            <p:childTnLst>
                              <p:par>
                                <p:cTn id="72" presetID="4" presetClass="exit" presetSubtype="16" fill="hold" grpId="0" nodeType="clickEffect">
                                  <p:stCondLst>
                                    <p:cond delay="0"/>
                                  </p:stCondLst>
                                  <p:childTnLst>
                                    <p:animEffect transition="out" filter="box(in)">
                                      <p:cBhvr>
                                        <p:cTn id="73" dur="500"/>
                                        <p:tgtEl>
                                          <p:spTgt spid="51"/>
                                        </p:tgtEl>
                                      </p:cBhvr>
                                    </p:animEffect>
                                    <p:set>
                                      <p:cBhvr>
                                        <p:cTn id="74" dur="1" fill="hold">
                                          <p:stCondLst>
                                            <p:cond delay="499"/>
                                          </p:stCondLst>
                                        </p:cTn>
                                        <p:tgtEl>
                                          <p:spTgt spid="51"/>
                                        </p:tgtEl>
                                        <p:attrNameLst>
                                          <p:attrName>style.visibility</p:attrName>
                                        </p:attrNameLst>
                                      </p:cBhvr>
                                      <p:to>
                                        <p:strVal val="hidden"/>
                                      </p:to>
                                    </p:set>
                                  </p:childTnLst>
                                </p:cTn>
                              </p:par>
                            </p:childTnLst>
                          </p:cTn>
                        </p:par>
                        <p:par>
                          <p:cTn id="75" fill="hold">
                            <p:stCondLst>
                              <p:cond delay="500"/>
                            </p:stCondLst>
                            <p:childTnLst>
                              <p:par>
                                <p:cTn id="76" presetID="19" presetClass="entr" presetSubtype="10" fill="hold" grpId="0" nodeType="afterEffect">
                                  <p:stCondLst>
                                    <p:cond delay="0"/>
                                  </p:stCondLst>
                                  <p:childTnLst>
                                    <p:set>
                                      <p:cBhvr>
                                        <p:cTn id="77" dur="1" fill="hold">
                                          <p:stCondLst>
                                            <p:cond delay="0"/>
                                          </p:stCondLst>
                                        </p:cTn>
                                        <p:tgtEl>
                                          <p:spTgt spid="52"/>
                                        </p:tgtEl>
                                        <p:attrNameLst>
                                          <p:attrName>style.visibility</p:attrName>
                                        </p:attrNameLst>
                                      </p:cBhvr>
                                      <p:to>
                                        <p:strVal val="visible"/>
                                      </p:to>
                                    </p:set>
                                    <p:anim calcmode="lin" valueType="num">
                                      <p:cBhvr>
                                        <p:cTn id="78" dur="1000" fill="hold"/>
                                        <p:tgtEl>
                                          <p:spTgt spid="52"/>
                                        </p:tgtEl>
                                        <p:attrNameLst>
                                          <p:attrName>ppt_w</p:attrName>
                                        </p:attrNameLst>
                                      </p:cBhvr>
                                      <p:tavLst>
                                        <p:tav tm="0" fmla="#ppt_w*sin(2.5*pi*$)">
                                          <p:val>
                                            <p:fltVal val="0"/>
                                          </p:val>
                                        </p:tav>
                                        <p:tav tm="100000">
                                          <p:val>
                                            <p:fltVal val="1"/>
                                          </p:val>
                                        </p:tav>
                                      </p:tavLst>
                                    </p:anim>
                                    <p:anim calcmode="lin" valueType="num">
                                      <p:cBhvr>
                                        <p:cTn id="79" dur="1000" fill="hold"/>
                                        <p:tgtEl>
                                          <p:spTgt spid="52"/>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76"/>
                                            </p:cond>
                                          </p:stCondLst>
                                          <p:endCondLst>
                                            <p:cond evt="onStopAudio" delay="0">
                                              <p:tgtEl>
                                                <p:sldTgt/>
                                              </p:tgtEl>
                                            </p:cond>
                                          </p:endCondLst>
                                        </p:cTn>
                                        <p:tgtEl>
                                          <p:sndTgt r:embed="rId4" name="chimes.wav"/>
                                        </p:tgtEl>
                                      </p:cMediaNode>
                                    </p:audio>
                                  </p:subTnLst>
                                </p:cTn>
                              </p:par>
                            </p:childTnLst>
                          </p:cTn>
                        </p:par>
                      </p:childTnLst>
                    </p:cTn>
                  </p:par>
                  <p:par>
                    <p:cTn id="80" fill="hold">
                      <p:stCondLst>
                        <p:cond delay="indefinite"/>
                      </p:stCondLst>
                      <p:childTnLst>
                        <p:par>
                          <p:cTn id="81" fill="hold">
                            <p:stCondLst>
                              <p:cond delay="0"/>
                            </p:stCondLst>
                            <p:childTnLst>
                              <p:par>
                                <p:cTn id="82" presetID="37" presetClass="entr" presetSubtype="0" fill="hold" grpId="0" nodeType="click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fade">
                                      <p:cBhvr>
                                        <p:cTn id="84" dur="500"/>
                                        <p:tgtEl>
                                          <p:spTgt spid="10"/>
                                        </p:tgtEl>
                                      </p:cBhvr>
                                    </p:animEffect>
                                    <p:anim calcmode="lin" valueType="num">
                                      <p:cBhvr>
                                        <p:cTn id="85" dur="500" fill="hold"/>
                                        <p:tgtEl>
                                          <p:spTgt spid="10"/>
                                        </p:tgtEl>
                                        <p:attrNameLst>
                                          <p:attrName>ppt_x</p:attrName>
                                        </p:attrNameLst>
                                      </p:cBhvr>
                                      <p:tavLst>
                                        <p:tav tm="0">
                                          <p:val>
                                            <p:strVal val="#ppt_x"/>
                                          </p:val>
                                        </p:tav>
                                        <p:tav tm="100000">
                                          <p:val>
                                            <p:strVal val="#ppt_x"/>
                                          </p:val>
                                        </p:tav>
                                      </p:tavLst>
                                    </p:anim>
                                    <p:anim calcmode="lin" valueType="num">
                                      <p:cBhvr>
                                        <p:cTn id="86" dur="450" decel="100000" fill="hold"/>
                                        <p:tgtEl>
                                          <p:spTgt spid="10"/>
                                        </p:tgtEl>
                                        <p:attrNameLst>
                                          <p:attrName>ppt_y</p:attrName>
                                        </p:attrNameLst>
                                      </p:cBhvr>
                                      <p:tavLst>
                                        <p:tav tm="0">
                                          <p:val>
                                            <p:strVal val="#ppt_y+1"/>
                                          </p:val>
                                        </p:tav>
                                        <p:tav tm="100000">
                                          <p:val>
                                            <p:strVal val="#ppt_y-.03"/>
                                          </p:val>
                                        </p:tav>
                                      </p:tavLst>
                                    </p:anim>
                                    <p:anim calcmode="lin" valueType="num">
                                      <p:cBhvr>
                                        <p:cTn id="87" dur="50" accel="100000" fill="hold">
                                          <p:stCondLst>
                                            <p:cond delay="450"/>
                                          </p:stCondLst>
                                        </p:cTn>
                                        <p:tgtEl>
                                          <p:spTgt spid="10"/>
                                        </p:tgtEl>
                                        <p:attrNameLst>
                                          <p:attrName>ppt_y</p:attrName>
                                        </p:attrNameLst>
                                      </p:cBhvr>
                                      <p:tavLst>
                                        <p:tav tm="0">
                                          <p:val>
                                            <p:strVal val="#ppt_y-.03"/>
                                          </p:val>
                                        </p:tav>
                                        <p:tav tm="100000">
                                          <p:val>
                                            <p:strVal val="#ppt_y"/>
                                          </p:val>
                                        </p:tav>
                                      </p:tavLst>
                                    </p:anim>
                                  </p:childTnLst>
                                  <p:subTnLst>
                                    <p:audio>
                                      <p:cMediaNode>
                                        <p:cTn display="0" masterRel="sameClick">
                                          <p:stCondLst>
                                            <p:cond evt="begin" delay="0">
                                              <p:tn val="82"/>
                                            </p:cond>
                                          </p:stCondLst>
                                          <p:endCondLst>
                                            <p:cond evt="onStopAudio" delay="0">
                                              <p:tgtEl>
                                                <p:sldTgt/>
                                              </p:tgtEl>
                                            </p:cond>
                                          </p:endCondLst>
                                        </p:cTn>
                                        <p:tgtEl>
                                          <p:sndTgt r:embed="rId3" name="cashreg.wav"/>
                                        </p:tgtEl>
                                      </p:cMediaNode>
                                    </p:audio>
                                  </p:subTnLst>
                                </p:cTn>
                              </p:par>
                            </p:childTnLst>
                          </p:cTn>
                        </p:par>
                      </p:childTnLst>
                    </p:cTn>
                  </p:par>
                  <p:par>
                    <p:cTn id="88" fill="hold">
                      <p:stCondLst>
                        <p:cond delay="indefinite"/>
                      </p:stCondLst>
                      <p:childTnLst>
                        <p:par>
                          <p:cTn id="89" fill="hold">
                            <p:stCondLst>
                              <p:cond delay="0"/>
                            </p:stCondLst>
                            <p:childTnLst>
                              <p:par>
                                <p:cTn id="90" presetID="26" presetClass="emph" presetSubtype="0" fill="hold" grpId="1" nodeType="clickEffect">
                                  <p:stCondLst>
                                    <p:cond delay="0"/>
                                  </p:stCondLst>
                                  <p:childTnLst>
                                    <p:animEffect transition="out" filter="fade">
                                      <p:cBhvr>
                                        <p:cTn id="91" dur="1000" tmFilter="0, 0; .2, .5; .8, .5; 1, 0"/>
                                        <p:tgtEl>
                                          <p:spTgt spid="37"/>
                                        </p:tgtEl>
                                      </p:cBhvr>
                                    </p:animEffect>
                                    <p:animScale>
                                      <p:cBhvr>
                                        <p:cTn id="92" dur="500" autoRev="1" fill="hold"/>
                                        <p:tgtEl>
                                          <p:spTgt spid="37"/>
                                        </p:tgtEl>
                                      </p:cBhvr>
                                      <p:by x="105000" y="105000"/>
                                    </p:animScale>
                                  </p:childTnLst>
                                  <p:subTnLst>
                                    <p:audio>
                                      <p:cMediaNode>
                                        <p:cTn display="0" masterRel="sameClick">
                                          <p:stCondLst>
                                            <p:cond evt="begin" delay="0">
                                              <p:tn val="90"/>
                                            </p:cond>
                                          </p:stCondLst>
                                          <p:endCondLst>
                                            <p:cond evt="onStopAudio" delay="0">
                                              <p:tgtEl>
                                                <p:sldTgt/>
                                              </p:tgtEl>
                                            </p:cond>
                                          </p:endCondLst>
                                        </p:cTn>
                                        <p:tgtEl>
                                          <p:sndTgt r:embed="rId5" name="Musica Restore Down.wav"/>
                                        </p:tgtEl>
                                      </p:cMediaNode>
                                    </p:audio>
                                  </p:subTnLst>
                                </p:cTn>
                              </p:par>
                            </p:childTnLst>
                          </p:cTn>
                        </p:par>
                      </p:childTnLst>
                    </p:cTn>
                  </p:par>
                  <p:par>
                    <p:cTn id="93" fill="hold">
                      <p:stCondLst>
                        <p:cond delay="indefinite"/>
                      </p:stCondLst>
                      <p:childTnLst>
                        <p:par>
                          <p:cTn id="94" fill="hold">
                            <p:stCondLst>
                              <p:cond delay="0"/>
                            </p:stCondLst>
                            <p:childTnLst>
                              <p:par>
                                <p:cTn id="95" presetID="4" presetClass="exit" presetSubtype="16" fill="hold" grpId="0" nodeType="clickEffect">
                                  <p:stCondLst>
                                    <p:cond delay="0"/>
                                  </p:stCondLst>
                                  <p:childTnLst>
                                    <p:animEffect transition="out" filter="box(in)">
                                      <p:cBhvr>
                                        <p:cTn id="96" dur="500"/>
                                        <p:tgtEl>
                                          <p:spTgt spid="40"/>
                                        </p:tgtEl>
                                      </p:cBhvr>
                                    </p:animEffect>
                                    <p:set>
                                      <p:cBhvr>
                                        <p:cTn id="97" dur="1" fill="hold">
                                          <p:stCondLst>
                                            <p:cond delay="499"/>
                                          </p:stCondLst>
                                        </p:cTn>
                                        <p:tgtEl>
                                          <p:spTgt spid="40"/>
                                        </p:tgtEl>
                                        <p:attrNameLst>
                                          <p:attrName>style.visibility</p:attrName>
                                        </p:attrNameLst>
                                      </p:cBhvr>
                                      <p:to>
                                        <p:strVal val="hidden"/>
                                      </p:to>
                                    </p:set>
                                  </p:childTnLst>
                                </p:cTn>
                              </p:par>
                            </p:childTnLst>
                          </p:cTn>
                        </p:par>
                        <p:par>
                          <p:cTn id="98" fill="hold">
                            <p:stCondLst>
                              <p:cond delay="500"/>
                            </p:stCondLst>
                            <p:childTnLst>
                              <p:par>
                                <p:cTn id="99" presetID="19" presetClass="entr" presetSubtype="10" fill="hold" grpId="0" nodeType="after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p:cTn id="101" dur="1000" fill="hold"/>
                                        <p:tgtEl>
                                          <p:spTgt spid="41"/>
                                        </p:tgtEl>
                                        <p:attrNameLst>
                                          <p:attrName>ppt_w</p:attrName>
                                        </p:attrNameLst>
                                      </p:cBhvr>
                                      <p:tavLst>
                                        <p:tav tm="0" fmla="#ppt_w*sin(2.5*pi*$)">
                                          <p:val>
                                            <p:fltVal val="0"/>
                                          </p:val>
                                        </p:tav>
                                        <p:tav tm="100000">
                                          <p:val>
                                            <p:fltVal val="1"/>
                                          </p:val>
                                        </p:tav>
                                      </p:tavLst>
                                    </p:anim>
                                    <p:anim calcmode="lin" valueType="num">
                                      <p:cBhvr>
                                        <p:cTn id="102" dur="1000" fill="hold"/>
                                        <p:tgtEl>
                                          <p:spTgt spid="4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99"/>
                                            </p:cond>
                                          </p:stCondLst>
                                          <p:endCondLst>
                                            <p:cond evt="onStopAudio" delay="0">
                                              <p:tgtEl>
                                                <p:sldTgt/>
                                              </p:tgtEl>
                                            </p:cond>
                                          </p:endCondLst>
                                        </p:cTn>
                                        <p:tgtEl>
                                          <p:sndTgt r:embed="rId4" name="chimes.wav"/>
                                        </p:tgtEl>
                                      </p:cMediaNode>
                                    </p:audio>
                                  </p:subTnLst>
                                </p:cTn>
                              </p:par>
                            </p:childTnLst>
                          </p:cTn>
                        </p:par>
                      </p:childTnLst>
                    </p:cTn>
                  </p:par>
                  <p:par>
                    <p:cTn id="103" fill="hold">
                      <p:stCondLst>
                        <p:cond delay="indefinite"/>
                      </p:stCondLst>
                      <p:childTnLst>
                        <p:par>
                          <p:cTn id="104" fill="hold">
                            <p:stCondLst>
                              <p:cond delay="0"/>
                            </p:stCondLst>
                            <p:childTnLst>
                              <p:par>
                                <p:cTn id="105" presetID="37" presetClass="entr" presetSubtype="0" fill="hold" grpId="0" nodeType="click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fade">
                                      <p:cBhvr>
                                        <p:cTn id="107" dur="500"/>
                                        <p:tgtEl>
                                          <p:spTgt spid="11"/>
                                        </p:tgtEl>
                                      </p:cBhvr>
                                    </p:animEffect>
                                    <p:anim calcmode="lin" valueType="num">
                                      <p:cBhvr>
                                        <p:cTn id="108" dur="500" fill="hold"/>
                                        <p:tgtEl>
                                          <p:spTgt spid="11"/>
                                        </p:tgtEl>
                                        <p:attrNameLst>
                                          <p:attrName>ppt_x</p:attrName>
                                        </p:attrNameLst>
                                      </p:cBhvr>
                                      <p:tavLst>
                                        <p:tav tm="0">
                                          <p:val>
                                            <p:strVal val="#ppt_x"/>
                                          </p:val>
                                        </p:tav>
                                        <p:tav tm="100000">
                                          <p:val>
                                            <p:strVal val="#ppt_x"/>
                                          </p:val>
                                        </p:tav>
                                      </p:tavLst>
                                    </p:anim>
                                    <p:anim calcmode="lin" valueType="num">
                                      <p:cBhvr>
                                        <p:cTn id="109" dur="450" decel="100000" fill="hold"/>
                                        <p:tgtEl>
                                          <p:spTgt spid="11"/>
                                        </p:tgtEl>
                                        <p:attrNameLst>
                                          <p:attrName>ppt_y</p:attrName>
                                        </p:attrNameLst>
                                      </p:cBhvr>
                                      <p:tavLst>
                                        <p:tav tm="0">
                                          <p:val>
                                            <p:strVal val="#ppt_y+1"/>
                                          </p:val>
                                        </p:tav>
                                        <p:tav tm="100000">
                                          <p:val>
                                            <p:strVal val="#ppt_y-.03"/>
                                          </p:val>
                                        </p:tav>
                                      </p:tavLst>
                                    </p:anim>
                                    <p:anim calcmode="lin" valueType="num">
                                      <p:cBhvr>
                                        <p:cTn id="110" dur="50" accel="100000" fill="hold">
                                          <p:stCondLst>
                                            <p:cond delay="450"/>
                                          </p:stCondLst>
                                        </p:cTn>
                                        <p:tgtEl>
                                          <p:spTgt spid="11"/>
                                        </p:tgtEl>
                                        <p:attrNameLst>
                                          <p:attrName>ppt_y</p:attrName>
                                        </p:attrNameLst>
                                      </p:cBhvr>
                                      <p:tavLst>
                                        <p:tav tm="0">
                                          <p:val>
                                            <p:strVal val="#ppt_y-.03"/>
                                          </p:val>
                                        </p:tav>
                                        <p:tav tm="100000">
                                          <p:val>
                                            <p:strVal val="#ppt_y"/>
                                          </p:val>
                                        </p:tav>
                                      </p:tavLst>
                                    </p:anim>
                                  </p:childTnLst>
                                  <p:subTnLst>
                                    <p:audio>
                                      <p:cMediaNode>
                                        <p:cTn display="0" masterRel="sameClick">
                                          <p:stCondLst>
                                            <p:cond evt="begin" delay="0">
                                              <p:tn val="105"/>
                                            </p:cond>
                                          </p:stCondLst>
                                          <p:endCondLst>
                                            <p:cond evt="onStopAudio" delay="0">
                                              <p:tgtEl>
                                                <p:sldTgt/>
                                              </p:tgtEl>
                                            </p:cond>
                                          </p:endCondLst>
                                        </p:cTn>
                                        <p:tgtEl>
                                          <p:sndTgt r:embed="rId3" name="cashreg.wav"/>
                                        </p:tgtEl>
                                      </p:cMediaNode>
                                    </p:audio>
                                  </p:subTnLst>
                                </p:cTn>
                              </p:par>
                            </p:childTnLst>
                          </p:cTn>
                        </p:par>
                      </p:childTnLst>
                    </p:cTn>
                  </p:par>
                  <p:par>
                    <p:cTn id="111" fill="hold">
                      <p:stCondLst>
                        <p:cond delay="indefinite"/>
                      </p:stCondLst>
                      <p:childTnLst>
                        <p:par>
                          <p:cTn id="112" fill="hold">
                            <p:stCondLst>
                              <p:cond delay="0"/>
                            </p:stCondLst>
                            <p:childTnLst>
                              <p:par>
                                <p:cTn id="113" presetID="26" presetClass="emph" presetSubtype="0" fill="hold" grpId="2" nodeType="clickEffect">
                                  <p:stCondLst>
                                    <p:cond delay="0"/>
                                  </p:stCondLst>
                                  <p:childTnLst>
                                    <p:animEffect transition="out" filter="fade">
                                      <p:cBhvr>
                                        <p:cTn id="114" dur="1000" tmFilter="0, 0; .2, .5; .8, .5; 1, 0"/>
                                        <p:tgtEl>
                                          <p:spTgt spid="38"/>
                                        </p:tgtEl>
                                      </p:cBhvr>
                                    </p:animEffect>
                                    <p:animScale>
                                      <p:cBhvr>
                                        <p:cTn id="115" dur="500" autoRev="1" fill="hold"/>
                                        <p:tgtEl>
                                          <p:spTgt spid="38"/>
                                        </p:tgtEl>
                                      </p:cBhvr>
                                      <p:by x="105000" y="105000"/>
                                    </p:animScale>
                                  </p:childTnLst>
                                  <p:subTnLst>
                                    <p:audio>
                                      <p:cMediaNode>
                                        <p:cTn display="0" masterRel="sameClick">
                                          <p:stCondLst>
                                            <p:cond evt="begin" delay="0">
                                              <p:tn val="113"/>
                                            </p:cond>
                                          </p:stCondLst>
                                          <p:endCondLst>
                                            <p:cond evt="onStopAudio" delay="0">
                                              <p:tgtEl>
                                                <p:sldTgt/>
                                              </p:tgtEl>
                                            </p:cond>
                                          </p:endCondLst>
                                        </p:cTn>
                                        <p:tgtEl>
                                          <p:sndTgt r:embed="rId5" name="Musica Restore Down.wav"/>
                                        </p:tgtEl>
                                      </p:cMediaNode>
                                    </p:audio>
                                  </p:subTnLst>
                                </p:cTn>
                              </p:par>
                            </p:childTnLst>
                          </p:cTn>
                        </p:par>
                      </p:childTnLst>
                    </p:cTn>
                  </p:par>
                  <p:par>
                    <p:cTn id="116" fill="hold">
                      <p:stCondLst>
                        <p:cond delay="indefinite"/>
                      </p:stCondLst>
                      <p:childTnLst>
                        <p:par>
                          <p:cTn id="117" fill="hold">
                            <p:stCondLst>
                              <p:cond delay="0"/>
                            </p:stCondLst>
                            <p:childTnLst>
                              <p:par>
                                <p:cTn id="118" presetID="26" presetClass="emph" presetSubtype="0" fill="hold" grpId="1" nodeType="clickEffect">
                                  <p:stCondLst>
                                    <p:cond delay="0"/>
                                  </p:stCondLst>
                                  <p:childTnLst>
                                    <p:animEffect transition="out" filter="fade">
                                      <p:cBhvr>
                                        <p:cTn id="119" dur="1000" tmFilter="0, 0; .2, .5; .8, .5; 1, 0"/>
                                        <p:tgtEl>
                                          <p:spTgt spid="52"/>
                                        </p:tgtEl>
                                      </p:cBhvr>
                                    </p:animEffect>
                                    <p:animScale>
                                      <p:cBhvr>
                                        <p:cTn id="120" dur="500" autoRev="1" fill="hold"/>
                                        <p:tgtEl>
                                          <p:spTgt spid="52"/>
                                        </p:tgtEl>
                                      </p:cBhvr>
                                      <p:by x="105000" y="105000"/>
                                    </p:animScale>
                                  </p:childTnLst>
                                  <p:subTnLst>
                                    <p:audio>
                                      <p:cMediaNode>
                                        <p:cTn display="0" masterRel="sameClick">
                                          <p:stCondLst>
                                            <p:cond evt="begin" delay="0">
                                              <p:tn val="118"/>
                                            </p:cond>
                                          </p:stCondLst>
                                          <p:endCondLst>
                                            <p:cond evt="onStopAudio" delay="0">
                                              <p:tgtEl>
                                                <p:sldTgt/>
                                              </p:tgtEl>
                                            </p:cond>
                                          </p:endCondLst>
                                        </p:cTn>
                                        <p:tgtEl>
                                          <p:sndTgt r:embed="rId5" name="Musica Restore Down.wav"/>
                                        </p:tgtEl>
                                      </p:cMediaNode>
                                    </p:audio>
                                  </p:subTnLst>
                                </p:cTn>
                              </p:par>
                            </p:childTnLst>
                          </p:cTn>
                        </p:par>
                      </p:childTnLst>
                    </p:cTn>
                  </p:par>
                  <p:par>
                    <p:cTn id="121" fill="hold">
                      <p:stCondLst>
                        <p:cond delay="indefinite"/>
                      </p:stCondLst>
                      <p:childTnLst>
                        <p:par>
                          <p:cTn id="122" fill="hold">
                            <p:stCondLst>
                              <p:cond delay="0"/>
                            </p:stCondLst>
                            <p:childTnLst>
                              <p:par>
                                <p:cTn id="123" presetID="4" presetClass="exit" presetSubtype="16" fill="hold" grpId="0" nodeType="clickEffect">
                                  <p:stCondLst>
                                    <p:cond delay="0"/>
                                  </p:stCondLst>
                                  <p:childTnLst>
                                    <p:animEffect transition="out" filter="box(in)">
                                      <p:cBhvr>
                                        <p:cTn id="124" dur="500"/>
                                        <p:tgtEl>
                                          <p:spTgt spid="42"/>
                                        </p:tgtEl>
                                      </p:cBhvr>
                                    </p:animEffect>
                                    <p:set>
                                      <p:cBhvr>
                                        <p:cTn id="125" dur="1" fill="hold">
                                          <p:stCondLst>
                                            <p:cond delay="499"/>
                                          </p:stCondLst>
                                        </p:cTn>
                                        <p:tgtEl>
                                          <p:spTgt spid="42"/>
                                        </p:tgtEl>
                                        <p:attrNameLst>
                                          <p:attrName>style.visibility</p:attrName>
                                        </p:attrNameLst>
                                      </p:cBhvr>
                                      <p:to>
                                        <p:strVal val="hidden"/>
                                      </p:to>
                                    </p:set>
                                  </p:childTnLst>
                                </p:cTn>
                              </p:par>
                            </p:childTnLst>
                          </p:cTn>
                        </p:par>
                        <p:par>
                          <p:cTn id="126" fill="hold">
                            <p:stCondLst>
                              <p:cond delay="500"/>
                            </p:stCondLst>
                            <p:childTnLst>
                              <p:par>
                                <p:cTn id="127" presetID="19" presetClass="entr" presetSubtype="10" fill="hold" grpId="0" nodeType="afterEffect">
                                  <p:stCondLst>
                                    <p:cond delay="0"/>
                                  </p:stCondLst>
                                  <p:childTnLst>
                                    <p:set>
                                      <p:cBhvr>
                                        <p:cTn id="128" dur="1" fill="hold">
                                          <p:stCondLst>
                                            <p:cond delay="0"/>
                                          </p:stCondLst>
                                        </p:cTn>
                                        <p:tgtEl>
                                          <p:spTgt spid="43"/>
                                        </p:tgtEl>
                                        <p:attrNameLst>
                                          <p:attrName>style.visibility</p:attrName>
                                        </p:attrNameLst>
                                      </p:cBhvr>
                                      <p:to>
                                        <p:strVal val="visible"/>
                                      </p:to>
                                    </p:set>
                                    <p:anim calcmode="lin" valueType="num">
                                      <p:cBhvr>
                                        <p:cTn id="129" dur="1000" fill="hold"/>
                                        <p:tgtEl>
                                          <p:spTgt spid="43"/>
                                        </p:tgtEl>
                                        <p:attrNameLst>
                                          <p:attrName>ppt_w</p:attrName>
                                        </p:attrNameLst>
                                      </p:cBhvr>
                                      <p:tavLst>
                                        <p:tav tm="0" fmla="#ppt_w*sin(2.5*pi*$)">
                                          <p:val>
                                            <p:fltVal val="0"/>
                                          </p:val>
                                        </p:tav>
                                        <p:tav tm="100000">
                                          <p:val>
                                            <p:fltVal val="1"/>
                                          </p:val>
                                        </p:tav>
                                      </p:tavLst>
                                    </p:anim>
                                    <p:anim calcmode="lin" valueType="num">
                                      <p:cBhvr>
                                        <p:cTn id="130" dur="1000" fill="hold"/>
                                        <p:tgtEl>
                                          <p:spTgt spid="43"/>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27"/>
                                            </p:cond>
                                          </p:stCondLst>
                                          <p:endCondLst>
                                            <p:cond evt="onStopAudio" delay="0">
                                              <p:tgtEl>
                                                <p:sldTgt/>
                                              </p:tgtEl>
                                            </p:cond>
                                          </p:endCondLst>
                                        </p:cTn>
                                        <p:tgtEl>
                                          <p:sndTgt r:embed="rId4" name="chimes.wav"/>
                                        </p:tgtEl>
                                      </p:cMediaNode>
                                    </p:audio>
                                  </p:subTnLst>
                                </p:cTn>
                              </p:par>
                            </p:childTnLst>
                          </p:cTn>
                        </p:par>
                      </p:childTnLst>
                    </p:cTn>
                  </p:par>
                  <p:par>
                    <p:cTn id="131" fill="hold">
                      <p:stCondLst>
                        <p:cond delay="indefinite"/>
                      </p:stCondLst>
                      <p:childTnLst>
                        <p:par>
                          <p:cTn id="132" fill="hold">
                            <p:stCondLst>
                              <p:cond delay="0"/>
                            </p:stCondLst>
                            <p:childTnLst>
                              <p:par>
                                <p:cTn id="133" presetID="37" presetClass="entr" presetSubtype="0" fill="hold" grpId="0" nodeType="clickEffect">
                                  <p:stCondLst>
                                    <p:cond delay="0"/>
                                  </p:stCondLst>
                                  <p:childTnLst>
                                    <p:set>
                                      <p:cBhvr>
                                        <p:cTn id="134" dur="1" fill="hold">
                                          <p:stCondLst>
                                            <p:cond delay="0"/>
                                          </p:stCondLst>
                                        </p:cTn>
                                        <p:tgtEl>
                                          <p:spTgt spid="12"/>
                                        </p:tgtEl>
                                        <p:attrNameLst>
                                          <p:attrName>style.visibility</p:attrName>
                                        </p:attrNameLst>
                                      </p:cBhvr>
                                      <p:to>
                                        <p:strVal val="visible"/>
                                      </p:to>
                                    </p:set>
                                    <p:animEffect transition="in" filter="fade">
                                      <p:cBhvr>
                                        <p:cTn id="135" dur="500"/>
                                        <p:tgtEl>
                                          <p:spTgt spid="12"/>
                                        </p:tgtEl>
                                      </p:cBhvr>
                                    </p:animEffect>
                                    <p:anim calcmode="lin" valueType="num">
                                      <p:cBhvr>
                                        <p:cTn id="136" dur="500" fill="hold"/>
                                        <p:tgtEl>
                                          <p:spTgt spid="12"/>
                                        </p:tgtEl>
                                        <p:attrNameLst>
                                          <p:attrName>ppt_x</p:attrName>
                                        </p:attrNameLst>
                                      </p:cBhvr>
                                      <p:tavLst>
                                        <p:tav tm="0">
                                          <p:val>
                                            <p:strVal val="#ppt_x"/>
                                          </p:val>
                                        </p:tav>
                                        <p:tav tm="100000">
                                          <p:val>
                                            <p:strVal val="#ppt_x"/>
                                          </p:val>
                                        </p:tav>
                                      </p:tavLst>
                                    </p:anim>
                                    <p:anim calcmode="lin" valueType="num">
                                      <p:cBhvr>
                                        <p:cTn id="137" dur="450" decel="100000" fill="hold"/>
                                        <p:tgtEl>
                                          <p:spTgt spid="12"/>
                                        </p:tgtEl>
                                        <p:attrNameLst>
                                          <p:attrName>ppt_y</p:attrName>
                                        </p:attrNameLst>
                                      </p:cBhvr>
                                      <p:tavLst>
                                        <p:tav tm="0">
                                          <p:val>
                                            <p:strVal val="#ppt_y+1"/>
                                          </p:val>
                                        </p:tav>
                                        <p:tav tm="100000">
                                          <p:val>
                                            <p:strVal val="#ppt_y-.03"/>
                                          </p:val>
                                        </p:tav>
                                      </p:tavLst>
                                    </p:anim>
                                    <p:anim calcmode="lin" valueType="num">
                                      <p:cBhvr>
                                        <p:cTn id="138" dur="50" accel="100000" fill="hold">
                                          <p:stCondLst>
                                            <p:cond delay="450"/>
                                          </p:stCondLst>
                                        </p:cTn>
                                        <p:tgtEl>
                                          <p:spTgt spid="12"/>
                                        </p:tgtEl>
                                        <p:attrNameLst>
                                          <p:attrName>ppt_y</p:attrName>
                                        </p:attrNameLst>
                                      </p:cBhvr>
                                      <p:tavLst>
                                        <p:tav tm="0">
                                          <p:val>
                                            <p:strVal val="#ppt_y-.03"/>
                                          </p:val>
                                        </p:tav>
                                        <p:tav tm="100000">
                                          <p:val>
                                            <p:strVal val="#ppt_y"/>
                                          </p:val>
                                        </p:tav>
                                      </p:tavLst>
                                    </p:anim>
                                  </p:childTnLst>
                                  <p:subTnLst>
                                    <p:audio>
                                      <p:cMediaNode>
                                        <p:cTn display="0" masterRel="sameClick">
                                          <p:stCondLst>
                                            <p:cond evt="begin" delay="0">
                                              <p:tn val="133"/>
                                            </p:cond>
                                          </p:stCondLst>
                                          <p:endCondLst>
                                            <p:cond evt="onStopAudio" delay="0">
                                              <p:tgtEl>
                                                <p:sldTgt/>
                                              </p:tgtEl>
                                            </p:cond>
                                          </p:endCondLst>
                                        </p:cTn>
                                        <p:tgtEl>
                                          <p:sndTgt r:embed="rId3" name="cashreg.wav"/>
                                        </p:tgtEl>
                                      </p:cMediaNode>
                                    </p:audio>
                                  </p:subTnLst>
                                </p:cTn>
                              </p:par>
                            </p:childTnLst>
                          </p:cTn>
                        </p:par>
                      </p:childTnLst>
                    </p:cTn>
                  </p:par>
                  <p:par>
                    <p:cTn id="139" fill="hold">
                      <p:stCondLst>
                        <p:cond delay="indefinite"/>
                      </p:stCondLst>
                      <p:childTnLst>
                        <p:par>
                          <p:cTn id="140" fill="hold">
                            <p:stCondLst>
                              <p:cond delay="0"/>
                            </p:stCondLst>
                            <p:childTnLst>
                              <p:par>
                                <p:cTn id="141" presetID="26" presetClass="emph" presetSubtype="0" fill="hold" grpId="3" nodeType="clickEffect">
                                  <p:stCondLst>
                                    <p:cond delay="0"/>
                                  </p:stCondLst>
                                  <p:childTnLst>
                                    <p:animEffect transition="out" filter="fade">
                                      <p:cBhvr>
                                        <p:cTn id="142" dur="1000" tmFilter="0, 0; .2, .5; .8, .5; 1, 0"/>
                                        <p:tgtEl>
                                          <p:spTgt spid="38"/>
                                        </p:tgtEl>
                                      </p:cBhvr>
                                    </p:animEffect>
                                    <p:animScale>
                                      <p:cBhvr>
                                        <p:cTn id="143" dur="500" autoRev="1" fill="hold"/>
                                        <p:tgtEl>
                                          <p:spTgt spid="38"/>
                                        </p:tgtEl>
                                      </p:cBhvr>
                                      <p:by x="105000" y="105000"/>
                                    </p:animScale>
                                  </p:childTnLst>
                                  <p:subTnLst>
                                    <p:audio>
                                      <p:cMediaNode>
                                        <p:cTn display="0" masterRel="sameClick">
                                          <p:stCondLst>
                                            <p:cond evt="begin" delay="0">
                                              <p:tn val="141"/>
                                            </p:cond>
                                          </p:stCondLst>
                                          <p:endCondLst>
                                            <p:cond evt="onStopAudio" delay="0">
                                              <p:tgtEl>
                                                <p:sldTgt/>
                                              </p:tgtEl>
                                            </p:cond>
                                          </p:endCondLst>
                                        </p:cTn>
                                        <p:tgtEl>
                                          <p:sndTgt r:embed="rId5" name="Musica Restore Down.wav"/>
                                        </p:tgtEl>
                                      </p:cMediaNode>
                                    </p:audio>
                                  </p:subTnLst>
                                </p:cTn>
                              </p:par>
                            </p:childTnLst>
                          </p:cTn>
                        </p:par>
                      </p:childTnLst>
                    </p:cTn>
                  </p:par>
                  <p:par>
                    <p:cTn id="144" fill="hold">
                      <p:stCondLst>
                        <p:cond delay="indefinite"/>
                      </p:stCondLst>
                      <p:childTnLst>
                        <p:par>
                          <p:cTn id="145" fill="hold">
                            <p:stCondLst>
                              <p:cond delay="0"/>
                            </p:stCondLst>
                            <p:childTnLst>
                              <p:par>
                                <p:cTn id="146" presetID="26" presetClass="emph" presetSubtype="0" fill="hold" grpId="2" nodeType="clickEffect">
                                  <p:stCondLst>
                                    <p:cond delay="0"/>
                                  </p:stCondLst>
                                  <p:childTnLst>
                                    <p:animEffect transition="out" filter="fade">
                                      <p:cBhvr>
                                        <p:cTn id="147" dur="1000" tmFilter="0, 0; .2, .5; .8, .5; 1, 0"/>
                                        <p:tgtEl>
                                          <p:spTgt spid="52"/>
                                        </p:tgtEl>
                                      </p:cBhvr>
                                    </p:animEffect>
                                    <p:animScale>
                                      <p:cBhvr>
                                        <p:cTn id="148" dur="500" autoRev="1" fill="hold"/>
                                        <p:tgtEl>
                                          <p:spTgt spid="52"/>
                                        </p:tgtEl>
                                      </p:cBhvr>
                                      <p:by x="105000" y="105000"/>
                                    </p:animScale>
                                  </p:childTnLst>
                                  <p:subTnLst>
                                    <p:audio>
                                      <p:cMediaNode>
                                        <p:cTn display="0" masterRel="sameClick">
                                          <p:stCondLst>
                                            <p:cond evt="begin" delay="0">
                                              <p:tn val="146"/>
                                            </p:cond>
                                          </p:stCondLst>
                                          <p:endCondLst>
                                            <p:cond evt="onStopAudio" delay="0">
                                              <p:tgtEl>
                                                <p:sldTgt/>
                                              </p:tgtEl>
                                            </p:cond>
                                          </p:endCondLst>
                                        </p:cTn>
                                        <p:tgtEl>
                                          <p:sndTgt r:embed="rId5" name="Musica Restore Down.wav"/>
                                        </p:tgtEl>
                                      </p:cMediaNode>
                                    </p:audio>
                                  </p:subTnLst>
                                </p:cTn>
                              </p:par>
                            </p:childTnLst>
                          </p:cTn>
                        </p:par>
                      </p:childTnLst>
                    </p:cTn>
                  </p:par>
                  <p:par>
                    <p:cTn id="149" fill="hold">
                      <p:stCondLst>
                        <p:cond delay="indefinite"/>
                      </p:stCondLst>
                      <p:childTnLst>
                        <p:par>
                          <p:cTn id="150" fill="hold">
                            <p:stCondLst>
                              <p:cond delay="0"/>
                            </p:stCondLst>
                            <p:childTnLst>
                              <p:par>
                                <p:cTn id="151" presetID="26" presetClass="emph" presetSubtype="0" fill="hold" grpId="1" nodeType="clickEffect">
                                  <p:stCondLst>
                                    <p:cond delay="0"/>
                                  </p:stCondLst>
                                  <p:childTnLst>
                                    <p:animEffect transition="out" filter="fade">
                                      <p:cBhvr>
                                        <p:cTn id="152" dur="1000" tmFilter="0, 0; .2, .5; .8, .5; 1, 0"/>
                                        <p:tgtEl>
                                          <p:spTgt spid="43"/>
                                        </p:tgtEl>
                                      </p:cBhvr>
                                    </p:animEffect>
                                    <p:animScale>
                                      <p:cBhvr>
                                        <p:cTn id="153" dur="500" autoRev="1" fill="hold"/>
                                        <p:tgtEl>
                                          <p:spTgt spid="43"/>
                                        </p:tgtEl>
                                      </p:cBhvr>
                                      <p:by x="105000" y="105000"/>
                                    </p:animScale>
                                  </p:childTnLst>
                                  <p:subTnLst>
                                    <p:audio>
                                      <p:cMediaNode>
                                        <p:cTn display="0" masterRel="sameClick">
                                          <p:stCondLst>
                                            <p:cond evt="begin" delay="0">
                                              <p:tn val="151"/>
                                            </p:cond>
                                          </p:stCondLst>
                                          <p:endCondLst>
                                            <p:cond evt="onStopAudio" delay="0">
                                              <p:tgtEl>
                                                <p:sldTgt/>
                                              </p:tgtEl>
                                            </p:cond>
                                          </p:endCondLst>
                                        </p:cTn>
                                        <p:tgtEl>
                                          <p:sndTgt r:embed="rId5" name="Musica Restore Down.wav"/>
                                        </p:tgtEl>
                                      </p:cMediaNode>
                                    </p:audio>
                                  </p:subTnLst>
                                </p:cTn>
                              </p:par>
                            </p:childTnLst>
                          </p:cTn>
                        </p:par>
                      </p:childTnLst>
                    </p:cTn>
                  </p:par>
                  <p:par>
                    <p:cTn id="154" fill="hold">
                      <p:stCondLst>
                        <p:cond delay="indefinite"/>
                      </p:stCondLst>
                      <p:childTnLst>
                        <p:par>
                          <p:cTn id="155" fill="hold">
                            <p:stCondLst>
                              <p:cond delay="0"/>
                            </p:stCondLst>
                            <p:childTnLst>
                              <p:par>
                                <p:cTn id="156" presetID="4" presetClass="exit" presetSubtype="16" fill="hold" grpId="0" nodeType="clickEffect">
                                  <p:stCondLst>
                                    <p:cond delay="0"/>
                                  </p:stCondLst>
                                  <p:childTnLst>
                                    <p:animEffect transition="out" filter="box(in)">
                                      <p:cBhvr>
                                        <p:cTn id="157" dur="500"/>
                                        <p:tgtEl>
                                          <p:spTgt spid="44"/>
                                        </p:tgtEl>
                                      </p:cBhvr>
                                    </p:animEffect>
                                    <p:set>
                                      <p:cBhvr>
                                        <p:cTn id="158" dur="1" fill="hold">
                                          <p:stCondLst>
                                            <p:cond delay="499"/>
                                          </p:stCondLst>
                                        </p:cTn>
                                        <p:tgtEl>
                                          <p:spTgt spid="44"/>
                                        </p:tgtEl>
                                        <p:attrNameLst>
                                          <p:attrName>style.visibility</p:attrName>
                                        </p:attrNameLst>
                                      </p:cBhvr>
                                      <p:to>
                                        <p:strVal val="hidden"/>
                                      </p:to>
                                    </p:set>
                                  </p:childTnLst>
                                </p:cTn>
                              </p:par>
                            </p:childTnLst>
                          </p:cTn>
                        </p:par>
                        <p:par>
                          <p:cTn id="159" fill="hold">
                            <p:stCondLst>
                              <p:cond delay="500"/>
                            </p:stCondLst>
                            <p:childTnLst>
                              <p:par>
                                <p:cTn id="160" presetID="19" presetClass="entr" presetSubtype="10" fill="hold" grpId="0" nodeType="afterEffect">
                                  <p:stCondLst>
                                    <p:cond delay="0"/>
                                  </p:stCondLst>
                                  <p:childTnLst>
                                    <p:set>
                                      <p:cBhvr>
                                        <p:cTn id="161" dur="1" fill="hold">
                                          <p:stCondLst>
                                            <p:cond delay="0"/>
                                          </p:stCondLst>
                                        </p:cTn>
                                        <p:tgtEl>
                                          <p:spTgt spid="45"/>
                                        </p:tgtEl>
                                        <p:attrNameLst>
                                          <p:attrName>style.visibility</p:attrName>
                                        </p:attrNameLst>
                                      </p:cBhvr>
                                      <p:to>
                                        <p:strVal val="visible"/>
                                      </p:to>
                                    </p:set>
                                    <p:anim calcmode="lin" valueType="num">
                                      <p:cBhvr>
                                        <p:cTn id="162" dur="1000" fill="hold"/>
                                        <p:tgtEl>
                                          <p:spTgt spid="45"/>
                                        </p:tgtEl>
                                        <p:attrNameLst>
                                          <p:attrName>ppt_w</p:attrName>
                                        </p:attrNameLst>
                                      </p:cBhvr>
                                      <p:tavLst>
                                        <p:tav tm="0" fmla="#ppt_w*sin(2.5*pi*$)">
                                          <p:val>
                                            <p:fltVal val="0"/>
                                          </p:val>
                                        </p:tav>
                                        <p:tav tm="100000">
                                          <p:val>
                                            <p:fltVal val="1"/>
                                          </p:val>
                                        </p:tav>
                                      </p:tavLst>
                                    </p:anim>
                                    <p:anim calcmode="lin" valueType="num">
                                      <p:cBhvr>
                                        <p:cTn id="163" dur="1000" fill="hold"/>
                                        <p:tgtEl>
                                          <p:spTgt spid="45"/>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60"/>
                                            </p:cond>
                                          </p:stCondLst>
                                          <p:endCondLst>
                                            <p:cond evt="onStopAudio" delay="0">
                                              <p:tgtEl>
                                                <p:sldTgt/>
                                              </p:tgtEl>
                                            </p:cond>
                                          </p:endCondLst>
                                        </p:cTn>
                                        <p:tgtEl>
                                          <p:sndTgt r:embed="rId4" name="chimes.wav"/>
                                        </p:tgtEl>
                                      </p:cMediaNode>
                                    </p:audio>
                                  </p:subTnLst>
                                </p:cTn>
                              </p:par>
                            </p:childTnLst>
                          </p:cTn>
                        </p:par>
                      </p:childTnLst>
                    </p:cTn>
                  </p:par>
                  <p:par>
                    <p:cTn id="164" fill="hold">
                      <p:stCondLst>
                        <p:cond delay="indefinite"/>
                      </p:stCondLst>
                      <p:childTnLst>
                        <p:par>
                          <p:cTn id="165" fill="hold">
                            <p:stCondLst>
                              <p:cond delay="0"/>
                            </p:stCondLst>
                            <p:childTnLst>
                              <p:par>
                                <p:cTn id="166" presetID="37" presetClass="entr" presetSubtype="0" fill="hold" grpId="0" nodeType="clickEffect">
                                  <p:stCondLst>
                                    <p:cond delay="0"/>
                                  </p:stCondLst>
                                  <p:childTnLst>
                                    <p:set>
                                      <p:cBhvr>
                                        <p:cTn id="167" dur="1" fill="hold">
                                          <p:stCondLst>
                                            <p:cond delay="0"/>
                                          </p:stCondLst>
                                        </p:cTn>
                                        <p:tgtEl>
                                          <p:spTgt spid="13"/>
                                        </p:tgtEl>
                                        <p:attrNameLst>
                                          <p:attrName>style.visibility</p:attrName>
                                        </p:attrNameLst>
                                      </p:cBhvr>
                                      <p:to>
                                        <p:strVal val="visible"/>
                                      </p:to>
                                    </p:set>
                                    <p:animEffect transition="in" filter="fade">
                                      <p:cBhvr>
                                        <p:cTn id="168" dur="500"/>
                                        <p:tgtEl>
                                          <p:spTgt spid="13"/>
                                        </p:tgtEl>
                                      </p:cBhvr>
                                    </p:animEffect>
                                    <p:anim calcmode="lin" valueType="num">
                                      <p:cBhvr>
                                        <p:cTn id="169" dur="500" fill="hold"/>
                                        <p:tgtEl>
                                          <p:spTgt spid="13"/>
                                        </p:tgtEl>
                                        <p:attrNameLst>
                                          <p:attrName>ppt_x</p:attrName>
                                        </p:attrNameLst>
                                      </p:cBhvr>
                                      <p:tavLst>
                                        <p:tav tm="0">
                                          <p:val>
                                            <p:strVal val="#ppt_x"/>
                                          </p:val>
                                        </p:tav>
                                        <p:tav tm="100000">
                                          <p:val>
                                            <p:strVal val="#ppt_x"/>
                                          </p:val>
                                        </p:tav>
                                      </p:tavLst>
                                    </p:anim>
                                    <p:anim calcmode="lin" valueType="num">
                                      <p:cBhvr>
                                        <p:cTn id="170" dur="450" decel="100000" fill="hold"/>
                                        <p:tgtEl>
                                          <p:spTgt spid="13"/>
                                        </p:tgtEl>
                                        <p:attrNameLst>
                                          <p:attrName>ppt_y</p:attrName>
                                        </p:attrNameLst>
                                      </p:cBhvr>
                                      <p:tavLst>
                                        <p:tav tm="0">
                                          <p:val>
                                            <p:strVal val="#ppt_y+1"/>
                                          </p:val>
                                        </p:tav>
                                        <p:tav tm="100000">
                                          <p:val>
                                            <p:strVal val="#ppt_y-.03"/>
                                          </p:val>
                                        </p:tav>
                                      </p:tavLst>
                                    </p:anim>
                                    <p:anim calcmode="lin" valueType="num">
                                      <p:cBhvr>
                                        <p:cTn id="171" dur="50" accel="100000" fill="hold">
                                          <p:stCondLst>
                                            <p:cond delay="450"/>
                                          </p:stCondLst>
                                        </p:cTn>
                                        <p:tgtEl>
                                          <p:spTgt spid="13"/>
                                        </p:tgtEl>
                                        <p:attrNameLst>
                                          <p:attrName>ppt_y</p:attrName>
                                        </p:attrNameLst>
                                      </p:cBhvr>
                                      <p:tavLst>
                                        <p:tav tm="0">
                                          <p:val>
                                            <p:strVal val="#ppt_y-.03"/>
                                          </p:val>
                                        </p:tav>
                                        <p:tav tm="100000">
                                          <p:val>
                                            <p:strVal val="#ppt_y"/>
                                          </p:val>
                                        </p:tav>
                                      </p:tavLst>
                                    </p:anim>
                                  </p:childTnLst>
                                  <p:subTnLst>
                                    <p:audio>
                                      <p:cMediaNode>
                                        <p:cTn display="0" masterRel="sameClick">
                                          <p:stCondLst>
                                            <p:cond evt="begin" delay="0">
                                              <p:tn val="166"/>
                                            </p:cond>
                                          </p:stCondLst>
                                          <p:endCondLst>
                                            <p:cond evt="onStopAudio" delay="0">
                                              <p:tgtEl>
                                                <p:sldTgt/>
                                              </p:tgtEl>
                                            </p:cond>
                                          </p:endCondLst>
                                        </p:cTn>
                                        <p:tgtEl>
                                          <p:sndTgt r:embed="rId3" name="cashreg.wav"/>
                                        </p:tgtEl>
                                      </p:cMediaNode>
                                    </p:audio>
                                  </p:subTnLst>
                                </p:cTn>
                              </p:par>
                            </p:childTnLst>
                          </p:cTn>
                        </p:par>
                      </p:childTnLst>
                    </p:cTn>
                  </p:par>
                  <p:par>
                    <p:cTn id="172" fill="hold">
                      <p:stCondLst>
                        <p:cond delay="indefinite"/>
                      </p:stCondLst>
                      <p:childTnLst>
                        <p:par>
                          <p:cTn id="173" fill="hold">
                            <p:stCondLst>
                              <p:cond delay="0"/>
                            </p:stCondLst>
                            <p:childTnLst>
                              <p:par>
                                <p:cTn id="174" presetID="26" presetClass="emph" presetSubtype="0" fill="hold" grpId="3" nodeType="clickEffect">
                                  <p:stCondLst>
                                    <p:cond delay="0"/>
                                  </p:stCondLst>
                                  <p:childTnLst>
                                    <p:animEffect transition="out" filter="fade">
                                      <p:cBhvr>
                                        <p:cTn id="175" dur="1000" tmFilter="0, 0; .2, .5; .8, .5; 1, 0"/>
                                        <p:tgtEl>
                                          <p:spTgt spid="52"/>
                                        </p:tgtEl>
                                      </p:cBhvr>
                                    </p:animEffect>
                                    <p:animScale>
                                      <p:cBhvr>
                                        <p:cTn id="176" dur="500" autoRev="1" fill="hold"/>
                                        <p:tgtEl>
                                          <p:spTgt spid="52"/>
                                        </p:tgtEl>
                                      </p:cBhvr>
                                      <p:by x="105000" y="105000"/>
                                    </p:animScale>
                                  </p:childTnLst>
                                  <p:subTnLst>
                                    <p:audio>
                                      <p:cMediaNode>
                                        <p:cTn display="0" masterRel="sameClick">
                                          <p:stCondLst>
                                            <p:cond evt="begin" delay="0">
                                              <p:tn val="174"/>
                                            </p:cond>
                                          </p:stCondLst>
                                          <p:endCondLst>
                                            <p:cond evt="onStopAudio" delay="0">
                                              <p:tgtEl>
                                                <p:sldTgt/>
                                              </p:tgtEl>
                                            </p:cond>
                                          </p:endCondLst>
                                        </p:cTn>
                                        <p:tgtEl>
                                          <p:sndTgt r:embed="rId5" name="Musica Restore Down.wav"/>
                                        </p:tgtEl>
                                      </p:cMediaNode>
                                    </p:audio>
                                  </p:subTnLst>
                                </p:cTn>
                              </p:par>
                            </p:childTnLst>
                          </p:cTn>
                        </p:par>
                      </p:childTnLst>
                    </p:cTn>
                  </p:par>
                  <p:par>
                    <p:cTn id="177" fill="hold">
                      <p:stCondLst>
                        <p:cond delay="indefinite"/>
                      </p:stCondLst>
                      <p:childTnLst>
                        <p:par>
                          <p:cTn id="178" fill="hold">
                            <p:stCondLst>
                              <p:cond delay="0"/>
                            </p:stCondLst>
                            <p:childTnLst>
                              <p:par>
                                <p:cTn id="179" presetID="26" presetClass="emph" presetSubtype="0" fill="hold" grpId="2" nodeType="clickEffect">
                                  <p:stCondLst>
                                    <p:cond delay="0"/>
                                  </p:stCondLst>
                                  <p:childTnLst>
                                    <p:animEffect transition="out" filter="fade">
                                      <p:cBhvr>
                                        <p:cTn id="180" dur="1000" tmFilter="0, 0; .2, .5; .8, .5; 1, 0"/>
                                        <p:tgtEl>
                                          <p:spTgt spid="43"/>
                                        </p:tgtEl>
                                      </p:cBhvr>
                                    </p:animEffect>
                                    <p:animScale>
                                      <p:cBhvr>
                                        <p:cTn id="181" dur="500" autoRev="1" fill="hold"/>
                                        <p:tgtEl>
                                          <p:spTgt spid="43"/>
                                        </p:tgtEl>
                                      </p:cBhvr>
                                      <p:by x="105000" y="105000"/>
                                    </p:animScale>
                                  </p:childTnLst>
                                  <p:subTnLst>
                                    <p:audio>
                                      <p:cMediaNode>
                                        <p:cTn display="0" masterRel="sameClick">
                                          <p:stCondLst>
                                            <p:cond evt="begin" delay="0">
                                              <p:tn val="179"/>
                                            </p:cond>
                                          </p:stCondLst>
                                          <p:endCondLst>
                                            <p:cond evt="onStopAudio" delay="0">
                                              <p:tgtEl>
                                                <p:sldTgt/>
                                              </p:tgtEl>
                                            </p:cond>
                                          </p:endCondLst>
                                        </p:cTn>
                                        <p:tgtEl>
                                          <p:sndTgt r:embed="rId5" name="Musica Restore Down.wav"/>
                                        </p:tgtEl>
                                      </p:cMediaNode>
                                    </p:audio>
                                  </p:subTnLst>
                                </p:cTn>
                              </p:par>
                            </p:childTnLst>
                          </p:cTn>
                        </p:par>
                      </p:childTnLst>
                    </p:cTn>
                  </p:par>
                  <p:par>
                    <p:cTn id="182" fill="hold">
                      <p:stCondLst>
                        <p:cond delay="indefinite"/>
                      </p:stCondLst>
                      <p:childTnLst>
                        <p:par>
                          <p:cTn id="183" fill="hold">
                            <p:stCondLst>
                              <p:cond delay="0"/>
                            </p:stCondLst>
                            <p:childTnLst>
                              <p:par>
                                <p:cTn id="184" presetID="26" presetClass="emph" presetSubtype="0" fill="hold" grpId="1" nodeType="clickEffect">
                                  <p:stCondLst>
                                    <p:cond delay="0"/>
                                  </p:stCondLst>
                                  <p:childTnLst>
                                    <p:animEffect transition="out" filter="fade">
                                      <p:cBhvr>
                                        <p:cTn id="185" dur="1000" tmFilter="0, 0; .2, .5; .8, .5; 1, 0"/>
                                        <p:tgtEl>
                                          <p:spTgt spid="45"/>
                                        </p:tgtEl>
                                      </p:cBhvr>
                                    </p:animEffect>
                                    <p:animScale>
                                      <p:cBhvr>
                                        <p:cTn id="186" dur="500" autoRev="1" fill="hold"/>
                                        <p:tgtEl>
                                          <p:spTgt spid="45"/>
                                        </p:tgtEl>
                                      </p:cBhvr>
                                      <p:by x="105000" y="105000"/>
                                    </p:animScale>
                                  </p:childTnLst>
                                  <p:subTnLst>
                                    <p:audio>
                                      <p:cMediaNode>
                                        <p:cTn display="0" masterRel="sameClick">
                                          <p:stCondLst>
                                            <p:cond evt="begin" delay="0">
                                              <p:tn val="184"/>
                                            </p:cond>
                                          </p:stCondLst>
                                          <p:endCondLst>
                                            <p:cond evt="onStopAudio" delay="0">
                                              <p:tgtEl>
                                                <p:sldTgt/>
                                              </p:tgtEl>
                                            </p:cond>
                                          </p:endCondLst>
                                        </p:cTn>
                                        <p:tgtEl>
                                          <p:sndTgt r:embed="rId5" name="Musica Restore Down.wav"/>
                                        </p:tgtEl>
                                      </p:cMediaNode>
                                    </p:audio>
                                  </p:subTnLst>
                                </p:cTn>
                              </p:par>
                            </p:childTnLst>
                          </p:cTn>
                        </p:par>
                      </p:childTnLst>
                    </p:cTn>
                  </p:par>
                  <p:par>
                    <p:cTn id="187" fill="hold">
                      <p:stCondLst>
                        <p:cond delay="indefinite"/>
                      </p:stCondLst>
                      <p:childTnLst>
                        <p:par>
                          <p:cTn id="188" fill="hold">
                            <p:stCondLst>
                              <p:cond delay="0"/>
                            </p:stCondLst>
                            <p:childTnLst>
                              <p:par>
                                <p:cTn id="189" presetID="4" presetClass="exit" presetSubtype="16" fill="hold" grpId="0" nodeType="clickEffect">
                                  <p:stCondLst>
                                    <p:cond delay="0"/>
                                  </p:stCondLst>
                                  <p:childTnLst>
                                    <p:animEffect transition="out" filter="box(in)">
                                      <p:cBhvr>
                                        <p:cTn id="190" dur="500"/>
                                        <p:tgtEl>
                                          <p:spTgt spid="48"/>
                                        </p:tgtEl>
                                      </p:cBhvr>
                                    </p:animEffect>
                                    <p:set>
                                      <p:cBhvr>
                                        <p:cTn id="191" dur="1" fill="hold">
                                          <p:stCondLst>
                                            <p:cond delay="499"/>
                                          </p:stCondLst>
                                        </p:cTn>
                                        <p:tgtEl>
                                          <p:spTgt spid="48"/>
                                        </p:tgtEl>
                                        <p:attrNameLst>
                                          <p:attrName>style.visibility</p:attrName>
                                        </p:attrNameLst>
                                      </p:cBhvr>
                                      <p:to>
                                        <p:strVal val="hidden"/>
                                      </p:to>
                                    </p:set>
                                  </p:childTnLst>
                                </p:cTn>
                              </p:par>
                            </p:childTnLst>
                          </p:cTn>
                        </p:par>
                        <p:par>
                          <p:cTn id="192" fill="hold">
                            <p:stCondLst>
                              <p:cond delay="500"/>
                            </p:stCondLst>
                            <p:childTnLst>
                              <p:par>
                                <p:cTn id="193" presetID="19" presetClass="entr" presetSubtype="10" fill="hold" grpId="0" nodeType="afterEffect">
                                  <p:stCondLst>
                                    <p:cond delay="0"/>
                                  </p:stCondLst>
                                  <p:childTnLst>
                                    <p:set>
                                      <p:cBhvr>
                                        <p:cTn id="194" dur="1" fill="hold">
                                          <p:stCondLst>
                                            <p:cond delay="0"/>
                                          </p:stCondLst>
                                        </p:cTn>
                                        <p:tgtEl>
                                          <p:spTgt spid="49"/>
                                        </p:tgtEl>
                                        <p:attrNameLst>
                                          <p:attrName>style.visibility</p:attrName>
                                        </p:attrNameLst>
                                      </p:cBhvr>
                                      <p:to>
                                        <p:strVal val="visible"/>
                                      </p:to>
                                    </p:set>
                                    <p:anim calcmode="lin" valueType="num">
                                      <p:cBhvr>
                                        <p:cTn id="195" dur="500" fill="hold"/>
                                        <p:tgtEl>
                                          <p:spTgt spid="49"/>
                                        </p:tgtEl>
                                        <p:attrNameLst>
                                          <p:attrName>ppt_w</p:attrName>
                                        </p:attrNameLst>
                                      </p:cBhvr>
                                      <p:tavLst>
                                        <p:tav tm="0" fmla="#ppt_w*sin(2.5*pi*$)">
                                          <p:val>
                                            <p:fltVal val="0"/>
                                          </p:val>
                                        </p:tav>
                                        <p:tav tm="100000">
                                          <p:val>
                                            <p:fltVal val="1"/>
                                          </p:val>
                                        </p:tav>
                                      </p:tavLst>
                                    </p:anim>
                                    <p:anim calcmode="lin" valueType="num">
                                      <p:cBhvr>
                                        <p:cTn id="196" dur="500" fill="hold"/>
                                        <p:tgtEl>
                                          <p:spTgt spid="49"/>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93"/>
                                            </p:cond>
                                          </p:stCondLst>
                                          <p:endCondLst>
                                            <p:cond evt="onStopAudio" delay="0">
                                              <p:tgtEl>
                                                <p:sldTgt/>
                                              </p:tgtEl>
                                            </p:cond>
                                          </p:endCondLst>
                                        </p:cTn>
                                        <p:tgtEl>
                                          <p:sndTgt r:embed="rId4" name="chimes.wav"/>
                                        </p:tgtEl>
                                      </p:cMediaNode>
                                    </p:audio>
                                  </p:subTnLst>
                                </p:cTn>
                              </p:par>
                            </p:childTnLst>
                          </p:cTn>
                        </p:par>
                      </p:childTnLst>
                    </p:cTn>
                  </p:par>
                  <p:par>
                    <p:cTn id="197" fill="hold">
                      <p:stCondLst>
                        <p:cond delay="indefinite"/>
                      </p:stCondLst>
                      <p:childTnLst>
                        <p:par>
                          <p:cTn id="198" fill="hold">
                            <p:stCondLst>
                              <p:cond delay="0"/>
                            </p:stCondLst>
                            <p:childTnLst>
                              <p:par>
                                <p:cTn id="199" presetID="37" presetClass="entr" presetSubtype="0" fill="hold" grpId="0" nodeType="clickEffect">
                                  <p:stCondLst>
                                    <p:cond delay="0"/>
                                  </p:stCondLst>
                                  <p:childTnLst>
                                    <p:set>
                                      <p:cBhvr>
                                        <p:cTn id="200" dur="1" fill="hold">
                                          <p:stCondLst>
                                            <p:cond delay="0"/>
                                          </p:stCondLst>
                                        </p:cTn>
                                        <p:tgtEl>
                                          <p:spTgt spid="14"/>
                                        </p:tgtEl>
                                        <p:attrNameLst>
                                          <p:attrName>style.visibility</p:attrName>
                                        </p:attrNameLst>
                                      </p:cBhvr>
                                      <p:to>
                                        <p:strVal val="visible"/>
                                      </p:to>
                                    </p:set>
                                    <p:animEffect transition="in" filter="fade">
                                      <p:cBhvr>
                                        <p:cTn id="201" dur="500"/>
                                        <p:tgtEl>
                                          <p:spTgt spid="14"/>
                                        </p:tgtEl>
                                      </p:cBhvr>
                                    </p:animEffect>
                                    <p:anim calcmode="lin" valueType="num">
                                      <p:cBhvr>
                                        <p:cTn id="202" dur="500" fill="hold"/>
                                        <p:tgtEl>
                                          <p:spTgt spid="14"/>
                                        </p:tgtEl>
                                        <p:attrNameLst>
                                          <p:attrName>ppt_x</p:attrName>
                                        </p:attrNameLst>
                                      </p:cBhvr>
                                      <p:tavLst>
                                        <p:tav tm="0">
                                          <p:val>
                                            <p:strVal val="#ppt_x"/>
                                          </p:val>
                                        </p:tav>
                                        <p:tav tm="100000">
                                          <p:val>
                                            <p:strVal val="#ppt_x"/>
                                          </p:val>
                                        </p:tav>
                                      </p:tavLst>
                                    </p:anim>
                                    <p:anim calcmode="lin" valueType="num">
                                      <p:cBhvr>
                                        <p:cTn id="203" dur="450" decel="100000" fill="hold"/>
                                        <p:tgtEl>
                                          <p:spTgt spid="14"/>
                                        </p:tgtEl>
                                        <p:attrNameLst>
                                          <p:attrName>ppt_y</p:attrName>
                                        </p:attrNameLst>
                                      </p:cBhvr>
                                      <p:tavLst>
                                        <p:tav tm="0">
                                          <p:val>
                                            <p:strVal val="#ppt_y+1"/>
                                          </p:val>
                                        </p:tav>
                                        <p:tav tm="100000">
                                          <p:val>
                                            <p:strVal val="#ppt_y-.03"/>
                                          </p:val>
                                        </p:tav>
                                      </p:tavLst>
                                    </p:anim>
                                    <p:anim calcmode="lin" valueType="num">
                                      <p:cBhvr>
                                        <p:cTn id="204" dur="50" accel="100000" fill="hold">
                                          <p:stCondLst>
                                            <p:cond delay="450"/>
                                          </p:stCondLst>
                                        </p:cTn>
                                        <p:tgtEl>
                                          <p:spTgt spid="14"/>
                                        </p:tgtEl>
                                        <p:attrNameLst>
                                          <p:attrName>ppt_y</p:attrName>
                                        </p:attrNameLst>
                                      </p:cBhvr>
                                      <p:tavLst>
                                        <p:tav tm="0">
                                          <p:val>
                                            <p:strVal val="#ppt_y-.03"/>
                                          </p:val>
                                        </p:tav>
                                        <p:tav tm="100000">
                                          <p:val>
                                            <p:strVal val="#ppt_y"/>
                                          </p:val>
                                        </p:tav>
                                      </p:tavLst>
                                    </p:anim>
                                  </p:childTnLst>
                                  <p:subTnLst>
                                    <p:audio>
                                      <p:cMediaNode>
                                        <p:cTn display="0" masterRel="sameClick">
                                          <p:stCondLst>
                                            <p:cond evt="begin" delay="0">
                                              <p:tn val="199"/>
                                            </p:cond>
                                          </p:stCondLst>
                                          <p:endCondLst>
                                            <p:cond evt="onStopAudio" delay="0">
                                              <p:tgtEl>
                                                <p:sldTgt/>
                                              </p:tgtEl>
                                            </p:cond>
                                          </p:endCondLst>
                                        </p:cTn>
                                        <p:tgtEl>
                                          <p:sndTgt r:embed="rId3" name="cashreg.wav"/>
                                        </p:tgtEl>
                                      </p:cMediaNode>
                                    </p:audio>
                                  </p:subTnLst>
                                </p:cTn>
                              </p:par>
                            </p:childTnLst>
                          </p:cTn>
                        </p:par>
                      </p:childTnLst>
                    </p:cTn>
                  </p:par>
                  <p:par>
                    <p:cTn id="205" fill="hold">
                      <p:stCondLst>
                        <p:cond delay="indefinite"/>
                      </p:stCondLst>
                      <p:childTnLst>
                        <p:par>
                          <p:cTn id="206" fill="hold">
                            <p:stCondLst>
                              <p:cond delay="0"/>
                            </p:stCondLst>
                            <p:childTnLst>
                              <p:par>
                                <p:cTn id="207" presetID="26" presetClass="emph" presetSubtype="0" fill="hold" grpId="1" nodeType="clickEffect">
                                  <p:stCondLst>
                                    <p:cond delay="0"/>
                                  </p:stCondLst>
                                  <p:childTnLst>
                                    <p:animEffect transition="out" filter="fade">
                                      <p:cBhvr>
                                        <p:cTn id="208" dur="1000" tmFilter="0, 0; .2, .5; .8, .5; 1, 0"/>
                                        <p:tgtEl>
                                          <p:spTgt spid="41"/>
                                        </p:tgtEl>
                                      </p:cBhvr>
                                    </p:animEffect>
                                    <p:animScale>
                                      <p:cBhvr>
                                        <p:cTn id="209" dur="500" autoRev="1" fill="hold"/>
                                        <p:tgtEl>
                                          <p:spTgt spid="41"/>
                                        </p:tgtEl>
                                      </p:cBhvr>
                                      <p:by x="105000" y="105000"/>
                                    </p:animScale>
                                  </p:childTnLst>
                                  <p:subTnLst>
                                    <p:audio>
                                      <p:cMediaNode>
                                        <p:cTn display="0" masterRel="sameClick">
                                          <p:stCondLst>
                                            <p:cond evt="begin" delay="0">
                                              <p:tn val="207"/>
                                            </p:cond>
                                          </p:stCondLst>
                                          <p:endCondLst>
                                            <p:cond evt="onStopAudio" delay="0">
                                              <p:tgtEl>
                                                <p:sldTgt/>
                                              </p:tgtEl>
                                            </p:cond>
                                          </p:endCondLst>
                                        </p:cTn>
                                        <p:tgtEl>
                                          <p:sndTgt r:embed="rId5" name="Musica Restore Down.wav"/>
                                        </p:tgtEl>
                                      </p:cMediaNode>
                                    </p:audio>
                                  </p:subTnLst>
                                </p:cTn>
                              </p:par>
                            </p:childTnLst>
                          </p:cTn>
                        </p:par>
                      </p:childTnLst>
                    </p:cTn>
                  </p:par>
                  <p:par>
                    <p:cTn id="210" fill="hold">
                      <p:stCondLst>
                        <p:cond delay="indefinite"/>
                      </p:stCondLst>
                      <p:childTnLst>
                        <p:par>
                          <p:cTn id="211" fill="hold">
                            <p:stCondLst>
                              <p:cond delay="0"/>
                            </p:stCondLst>
                            <p:childTnLst>
                              <p:par>
                                <p:cTn id="212" presetID="4" presetClass="exit" presetSubtype="16" fill="hold" grpId="0" nodeType="clickEffect">
                                  <p:stCondLst>
                                    <p:cond delay="0"/>
                                  </p:stCondLst>
                                  <p:childTnLst>
                                    <p:animEffect transition="out" filter="box(in)">
                                      <p:cBhvr>
                                        <p:cTn id="213" dur="500"/>
                                        <p:tgtEl>
                                          <p:spTgt spid="46"/>
                                        </p:tgtEl>
                                      </p:cBhvr>
                                    </p:animEffect>
                                    <p:set>
                                      <p:cBhvr>
                                        <p:cTn id="214" dur="1" fill="hold">
                                          <p:stCondLst>
                                            <p:cond delay="499"/>
                                          </p:stCondLst>
                                        </p:cTn>
                                        <p:tgtEl>
                                          <p:spTgt spid="46"/>
                                        </p:tgtEl>
                                        <p:attrNameLst>
                                          <p:attrName>style.visibility</p:attrName>
                                        </p:attrNameLst>
                                      </p:cBhvr>
                                      <p:to>
                                        <p:strVal val="hidden"/>
                                      </p:to>
                                    </p:set>
                                  </p:childTnLst>
                                </p:cTn>
                              </p:par>
                            </p:childTnLst>
                          </p:cTn>
                        </p:par>
                        <p:par>
                          <p:cTn id="215" fill="hold">
                            <p:stCondLst>
                              <p:cond delay="500"/>
                            </p:stCondLst>
                            <p:childTnLst>
                              <p:par>
                                <p:cTn id="216" presetID="19" presetClass="entr" presetSubtype="10" fill="hold" grpId="0" nodeType="afterEffect">
                                  <p:stCondLst>
                                    <p:cond delay="0"/>
                                  </p:stCondLst>
                                  <p:childTnLst>
                                    <p:set>
                                      <p:cBhvr>
                                        <p:cTn id="217" dur="1" fill="hold">
                                          <p:stCondLst>
                                            <p:cond delay="0"/>
                                          </p:stCondLst>
                                        </p:cTn>
                                        <p:tgtEl>
                                          <p:spTgt spid="47"/>
                                        </p:tgtEl>
                                        <p:attrNameLst>
                                          <p:attrName>style.visibility</p:attrName>
                                        </p:attrNameLst>
                                      </p:cBhvr>
                                      <p:to>
                                        <p:strVal val="visible"/>
                                      </p:to>
                                    </p:set>
                                    <p:anim calcmode="lin" valueType="num">
                                      <p:cBhvr>
                                        <p:cTn id="218" dur="500" fill="hold"/>
                                        <p:tgtEl>
                                          <p:spTgt spid="47"/>
                                        </p:tgtEl>
                                        <p:attrNameLst>
                                          <p:attrName>ppt_w</p:attrName>
                                        </p:attrNameLst>
                                      </p:cBhvr>
                                      <p:tavLst>
                                        <p:tav tm="0" fmla="#ppt_w*sin(2.5*pi*$)">
                                          <p:val>
                                            <p:fltVal val="0"/>
                                          </p:val>
                                        </p:tav>
                                        <p:tav tm="100000">
                                          <p:val>
                                            <p:fltVal val="1"/>
                                          </p:val>
                                        </p:tav>
                                      </p:tavLst>
                                    </p:anim>
                                    <p:anim calcmode="lin" valueType="num">
                                      <p:cBhvr>
                                        <p:cTn id="219" dur="500" fill="hold"/>
                                        <p:tgtEl>
                                          <p:spTgt spid="4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216"/>
                                            </p:cond>
                                          </p:stCondLst>
                                          <p:endCondLst>
                                            <p:cond evt="onStopAudio" delay="0">
                                              <p:tgtEl>
                                                <p:sldTgt/>
                                              </p:tgtEl>
                                            </p:cond>
                                          </p:endCondLst>
                                        </p:cTn>
                                        <p:tgtEl>
                                          <p:sndTgt r:embed="rId4" name="chimes.wav"/>
                                        </p:tgtEl>
                                      </p:cMediaNode>
                                    </p:audio>
                                  </p:subTnLst>
                                </p:cTn>
                              </p:par>
                            </p:childTnLst>
                          </p:cTn>
                        </p:par>
                      </p:childTnLst>
                    </p:cTn>
                  </p:par>
                  <p:par>
                    <p:cTn id="220" fill="hold">
                      <p:stCondLst>
                        <p:cond delay="indefinite"/>
                      </p:stCondLst>
                      <p:childTnLst>
                        <p:par>
                          <p:cTn id="221" fill="hold">
                            <p:stCondLst>
                              <p:cond delay="0"/>
                            </p:stCondLst>
                            <p:childTnLst>
                              <p:par>
                                <p:cTn id="222" presetID="37" presetClass="entr" presetSubtype="0" fill="hold" grpId="0" nodeType="clickEffect">
                                  <p:stCondLst>
                                    <p:cond delay="0"/>
                                  </p:stCondLst>
                                  <p:childTnLst>
                                    <p:set>
                                      <p:cBhvr>
                                        <p:cTn id="223" dur="1" fill="hold">
                                          <p:stCondLst>
                                            <p:cond delay="0"/>
                                          </p:stCondLst>
                                        </p:cTn>
                                        <p:tgtEl>
                                          <p:spTgt spid="15"/>
                                        </p:tgtEl>
                                        <p:attrNameLst>
                                          <p:attrName>style.visibility</p:attrName>
                                        </p:attrNameLst>
                                      </p:cBhvr>
                                      <p:to>
                                        <p:strVal val="visible"/>
                                      </p:to>
                                    </p:set>
                                    <p:animEffect transition="in" filter="fade">
                                      <p:cBhvr>
                                        <p:cTn id="224" dur="500"/>
                                        <p:tgtEl>
                                          <p:spTgt spid="15"/>
                                        </p:tgtEl>
                                      </p:cBhvr>
                                    </p:animEffect>
                                    <p:anim calcmode="lin" valueType="num">
                                      <p:cBhvr>
                                        <p:cTn id="225" dur="500" fill="hold"/>
                                        <p:tgtEl>
                                          <p:spTgt spid="15"/>
                                        </p:tgtEl>
                                        <p:attrNameLst>
                                          <p:attrName>ppt_x</p:attrName>
                                        </p:attrNameLst>
                                      </p:cBhvr>
                                      <p:tavLst>
                                        <p:tav tm="0">
                                          <p:val>
                                            <p:strVal val="#ppt_x"/>
                                          </p:val>
                                        </p:tav>
                                        <p:tav tm="100000">
                                          <p:val>
                                            <p:strVal val="#ppt_x"/>
                                          </p:val>
                                        </p:tav>
                                      </p:tavLst>
                                    </p:anim>
                                    <p:anim calcmode="lin" valueType="num">
                                      <p:cBhvr>
                                        <p:cTn id="226" dur="450" decel="100000" fill="hold"/>
                                        <p:tgtEl>
                                          <p:spTgt spid="15"/>
                                        </p:tgtEl>
                                        <p:attrNameLst>
                                          <p:attrName>ppt_y</p:attrName>
                                        </p:attrNameLst>
                                      </p:cBhvr>
                                      <p:tavLst>
                                        <p:tav tm="0">
                                          <p:val>
                                            <p:strVal val="#ppt_y+1"/>
                                          </p:val>
                                        </p:tav>
                                        <p:tav tm="100000">
                                          <p:val>
                                            <p:strVal val="#ppt_y-.03"/>
                                          </p:val>
                                        </p:tav>
                                      </p:tavLst>
                                    </p:anim>
                                    <p:anim calcmode="lin" valueType="num">
                                      <p:cBhvr>
                                        <p:cTn id="227" dur="50" accel="100000" fill="hold">
                                          <p:stCondLst>
                                            <p:cond delay="450"/>
                                          </p:stCondLst>
                                        </p:cTn>
                                        <p:tgtEl>
                                          <p:spTgt spid="15"/>
                                        </p:tgtEl>
                                        <p:attrNameLst>
                                          <p:attrName>ppt_y</p:attrName>
                                        </p:attrNameLst>
                                      </p:cBhvr>
                                      <p:tavLst>
                                        <p:tav tm="0">
                                          <p:val>
                                            <p:strVal val="#ppt_y-.03"/>
                                          </p:val>
                                        </p:tav>
                                        <p:tav tm="100000">
                                          <p:val>
                                            <p:strVal val="#ppt_y"/>
                                          </p:val>
                                        </p:tav>
                                      </p:tavLst>
                                    </p:anim>
                                  </p:childTnLst>
                                  <p:subTnLst>
                                    <p:audio>
                                      <p:cMediaNode>
                                        <p:cTn display="0" masterRel="sameClick">
                                          <p:stCondLst>
                                            <p:cond evt="begin" delay="0">
                                              <p:tn val="222"/>
                                            </p:cond>
                                          </p:stCondLst>
                                          <p:endCondLst>
                                            <p:cond evt="onStopAudio" delay="0">
                                              <p:tgtEl>
                                                <p:sldTgt/>
                                              </p:tgtEl>
                                            </p:cond>
                                          </p:endCondLst>
                                        </p:cTn>
                                        <p:tgtEl>
                                          <p:sndTgt r:embed="rId3" name="cashreg.wav"/>
                                        </p:tgtEl>
                                      </p:cMediaNode>
                                    </p:audio>
                                  </p:subTnLst>
                                </p:cTn>
                              </p:par>
                            </p:childTnLst>
                          </p:cTn>
                        </p:par>
                      </p:childTnLst>
                    </p:cTn>
                  </p:par>
                  <p:par>
                    <p:cTn id="228" fill="hold">
                      <p:stCondLst>
                        <p:cond delay="indefinite"/>
                      </p:stCondLst>
                      <p:childTnLst>
                        <p:par>
                          <p:cTn id="229" fill="hold">
                            <p:stCondLst>
                              <p:cond delay="0"/>
                            </p:stCondLst>
                            <p:childTnLst>
                              <p:par>
                                <p:cTn id="230" presetID="26" presetClass="emph" presetSubtype="0" fill="hold" grpId="3" nodeType="clickEffect">
                                  <p:stCondLst>
                                    <p:cond delay="0"/>
                                  </p:stCondLst>
                                  <p:childTnLst>
                                    <p:animEffect transition="out" filter="fade">
                                      <p:cBhvr>
                                        <p:cTn id="231" dur="1000" tmFilter="0, 0; .2, .5; .8, .5; 1, 0"/>
                                        <p:tgtEl>
                                          <p:spTgt spid="43"/>
                                        </p:tgtEl>
                                      </p:cBhvr>
                                    </p:animEffect>
                                    <p:animScale>
                                      <p:cBhvr>
                                        <p:cTn id="232" dur="500" autoRev="1" fill="hold"/>
                                        <p:tgtEl>
                                          <p:spTgt spid="43"/>
                                        </p:tgtEl>
                                      </p:cBhvr>
                                      <p:by x="105000" y="105000"/>
                                    </p:animScale>
                                  </p:childTnLst>
                                  <p:subTnLst>
                                    <p:audio>
                                      <p:cMediaNode>
                                        <p:cTn display="0" masterRel="sameClick">
                                          <p:stCondLst>
                                            <p:cond evt="begin" delay="0">
                                              <p:tn val="230"/>
                                            </p:cond>
                                          </p:stCondLst>
                                          <p:endCondLst>
                                            <p:cond evt="onStopAudio" delay="0">
                                              <p:tgtEl>
                                                <p:sldTgt/>
                                              </p:tgtEl>
                                            </p:cond>
                                          </p:endCondLst>
                                        </p:cTn>
                                        <p:tgtEl>
                                          <p:sndTgt r:embed="rId5" name="Musica Restore Down.wav"/>
                                        </p:tgtEl>
                                      </p:cMediaNode>
                                    </p:audio>
                                  </p:subTnLst>
                                </p:cTn>
                              </p:par>
                            </p:childTnLst>
                          </p:cTn>
                        </p:par>
                      </p:childTnLst>
                    </p:cTn>
                  </p:par>
                  <p:par>
                    <p:cTn id="233" fill="hold">
                      <p:stCondLst>
                        <p:cond delay="indefinite"/>
                      </p:stCondLst>
                      <p:childTnLst>
                        <p:par>
                          <p:cTn id="234" fill="hold">
                            <p:stCondLst>
                              <p:cond delay="0"/>
                            </p:stCondLst>
                            <p:childTnLst>
                              <p:par>
                                <p:cTn id="235" presetID="26" presetClass="emph" presetSubtype="0" fill="hold" grpId="2" nodeType="clickEffect">
                                  <p:stCondLst>
                                    <p:cond delay="0"/>
                                  </p:stCondLst>
                                  <p:childTnLst>
                                    <p:animEffect transition="out" filter="fade">
                                      <p:cBhvr>
                                        <p:cTn id="236" dur="1000" tmFilter="0, 0; .2, .5; .8, .5; 1, 0"/>
                                        <p:tgtEl>
                                          <p:spTgt spid="45"/>
                                        </p:tgtEl>
                                      </p:cBhvr>
                                    </p:animEffect>
                                    <p:animScale>
                                      <p:cBhvr>
                                        <p:cTn id="237" dur="500" autoRev="1" fill="hold"/>
                                        <p:tgtEl>
                                          <p:spTgt spid="45"/>
                                        </p:tgtEl>
                                      </p:cBhvr>
                                      <p:by x="105000" y="105000"/>
                                    </p:animScale>
                                  </p:childTnLst>
                                  <p:subTnLst>
                                    <p:audio>
                                      <p:cMediaNode>
                                        <p:cTn display="0" masterRel="sameClick">
                                          <p:stCondLst>
                                            <p:cond evt="begin" delay="0">
                                              <p:tn val="235"/>
                                            </p:cond>
                                          </p:stCondLst>
                                          <p:endCondLst>
                                            <p:cond evt="onStopAudio" delay="0">
                                              <p:tgtEl>
                                                <p:sldTgt/>
                                              </p:tgtEl>
                                            </p:cond>
                                          </p:endCondLst>
                                        </p:cTn>
                                        <p:tgtEl>
                                          <p:sndTgt r:embed="rId5" name="Musica Restore Down.wav"/>
                                        </p:tgtEl>
                                      </p:cMediaNode>
                                    </p:audio>
                                  </p:subTnLst>
                                </p:cTn>
                              </p:par>
                            </p:childTnLst>
                          </p:cTn>
                        </p:par>
                      </p:childTnLst>
                    </p:cTn>
                  </p:par>
                  <p:par>
                    <p:cTn id="238" fill="hold">
                      <p:stCondLst>
                        <p:cond delay="indefinite"/>
                      </p:stCondLst>
                      <p:childTnLst>
                        <p:par>
                          <p:cTn id="239" fill="hold">
                            <p:stCondLst>
                              <p:cond delay="0"/>
                            </p:stCondLst>
                            <p:childTnLst>
                              <p:par>
                                <p:cTn id="240" presetID="26" presetClass="emph" presetSubtype="0" fill="hold" grpId="1" nodeType="clickEffect">
                                  <p:stCondLst>
                                    <p:cond delay="0"/>
                                  </p:stCondLst>
                                  <p:childTnLst>
                                    <p:animEffect transition="out" filter="fade">
                                      <p:cBhvr>
                                        <p:cTn id="241" dur="1000" tmFilter="0, 0; .2, .5; .8, .5; 1, 0"/>
                                        <p:tgtEl>
                                          <p:spTgt spid="49"/>
                                        </p:tgtEl>
                                      </p:cBhvr>
                                    </p:animEffect>
                                    <p:animScale>
                                      <p:cBhvr>
                                        <p:cTn id="242" dur="500" autoRev="1" fill="hold"/>
                                        <p:tgtEl>
                                          <p:spTgt spid="49"/>
                                        </p:tgtEl>
                                      </p:cBhvr>
                                      <p:by x="105000" y="105000"/>
                                    </p:animScale>
                                  </p:childTnLst>
                                  <p:subTnLst>
                                    <p:audio>
                                      <p:cMediaNode>
                                        <p:cTn display="0" masterRel="sameClick">
                                          <p:stCondLst>
                                            <p:cond evt="begin" delay="0">
                                              <p:tn val="240"/>
                                            </p:cond>
                                          </p:stCondLst>
                                          <p:endCondLst>
                                            <p:cond evt="onStopAudio" delay="0">
                                              <p:tgtEl>
                                                <p:sldTgt/>
                                              </p:tgtEl>
                                            </p:cond>
                                          </p:endCondLst>
                                        </p:cTn>
                                        <p:tgtEl>
                                          <p:sndTgt r:embed="rId5" name="Musica Restore Down.wav"/>
                                        </p:tgtEl>
                                      </p:cMediaNode>
                                    </p:audio>
                                  </p:subTnLst>
                                </p:cTn>
                              </p:par>
                            </p:childTnLst>
                          </p:cTn>
                        </p:par>
                      </p:childTnLst>
                    </p:cTn>
                  </p:par>
                  <p:par>
                    <p:cTn id="243" fill="hold">
                      <p:stCondLst>
                        <p:cond delay="indefinite"/>
                      </p:stCondLst>
                      <p:childTnLst>
                        <p:par>
                          <p:cTn id="244" fill="hold">
                            <p:stCondLst>
                              <p:cond delay="0"/>
                            </p:stCondLst>
                            <p:childTnLst>
                              <p:par>
                                <p:cTn id="245" presetID="4" presetClass="exit" presetSubtype="16" fill="hold" grpId="0" nodeType="clickEffect">
                                  <p:stCondLst>
                                    <p:cond delay="0"/>
                                  </p:stCondLst>
                                  <p:childTnLst>
                                    <p:animEffect transition="out" filter="box(in)">
                                      <p:cBhvr>
                                        <p:cTn id="246" dur="500"/>
                                        <p:tgtEl>
                                          <p:spTgt spid="53"/>
                                        </p:tgtEl>
                                      </p:cBhvr>
                                    </p:animEffect>
                                    <p:set>
                                      <p:cBhvr>
                                        <p:cTn id="247" dur="1" fill="hold">
                                          <p:stCondLst>
                                            <p:cond delay="499"/>
                                          </p:stCondLst>
                                        </p:cTn>
                                        <p:tgtEl>
                                          <p:spTgt spid="53"/>
                                        </p:tgtEl>
                                        <p:attrNameLst>
                                          <p:attrName>style.visibility</p:attrName>
                                        </p:attrNameLst>
                                      </p:cBhvr>
                                      <p:to>
                                        <p:strVal val="hidden"/>
                                      </p:to>
                                    </p:set>
                                  </p:childTnLst>
                                </p:cTn>
                              </p:par>
                            </p:childTnLst>
                          </p:cTn>
                        </p:par>
                        <p:par>
                          <p:cTn id="248" fill="hold">
                            <p:stCondLst>
                              <p:cond delay="500"/>
                            </p:stCondLst>
                            <p:childTnLst>
                              <p:par>
                                <p:cTn id="249" presetID="19" presetClass="entr" presetSubtype="10" fill="hold" grpId="0" nodeType="afterEffect">
                                  <p:stCondLst>
                                    <p:cond delay="0"/>
                                  </p:stCondLst>
                                  <p:childTnLst>
                                    <p:set>
                                      <p:cBhvr>
                                        <p:cTn id="250" dur="1" fill="hold">
                                          <p:stCondLst>
                                            <p:cond delay="0"/>
                                          </p:stCondLst>
                                        </p:cTn>
                                        <p:tgtEl>
                                          <p:spTgt spid="54"/>
                                        </p:tgtEl>
                                        <p:attrNameLst>
                                          <p:attrName>style.visibility</p:attrName>
                                        </p:attrNameLst>
                                      </p:cBhvr>
                                      <p:to>
                                        <p:strVal val="visible"/>
                                      </p:to>
                                    </p:set>
                                    <p:anim calcmode="lin" valueType="num">
                                      <p:cBhvr>
                                        <p:cTn id="251" dur="1000" fill="hold"/>
                                        <p:tgtEl>
                                          <p:spTgt spid="54"/>
                                        </p:tgtEl>
                                        <p:attrNameLst>
                                          <p:attrName>ppt_w</p:attrName>
                                        </p:attrNameLst>
                                      </p:cBhvr>
                                      <p:tavLst>
                                        <p:tav tm="0" fmla="#ppt_w*sin(2.5*pi*$)">
                                          <p:val>
                                            <p:fltVal val="0"/>
                                          </p:val>
                                        </p:tav>
                                        <p:tav tm="100000">
                                          <p:val>
                                            <p:fltVal val="1"/>
                                          </p:val>
                                        </p:tav>
                                      </p:tavLst>
                                    </p:anim>
                                    <p:anim calcmode="lin" valueType="num">
                                      <p:cBhvr>
                                        <p:cTn id="252" dur="1000" fill="hold"/>
                                        <p:tgtEl>
                                          <p:spTgt spid="54"/>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249"/>
                                            </p:cond>
                                          </p:stCondLst>
                                          <p:endCondLst>
                                            <p:cond evt="onStopAudio" delay="0">
                                              <p:tgtEl>
                                                <p:sldTgt/>
                                              </p:tgtEl>
                                            </p:cond>
                                          </p:endCondLst>
                                        </p:cTn>
                                        <p:tgtEl>
                                          <p:sndTgt r:embed="rId4" name="chimes.wav"/>
                                        </p:tgtEl>
                                      </p:cMediaNode>
                                    </p:audio>
                                  </p:subTnLst>
                                </p:cTn>
                              </p:par>
                            </p:childTnLst>
                          </p:cTn>
                        </p:par>
                      </p:childTnLst>
                    </p:cTn>
                  </p:par>
                  <p:par>
                    <p:cTn id="253" fill="hold">
                      <p:stCondLst>
                        <p:cond delay="indefinite"/>
                      </p:stCondLst>
                      <p:childTnLst>
                        <p:par>
                          <p:cTn id="254" fill="hold">
                            <p:stCondLst>
                              <p:cond delay="0"/>
                            </p:stCondLst>
                            <p:childTnLst>
                              <p:par>
                                <p:cTn id="255" presetID="10" presetClass="entr" presetSubtype="0" fill="hold" grpId="0" nodeType="clickEffect">
                                  <p:stCondLst>
                                    <p:cond delay="0"/>
                                  </p:stCondLst>
                                  <p:childTnLst>
                                    <p:set>
                                      <p:cBhvr>
                                        <p:cTn id="256" dur="1" fill="hold">
                                          <p:stCondLst>
                                            <p:cond delay="0"/>
                                          </p:stCondLst>
                                        </p:cTn>
                                        <p:tgtEl>
                                          <p:spTgt spid="101"/>
                                        </p:tgtEl>
                                        <p:attrNameLst>
                                          <p:attrName>style.visibility</p:attrName>
                                        </p:attrNameLst>
                                      </p:cBhvr>
                                      <p:to>
                                        <p:strVal val="visible"/>
                                      </p:to>
                                    </p:set>
                                    <p:animEffect transition="in" filter="fade">
                                      <p:cBhvr>
                                        <p:cTn id="257" dur="500"/>
                                        <p:tgtEl>
                                          <p:spTgt spid="101"/>
                                        </p:tgtEl>
                                      </p:cBhvr>
                                    </p:animEffect>
                                  </p:childTnLst>
                                </p:cTn>
                              </p:par>
                              <p:par>
                                <p:cTn id="258" presetID="10" presetClass="entr" presetSubtype="0" fill="hold" grpId="0" nodeType="withEffect">
                                  <p:stCondLst>
                                    <p:cond delay="0"/>
                                  </p:stCondLst>
                                  <p:childTnLst>
                                    <p:set>
                                      <p:cBhvr>
                                        <p:cTn id="259" dur="1" fill="hold">
                                          <p:stCondLst>
                                            <p:cond delay="0"/>
                                          </p:stCondLst>
                                        </p:cTn>
                                        <p:tgtEl>
                                          <p:spTgt spid="102"/>
                                        </p:tgtEl>
                                        <p:attrNameLst>
                                          <p:attrName>style.visibility</p:attrName>
                                        </p:attrNameLst>
                                      </p:cBhvr>
                                      <p:to>
                                        <p:strVal val="visible"/>
                                      </p:to>
                                    </p:set>
                                    <p:animEffect transition="in" filter="fade">
                                      <p:cBhvr>
                                        <p:cTn id="260" dur="500"/>
                                        <p:tgtEl>
                                          <p:spTgt spid="102"/>
                                        </p:tgtEl>
                                      </p:cBhvr>
                                    </p:animEffect>
                                  </p:childTnLst>
                                </p:cTn>
                              </p:par>
                              <p:par>
                                <p:cTn id="261" presetID="10" presetClass="entr" presetSubtype="0" fill="hold" grpId="0" nodeType="withEffect">
                                  <p:stCondLst>
                                    <p:cond delay="0"/>
                                  </p:stCondLst>
                                  <p:childTnLst>
                                    <p:set>
                                      <p:cBhvr>
                                        <p:cTn id="262" dur="1" fill="hold">
                                          <p:stCondLst>
                                            <p:cond delay="0"/>
                                          </p:stCondLst>
                                        </p:cTn>
                                        <p:tgtEl>
                                          <p:spTgt spid="103"/>
                                        </p:tgtEl>
                                        <p:attrNameLst>
                                          <p:attrName>style.visibility</p:attrName>
                                        </p:attrNameLst>
                                      </p:cBhvr>
                                      <p:to>
                                        <p:strVal val="visible"/>
                                      </p:to>
                                    </p:set>
                                    <p:animEffect transition="in" filter="fade">
                                      <p:cBhvr>
                                        <p:cTn id="263" dur="500"/>
                                        <p:tgtEl>
                                          <p:spTgt spid="103"/>
                                        </p:tgtEl>
                                      </p:cBhvr>
                                    </p:animEffect>
                                  </p:childTnLst>
                                </p:cTn>
                              </p:par>
                              <p:par>
                                <p:cTn id="264" presetID="10" presetClass="entr" presetSubtype="0" fill="hold" grpId="0" nodeType="withEffect">
                                  <p:stCondLst>
                                    <p:cond delay="0"/>
                                  </p:stCondLst>
                                  <p:childTnLst>
                                    <p:set>
                                      <p:cBhvr>
                                        <p:cTn id="265" dur="1" fill="hold">
                                          <p:stCondLst>
                                            <p:cond delay="0"/>
                                          </p:stCondLst>
                                        </p:cTn>
                                        <p:tgtEl>
                                          <p:spTgt spid="104"/>
                                        </p:tgtEl>
                                        <p:attrNameLst>
                                          <p:attrName>style.visibility</p:attrName>
                                        </p:attrNameLst>
                                      </p:cBhvr>
                                      <p:to>
                                        <p:strVal val="visible"/>
                                      </p:to>
                                    </p:set>
                                    <p:animEffect transition="in" filter="fade">
                                      <p:cBhvr>
                                        <p:cTn id="266" dur="500"/>
                                        <p:tgtEl>
                                          <p:spTgt spid="104"/>
                                        </p:tgtEl>
                                      </p:cBhvr>
                                    </p:animEffect>
                                  </p:childTnLst>
                                </p:cTn>
                              </p:par>
                              <p:par>
                                <p:cTn id="267" presetID="10" presetClass="entr" presetSubtype="0" fill="hold" grpId="0" nodeType="withEffect">
                                  <p:stCondLst>
                                    <p:cond delay="0"/>
                                  </p:stCondLst>
                                  <p:childTnLst>
                                    <p:set>
                                      <p:cBhvr>
                                        <p:cTn id="268" dur="1" fill="hold">
                                          <p:stCondLst>
                                            <p:cond delay="0"/>
                                          </p:stCondLst>
                                        </p:cTn>
                                        <p:tgtEl>
                                          <p:spTgt spid="105"/>
                                        </p:tgtEl>
                                        <p:attrNameLst>
                                          <p:attrName>style.visibility</p:attrName>
                                        </p:attrNameLst>
                                      </p:cBhvr>
                                      <p:to>
                                        <p:strVal val="visible"/>
                                      </p:to>
                                    </p:set>
                                    <p:animEffect transition="in" filter="fade">
                                      <p:cBhvr>
                                        <p:cTn id="269" dur="500"/>
                                        <p:tgtEl>
                                          <p:spTgt spid="105"/>
                                        </p:tgtEl>
                                      </p:cBhvr>
                                    </p:animEffect>
                                  </p:childTnLst>
                                </p:cTn>
                              </p:par>
                              <p:par>
                                <p:cTn id="270" presetID="10" presetClass="entr" presetSubtype="0" fill="hold" grpId="0" nodeType="withEffect">
                                  <p:stCondLst>
                                    <p:cond delay="0"/>
                                  </p:stCondLst>
                                  <p:childTnLst>
                                    <p:set>
                                      <p:cBhvr>
                                        <p:cTn id="271" dur="1" fill="hold">
                                          <p:stCondLst>
                                            <p:cond delay="0"/>
                                          </p:stCondLst>
                                        </p:cTn>
                                        <p:tgtEl>
                                          <p:spTgt spid="106"/>
                                        </p:tgtEl>
                                        <p:attrNameLst>
                                          <p:attrName>style.visibility</p:attrName>
                                        </p:attrNameLst>
                                      </p:cBhvr>
                                      <p:to>
                                        <p:strVal val="visible"/>
                                      </p:to>
                                    </p:set>
                                    <p:animEffect transition="in" filter="fade">
                                      <p:cBhvr>
                                        <p:cTn id="272" dur="500"/>
                                        <p:tgtEl>
                                          <p:spTgt spid="106"/>
                                        </p:tgtEl>
                                      </p:cBhvr>
                                    </p:animEffect>
                                  </p:childTnLst>
                                </p:cTn>
                              </p:par>
                              <p:par>
                                <p:cTn id="273" presetID="10" presetClass="entr" presetSubtype="0" fill="hold" grpId="0" nodeType="withEffect">
                                  <p:stCondLst>
                                    <p:cond delay="0"/>
                                  </p:stCondLst>
                                  <p:childTnLst>
                                    <p:set>
                                      <p:cBhvr>
                                        <p:cTn id="274" dur="1" fill="hold">
                                          <p:stCondLst>
                                            <p:cond delay="0"/>
                                          </p:stCondLst>
                                        </p:cTn>
                                        <p:tgtEl>
                                          <p:spTgt spid="107"/>
                                        </p:tgtEl>
                                        <p:attrNameLst>
                                          <p:attrName>style.visibility</p:attrName>
                                        </p:attrNameLst>
                                      </p:cBhvr>
                                      <p:to>
                                        <p:strVal val="visible"/>
                                      </p:to>
                                    </p:set>
                                    <p:animEffect transition="in" filter="fade">
                                      <p:cBhvr>
                                        <p:cTn id="275" dur="500"/>
                                        <p:tgtEl>
                                          <p:spTgt spid="107"/>
                                        </p:tgtEl>
                                      </p:cBhvr>
                                    </p:animEffect>
                                  </p:childTnLst>
                                </p:cTn>
                              </p:par>
                              <p:par>
                                <p:cTn id="276" presetID="10" presetClass="entr" presetSubtype="0" fill="hold" grpId="0" nodeType="withEffect">
                                  <p:stCondLst>
                                    <p:cond delay="0"/>
                                  </p:stCondLst>
                                  <p:childTnLst>
                                    <p:set>
                                      <p:cBhvr>
                                        <p:cTn id="277" dur="1" fill="hold">
                                          <p:stCondLst>
                                            <p:cond delay="0"/>
                                          </p:stCondLst>
                                        </p:cTn>
                                        <p:tgtEl>
                                          <p:spTgt spid="108"/>
                                        </p:tgtEl>
                                        <p:attrNameLst>
                                          <p:attrName>style.visibility</p:attrName>
                                        </p:attrNameLst>
                                      </p:cBhvr>
                                      <p:to>
                                        <p:strVal val="visible"/>
                                      </p:to>
                                    </p:set>
                                    <p:animEffect transition="in" filter="fade">
                                      <p:cBhvr>
                                        <p:cTn id="278" dur="500"/>
                                        <p:tgtEl>
                                          <p:spTgt spid="108"/>
                                        </p:tgtEl>
                                      </p:cBhvr>
                                    </p:animEffect>
                                  </p:childTnLst>
                                </p:cTn>
                              </p:par>
                              <p:par>
                                <p:cTn id="279" presetID="10" presetClass="entr" presetSubtype="0" fill="hold" grpId="0" nodeType="withEffect">
                                  <p:stCondLst>
                                    <p:cond delay="0"/>
                                  </p:stCondLst>
                                  <p:childTnLst>
                                    <p:set>
                                      <p:cBhvr>
                                        <p:cTn id="280" dur="1" fill="hold">
                                          <p:stCondLst>
                                            <p:cond delay="0"/>
                                          </p:stCondLst>
                                        </p:cTn>
                                        <p:tgtEl>
                                          <p:spTgt spid="109"/>
                                        </p:tgtEl>
                                        <p:attrNameLst>
                                          <p:attrName>style.visibility</p:attrName>
                                        </p:attrNameLst>
                                      </p:cBhvr>
                                      <p:to>
                                        <p:strVal val="visible"/>
                                      </p:to>
                                    </p:set>
                                    <p:animEffect transition="in" filter="fade">
                                      <p:cBhvr>
                                        <p:cTn id="281" dur="500"/>
                                        <p:tgtEl>
                                          <p:spTgt spid="109"/>
                                        </p:tgtEl>
                                      </p:cBhvr>
                                    </p:animEffect>
                                  </p:childTnLst>
                                </p:cTn>
                              </p:par>
                              <p:par>
                                <p:cTn id="282" presetID="10" presetClass="entr" presetSubtype="0" fill="hold" grpId="0" nodeType="withEffect">
                                  <p:stCondLst>
                                    <p:cond delay="0"/>
                                  </p:stCondLst>
                                  <p:childTnLst>
                                    <p:set>
                                      <p:cBhvr>
                                        <p:cTn id="283" dur="1" fill="hold">
                                          <p:stCondLst>
                                            <p:cond delay="0"/>
                                          </p:stCondLst>
                                        </p:cTn>
                                        <p:tgtEl>
                                          <p:spTgt spid="110"/>
                                        </p:tgtEl>
                                        <p:attrNameLst>
                                          <p:attrName>style.visibility</p:attrName>
                                        </p:attrNameLst>
                                      </p:cBhvr>
                                      <p:to>
                                        <p:strVal val="visible"/>
                                      </p:to>
                                    </p:set>
                                    <p:animEffect transition="in" filter="fade">
                                      <p:cBhvr>
                                        <p:cTn id="284" dur="500"/>
                                        <p:tgtEl>
                                          <p:spTgt spid="110"/>
                                        </p:tgtEl>
                                      </p:cBhvr>
                                    </p:animEffect>
                                  </p:childTnLst>
                                </p:cTn>
                              </p:par>
                              <p:par>
                                <p:cTn id="285" presetID="10" presetClass="entr" presetSubtype="0" fill="hold" grpId="0" nodeType="withEffect">
                                  <p:stCondLst>
                                    <p:cond delay="0"/>
                                  </p:stCondLst>
                                  <p:childTnLst>
                                    <p:set>
                                      <p:cBhvr>
                                        <p:cTn id="286" dur="1" fill="hold">
                                          <p:stCondLst>
                                            <p:cond delay="0"/>
                                          </p:stCondLst>
                                        </p:cTn>
                                        <p:tgtEl>
                                          <p:spTgt spid="111"/>
                                        </p:tgtEl>
                                        <p:attrNameLst>
                                          <p:attrName>style.visibility</p:attrName>
                                        </p:attrNameLst>
                                      </p:cBhvr>
                                      <p:to>
                                        <p:strVal val="visible"/>
                                      </p:to>
                                    </p:set>
                                    <p:animEffect transition="in" filter="fade">
                                      <p:cBhvr>
                                        <p:cTn id="287" dur="500"/>
                                        <p:tgtEl>
                                          <p:spTgt spid="111"/>
                                        </p:tgtEl>
                                      </p:cBhvr>
                                    </p:animEffect>
                                  </p:childTnLst>
                                </p:cTn>
                              </p:par>
                              <p:par>
                                <p:cTn id="288" presetID="10" presetClass="entr" presetSubtype="0" fill="hold" grpId="0" nodeType="withEffect">
                                  <p:stCondLst>
                                    <p:cond delay="0"/>
                                  </p:stCondLst>
                                  <p:childTnLst>
                                    <p:set>
                                      <p:cBhvr>
                                        <p:cTn id="289" dur="1" fill="hold">
                                          <p:stCondLst>
                                            <p:cond delay="0"/>
                                          </p:stCondLst>
                                        </p:cTn>
                                        <p:tgtEl>
                                          <p:spTgt spid="2"/>
                                        </p:tgtEl>
                                        <p:attrNameLst>
                                          <p:attrName>style.visibility</p:attrName>
                                        </p:attrNameLst>
                                      </p:cBhvr>
                                      <p:to>
                                        <p:strVal val="visible"/>
                                      </p:to>
                                    </p:set>
                                    <p:animEffect transition="in" filter="fade">
                                      <p:cBhvr>
                                        <p:cTn id="290" dur="500"/>
                                        <p:tgtEl>
                                          <p:spTgt spid="2"/>
                                        </p:tgtEl>
                                      </p:cBhvr>
                                    </p:animEffect>
                                  </p:childTnLst>
                                </p:cTn>
                              </p:par>
                            </p:childTnLst>
                          </p:cTn>
                        </p:par>
                      </p:childTnLst>
                    </p:cTn>
                  </p:par>
                  <p:par>
                    <p:cTn id="291" fill="hold">
                      <p:stCondLst>
                        <p:cond delay="indefinite"/>
                      </p:stCondLst>
                      <p:childTnLst>
                        <p:par>
                          <p:cTn id="292" fill="hold">
                            <p:stCondLst>
                              <p:cond delay="0"/>
                            </p:stCondLst>
                            <p:childTnLst>
                              <p:par>
                                <p:cTn id="293" presetID="10" presetClass="entr" presetSubtype="0" fill="hold" grpId="0" nodeType="clickEffect">
                                  <p:stCondLst>
                                    <p:cond delay="0"/>
                                  </p:stCondLst>
                                  <p:childTnLst>
                                    <p:set>
                                      <p:cBhvr>
                                        <p:cTn id="294" dur="1" fill="hold">
                                          <p:stCondLst>
                                            <p:cond delay="0"/>
                                          </p:stCondLst>
                                        </p:cTn>
                                        <p:tgtEl>
                                          <p:spTgt spid="113"/>
                                        </p:tgtEl>
                                        <p:attrNameLst>
                                          <p:attrName>style.visibility</p:attrName>
                                        </p:attrNameLst>
                                      </p:cBhvr>
                                      <p:to>
                                        <p:strVal val="visible"/>
                                      </p:to>
                                    </p:set>
                                    <p:animEffect transition="in" filter="fade">
                                      <p:cBhvr>
                                        <p:cTn id="295" dur="500"/>
                                        <p:tgtEl>
                                          <p:spTgt spid="113"/>
                                        </p:tgtEl>
                                      </p:cBhvr>
                                    </p:animEffect>
                                  </p:childTnLst>
                                </p:cTn>
                              </p:par>
                              <p:par>
                                <p:cTn id="296" presetID="10" presetClass="entr" presetSubtype="0" fill="hold" grpId="0" nodeType="withEffect">
                                  <p:stCondLst>
                                    <p:cond delay="0"/>
                                  </p:stCondLst>
                                  <p:childTnLst>
                                    <p:set>
                                      <p:cBhvr>
                                        <p:cTn id="297" dur="1" fill="hold">
                                          <p:stCondLst>
                                            <p:cond delay="0"/>
                                          </p:stCondLst>
                                        </p:cTn>
                                        <p:tgtEl>
                                          <p:spTgt spid="114"/>
                                        </p:tgtEl>
                                        <p:attrNameLst>
                                          <p:attrName>style.visibility</p:attrName>
                                        </p:attrNameLst>
                                      </p:cBhvr>
                                      <p:to>
                                        <p:strVal val="visible"/>
                                      </p:to>
                                    </p:set>
                                    <p:animEffect transition="in" filter="fade">
                                      <p:cBhvr>
                                        <p:cTn id="298" dur="500"/>
                                        <p:tgtEl>
                                          <p:spTgt spid="114"/>
                                        </p:tgtEl>
                                      </p:cBhvr>
                                    </p:animEffect>
                                  </p:childTnLst>
                                </p:cTn>
                              </p:par>
                              <p:par>
                                <p:cTn id="299" presetID="10" presetClass="entr" presetSubtype="0" fill="hold" grpId="0" nodeType="withEffect">
                                  <p:stCondLst>
                                    <p:cond delay="0"/>
                                  </p:stCondLst>
                                  <p:childTnLst>
                                    <p:set>
                                      <p:cBhvr>
                                        <p:cTn id="300" dur="1" fill="hold">
                                          <p:stCondLst>
                                            <p:cond delay="0"/>
                                          </p:stCondLst>
                                        </p:cTn>
                                        <p:tgtEl>
                                          <p:spTgt spid="115"/>
                                        </p:tgtEl>
                                        <p:attrNameLst>
                                          <p:attrName>style.visibility</p:attrName>
                                        </p:attrNameLst>
                                      </p:cBhvr>
                                      <p:to>
                                        <p:strVal val="visible"/>
                                      </p:to>
                                    </p:set>
                                    <p:animEffect transition="in" filter="fade">
                                      <p:cBhvr>
                                        <p:cTn id="301" dur="500"/>
                                        <p:tgtEl>
                                          <p:spTgt spid="115"/>
                                        </p:tgtEl>
                                      </p:cBhvr>
                                    </p:animEffect>
                                  </p:childTnLst>
                                </p:cTn>
                              </p:par>
                              <p:par>
                                <p:cTn id="302" presetID="10" presetClass="entr" presetSubtype="0" fill="hold" grpId="0" nodeType="withEffect">
                                  <p:stCondLst>
                                    <p:cond delay="0"/>
                                  </p:stCondLst>
                                  <p:childTnLst>
                                    <p:set>
                                      <p:cBhvr>
                                        <p:cTn id="303" dur="1" fill="hold">
                                          <p:stCondLst>
                                            <p:cond delay="0"/>
                                          </p:stCondLst>
                                        </p:cTn>
                                        <p:tgtEl>
                                          <p:spTgt spid="116"/>
                                        </p:tgtEl>
                                        <p:attrNameLst>
                                          <p:attrName>style.visibility</p:attrName>
                                        </p:attrNameLst>
                                      </p:cBhvr>
                                      <p:to>
                                        <p:strVal val="visible"/>
                                      </p:to>
                                    </p:set>
                                    <p:animEffect transition="in" filter="fade">
                                      <p:cBhvr>
                                        <p:cTn id="304" dur="500"/>
                                        <p:tgtEl>
                                          <p:spTgt spid="116"/>
                                        </p:tgtEl>
                                      </p:cBhvr>
                                    </p:animEffect>
                                  </p:childTnLst>
                                </p:cTn>
                              </p:par>
                              <p:par>
                                <p:cTn id="305" presetID="10" presetClass="entr" presetSubtype="0" fill="hold" grpId="0" nodeType="withEffect">
                                  <p:stCondLst>
                                    <p:cond delay="0"/>
                                  </p:stCondLst>
                                  <p:childTnLst>
                                    <p:set>
                                      <p:cBhvr>
                                        <p:cTn id="306" dur="1" fill="hold">
                                          <p:stCondLst>
                                            <p:cond delay="0"/>
                                          </p:stCondLst>
                                        </p:cTn>
                                        <p:tgtEl>
                                          <p:spTgt spid="117"/>
                                        </p:tgtEl>
                                        <p:attrNameLst>
                                          <p:attrName>style.visibility</p:attrName>
                                        </p:attrNameLst>
                                      </p:cBhvr>
                                      <p:to>
                                        <p:strVal val="visible"/>
                                      </p:to>
                                    </p:set>
                                    <p:animEffect transition="in" filter="fade">
                                      <p:cBhvr>
                                        <p:cTn id="307" dur="500"/>
                                        <p:tgtEl>
                                          <p:spTgt spid="117"/>
                                        </p:tgtEl>
                                      </p:cBhvr>
                                    </p:animEffect>
                                  </p:childTnLst>
                                </p:cTn>
                              </p:par>
                              <p:par>
                                <p:cTn id="308" presetID="10" presetClass="entr" presetSubtype="0" fill="hold" grpId="0" nodeType="withEffect">
                                  <p:stCondLst>
                                    <p:cond delay="0"/>
                                  </p:stCondLst>
                                  <p:childTnLst>
                                    <p:set>
                                      <p:cBhvr>
                                        <p:cTn id="309" dur="1" fill="hold">
                                          <p:stCondLst>
                                            <p:cond delay="0"/>
                                          </p:stCondLst>
                                        </p:cTn>
                                        <p:tgtEl>
                                          <p:spTgt spid="118"/>
                                        </p:tgtEl>
                                        <p:attrNameLst>
                                          <p:attrName>style.visibility</p:attrName>
                                        </p:attrNameLst>
                                      </p:cBhvr>
                                      <p:to>
                                        <p:strVal val="visible"/>
                                      </p:to>
                                    </p:set>
                                    <p:animEffect transition="in" filter="fade">
                                      <p:cBhvr>
                                        <p:cTn id="310" dur="500"/>
                                        <p:tgtEl>
                                          <p:spTgt spid="118"/>
                                        </p:tgtEl>
                                      </p:cBhvr>
                                    </p:animEffect>
                                  </p:childTnLst>
                                </p:cTn>
                              </p:par>
                              <p:par>
                                <p:cTn id="311" presetID="10" presetClass="entr" presetSubtype="0" fill="hold" grpId="0" nodeType="withEffect">
                                  <p:stCondLst>
                                    <p:cond delay="0"/>
                                  </p:stCondLst>
                                  <p:childTnLst>
                                    <p:set>
                                      <p:cBhvr>
                                        <p:cTn id="312" dur="1" fill="hold">
                                          <p:stCondLst>
                                            <p:cond delay="0"/>
                                          </p:stCondLst>
                                        </p:cTn>
                                        <p:tgtEl>
                                          <p:spTgt spid="119"/>
                                        </p:tgtEl>
                                        <p:attrNameLst>
                                          <p:attrName>style.visibility</p:attrName>
                                        </p:attrNameLst>
                                      </p:cBhvr>
                                      <p:to>
                                        <p:strVal val="visible"/>
                                      </p:to>
                                    </p:set>
                                    <p:animEffect transition="in" filter="fade">
                                      <p:cBhvr>
                                        <p:cTn id="313" dur="500"/>
                                        <p:tgtEl>
                                          <p:spTgt spid="119"/>
                                        </p:tgtEl>
                                      </p:cBhvr>
                                    </p:animEffect>
                                  </p:childTnLst>
                                </p:cTn>
                              </p:par>
                              <p:par>
                                <p:cTn id="314" presetID="10" presetClass="entr" presetSubtype="0" fill="hold" grpId="0" nodeType="withEffect">
                                  <p:stCondLst>
                                    <p:cond delay="0"/>
                                  </p:stCondLst>
                                  <p:childTnLst>
                                    <p:set>
                                      <p:cBhvr>
                                        <p:cTn id="315" dur="1" fill="hold">
                                          <p:stCondLst>
                                            <p:cond delay="0"/>
                                          </p:stCondLst>
                                        </p:cTn>
                                        <p:tgtEl>
                                          <p:spTgt spid="120"/>
                                        </p:tgtEl>
                                        <p:attrNameLst>
                                          <p:attrName>style.visibility</p:attrName>
                                        </p:attrNameLst>
                                      </p:cBhvr>
                                      <p:to>
                                        <p:strVal val="visible"/>
                                      </p:to>
                                    </p:set>
                                    <p:animEffect transition="in" filter="fade">
                                      <p:cBhvr>
                                        <p:cTn id="316" dur="500"/>
                                        <p:tgtEl>
                                          <p:spTgt spid="120"/>
                                        </p:tgtEl>
                                      </p:cBhvr>
                                    </p:animEffect>
                                  </p:childTnLst>
                                </p:cTn>
                              </p:par>
                              <p:par>
                                <p:cTn id="317" presetID="10" presetClass="entr" presetSubtype="0" fill="hold" grpId="0" nodeType="withEffect">
                                  <p:stCondLst>
                                    <p:cond delay="0"/>
                                  </p:stCondLst>
                                  <p:childTnLst>
                                    <p:set>
                                      <p:cBhvr>
                                        <p:cTn id="318" dur="1" fill="hold">
                                          <p:stCondLst>
                                            <p:cond delay="0"/>
                                          </p:stCondLst>
                                        </p:cTn>
                                        <p:tgtEl>
                                          <p:spTgt spid="121"/>
                                        </p:tgtEl>
                                        <p:attrNameLst>
                                          <p:attrName>style.visibility</p:attrName>
                                        </p:attrNameLst>
                                      </p:cBhvr>
                                      <p:to>
                                        <p:strVal val="visible"/>
                                      </p:to>
                                    </p:set>
                                    <p:animEffect transition="in" filter="fade">
                                      <p:cBhvr>
                                        <p:cTn id="319" dur="500"/>
                                        <p:tgtEl>
                                          <p:spTgt spid="121"/>
                                        </p:tgtEl>
                                      </p:cBhvr>
                                    </p:animEffect>
                                  </p:childTnLst>
                                </p:cTn>
                              </p:par>
                              <p:par>
                                <p:cTn id="320" presetID="10" presetClass="entr" presetSubtype="0" fill="hold" grpId="0" nodeType="withEffect">
                                  <p:stCondLst>
                                    <p:cond delay="0"/>
                                  </p:stCondLst>
                                  <p:childTnLst>
                                    <p:set>
                                      <p:cBhvr>
                                        <p:cTn id="321" dur="1" fill="hold">
                                          <p:stCondLst>
                                            <p:cond delay="0"/>
                                          </p:stCondLst>
                                        </p:cTn>
                                        <p:tgtEl>
                                          <p:spTgt spid="122"/>
                                        </p:tgtEl>
                                        <p:attrNameLst>
                                          <p:attrName>style.visibility</p:attrName>
                                        </p:attrNameLst>
                                      </p:cBhvr>
                                      <p:to>
                                        <p:strVal val="visible"/>
                                      </p:to>
                                    </p:set>
                                    <p:animEffect transition="in" filter="fade">
                                      <p:cBhvr>
                                        <p:cTn id="322" dur="500"/>
                                        <p:tgtEl>
                                          <p:spTgt spid="122"/>
                                        </p:tgtEl>
                                      </p:cBhvr>
                                    </p:animEffect>
                                  </p:childTnLst>
                                </p:cTn>
                              </p:par>
                              <p:par>
                                <p:cTn id="323" presetID="10" presetClass="entr" presetSubtype="0" fill="hold" grpId="0" nodeType="withEffect">
                                  <p:stCondLst>
                                    <p:cond delay="0"/>
                                  </p:stCondLst>
                                  <p:childTnLst>
                                    <p:set>
                                      <p:cBhvr>
                                        <p:cTn id="324" dur="1" fill="hold">
                                          <p:stCondLst>
                                            <p:cond delay="0"/>
                                          </p:stCondLst>
                                        </p:cTn>
                                        <p:tgtEl>
                                          <p:spTgt spid="123"/>
                                        </p:tgtEl>
                                        <p:attrNameLst>
                                          <p:attrName>style.visibility</p:attrName>
                                        </p:attrNameLst>
                                      </p:cBhvr>
                                      <p:to>
                                        <p:strVal val="visible"/>
                                      </p:to>
                                    </p:set>
                                    <p:animEffect transition="in" filter="fade">
                                      <p:cBhvr>
                                        <p:cTn id="325" dur="500"/>
                                        <p:tgtEl>
                                          <p:spTgt spid="123"/>
                                        </p:tgtEl>
                                      </p:cBhvr>
                                    </p:animEffect>
                                  </p:childTnLst>
                                </p:cTn>
                              </p:par>
                              <p:par>
                                <p:cTn id="326" presetID="10" presetClass="entr" presetSubtype="0" fill="hold" grpId="0" nodeType="withEffect">
                                  <p:stCondLst>
                                    <p:cond delay="0"/>
                                  </p:stCondLst>
                                  <p:childTnLst>
                                    <p:set>
                                      <p:cBhvr>
                                        <p:cTn id="327" dur="1" fill="hold">
                                          <p:stCondLst>
                                            <p:cond delay="0"/>
                                          </p:stCondLst>
                                        </p:cTn>
                                        <p:tgtEl>
                                          <p:spTgt spid="124"/>
                                        </p:tgtEl>
                                        <p:attrNameLst>
                                          <p:attrName>style.visibility</p:attrName>
                                        </p:attrNameLst>
                                      </p:cBhvr>
                                      <p:to>
                                        <p:strVal val="visible"/>
                                      </p:to>
                                    </p:set>
                                    <p:animEffect transition="in" filter="fade">
                                      <p:cBhvr>
                                        <p:cTn id="328" dur="500"/>
                                        <p:tgtEl>
                                          <p:spTgt spid="124"/>
                                        </p:tgtEl>
                                      </p:cBhvr>
                                    </p:animEffect>
                                  </p:childTnLst>
                                </p:cTn>
                              </p:par>
                              <p:par>
                                <p:cTn id="329" presetID="10" presetClass="entr" presetSubtype="0" fill="hold" grpId="0" nodeType="withEffect">
                                  <p:stCondLst>
                                    <p:cond delay="0"/>
                                  </p:stCondLst>
                                  <p:childTnLst>
                                    <p:set>
                                      <p:cBhvr>
                                        <p:cTn id="330" dur="1" fill="hold">
                                          <p:stCondLst>
                                            <p:cond delay="0"/>
                                          </p:stCondLst>
                                        </p:cTn>
                                        <p:tgtEl>
                                          <p:spTgt spid="125"/>
                                        </p:tgtEl>
                                        <p:attrNameLst>
                                          <p:attrName>style.visibility</p:attrName>
                                        </p:attrNameLst>
                                      </p:cBhvr>
                                      <p:to>
                                        <p:strVal val="visible"/>
                                      </p:to>
                                    </p:set>
                                    <p:animEffect transition="in" filter="fade">
                                      <p:cBhvr>
                                        <p:cTn id="331" dur="500"/>
                                        <p:tgtEl>
                                          <p:spTgt spid="125"/>
                                        </p:tgtEl>
                                      </p:cBhvr>
                                    </p:animEffect>
                                  </p:childTnLst>
                                </p:cTn>
                              </p:par>
                              <p:par>
                                <p:cTn id="332" presetID="10" presetClass="entr" presetSubtype="0" fill="hold" grpId="0" nodeType="withEffect">
                                  <p:stCondLst>
                                    <p:cond delay="0"/>
                                  </p:stCondLst>
                                  <p:childTnLst>
                                    <p:set>
                                      <p:cBhvr>
                                        <p:cTn id="333" dur="1" fill="hold">
                                          <p:stCondLst>
                                            <p:cond delay="0"/>
                                          </p:stCondLst>
                                        </p:cTn>
                                        <p:tgtEl>
                                          <p:spTgt spid="126"/>
                                        </p:tgtEl>
                                        <p:attrNameLst>
                                          <p:attrName>style.visibility</p:attrName>
                                        </p:attrNameLst>
                                      </p:cBhvr>
                                      <p:to>
                                        <p:strVal val="visible"/>
                                      </p:to>
                                    </p:set>
                                    <p:animEffect transition="in" filter="fade">
                                      <p:cBhvr>
                                        <p:cTn id="334" dur="500"/>
                                        <p:tgtEl>
                                          <p:spTgt spid="126"/>
                                        </p:tgtEl>
                                      </p:cBhvr>
                                    </p:animEffect>
                                  </p:childTnLst>
                                </p:cTn>
                              </p:par>
                              <p:par>
                                <p:cTn id="335" presetID="10" presetClass="entr" presetSubtype="0" fill="hold" grpId="0" nodeType="withEffect">
                                  <p:stCondLst>
                                    <p:cond delay="0"/>
                                  </p:stCondLst>
                                  <p:childTnLst>
                                    <p:set>
                                      <p:cBhvr>
                                        <p:cTn id="336" dur="1" fill="hold">
                                          <p:stCondLst>
                                            <p:cond delay="0"/>
                                          </p:stCondLst>
                                        </p:cTn>
                                        <p:tgtEl>
                                          <p:spTgt spid="127"/>
                                        </p:tgtEl>
                                        <p:attrNameLst>
                                          <p:attrName>style.visibility</p:attrName>
                                        </p:attrNameLst>
                                      </p:cBhvr>
                                      <p:to>
                                        <p:strVal val="visible"/>
                                      </p:to>
                                    </p:set>
                                    <p:animEffect transition="in" filter="fade">
                                      <p:cBhvr>
                                        <p:cTn id="337" dur="500"/>
                                        <p:tgtEl>
                                          <p:spTgt spid="127"/>
                                        </p:tgtEl>
                                      </p:cBhvr>
                                    </p:animEffect>
                                  </p:childTnLst>
                                </p:cTn>
                              </p:par>
                              <p:par>
                                <p:cTn id="338" presetID="10" presetClass="entr" presetSubtype="0" fill="hold" grpId="0" nodeType="withEffect">
                                  <p:stCondLst>
                                    <p:cond delay="0"/>
                                  </p:stCondLst>
                                  <p:childTnLst>
                                    <p:set>
                                      <p:cBhvr>
                                        <p:cTn id="339" dur="1" fill="hold">
                                          <p:stCondLst>
                                            <p:cond delay="0"/>
                                          </p:stCondLst>
                                        </p:cTn>
                                        <p:tgtEl>
                                          <p:spTgt spid="128"/>
                                        </p:tgtEl>
                                        <p:attrNameLst>
                                          <p:attrName>style.visibility</p:attrName>
                                        </p:attrNameLst>
                                      </p:cBhvr>
                                      <p:to>
                                        <p:strVal val="visible"/>
                                      </p:to>
                                    </p:set>
                                    <p:animEffect transition="in" filter="fade">
                                      <p:cBhvr>
                                        <p:cTn id="340" dur="500"/>
                                        <p:tgtEl>
                                          <p:spTgt spid="128"/>
                                        </p:tgtEl>
                                      </p:cBhvr>
                                    </p:animEffect>
                                  </p:childTnLst>
                                </p:cTn>
                              </p:par>
                              <p:par>
                                <p:cTn id="341" presetID="10" presetClass="entr" presetSubtype="0" fill="hold" grpId="0" nodeType="withEffect">
                                  <p:stCondLst>
                                    <p:cond delay="0"/>
                                  </p:stCondLst>
                                  <p:childTnLst>
                                    <p:set>
                                      <p:cBhvr>
                                        <p:cTn id="342" dur="1" fill="hold">
                                          <p:stCondLst>
                                            <p:cond delay="0"/>
                                          </p:stCondLst>
                                        </p:cTn>
                                        <p:tgtEl>
                                          <p:spTgt spid="129"/>
                                        </p:tgtEl>
                                        <p:attrNameLst>
                                          <p:attrName>style.visibility</p:attrName>
                                        </p:attrNameLst>
                                      </p:cBhvr>
                                      <p:to>
                                        <p:strVal val="visible"/>
                                      </p:to>
                                    </p:set>
                                    <p:animEffect transition="in" filter="fade">
                                      <p:cBhvr>
                                        <p:cTn id="343" dur="500"/>
                                        <p:tgtEl>
                                          <p:spTgt spid="129"/>
                                        </p:tgtEl>
                                      </p:cBhvr>
                                    </p:animEffect>
                                  </p:childTnLst>
                                </p:cTn>
                              </p:par>
                              <p:par>
                                <p:cTn id="344" presetID="10" presetClass="entr" presetSubtype="0" fill="hold" grpId="0" nodeType="withEffect">
                                  <p:stCondLst>
                                    <p:cond delay="0"/>
                                  </p:stCondLst>
                                  <p:childTnLst>
                                    <p:set>
                                      <p:cBhvr>
                                        <p:cTn id="345" dur="1" fill="hold">
                                          <p:stCondLst>
                                            <p:cond delay="0"/>
                                          </p:stCondLst>
                                        </p:cTn>
                                        <p:tgtEl>
                                          <p:spTgt spid="130"/>
                                        </p:tgtEl>
                                        <p:attrNameLst>
                                          <p:attrName>style.visibility</p:attrName>
                                        </p:attrNameLst>
                                      </p:cBhvr>
                                      <p:to>
                                        <p:strVal val="visible"/>
                                      </p:to>
                                    </p:set>
                                    <p:animEffect transition="in" filter="fade">
                                      <p:cBhvr>
                                        <p:cTn id="346" dur="500"/>
                                        <p:tgtEl>
                                          <p:spTgt spid="130"/>
                                        </p:tgtEl>
                                      </p:cBhvr>
                                    </p:animEffect>
                                  </p:childTnLst>
                                </p:cTn>
                              </p:par>
                              <p:par>
                                <p:cTn id="347" presetID="10" presetClass="entr" presetSubtype="0" fill="hold" grpId="0" nodeType="withEffect">
                                  <p:stCondLst>
                                    <p:cond delay="0"/>
                                  </p:stCondLst>
                                  <p:childTnLst>
                                    <p:set>
                                      <p:cBhvr>
                                        <p:cTn id="348" dur="1" fill="hold">
                                          <p:stCondLst>
                                            <p:cond delay="0"/>
                                          </p:stCondLst>
                                        </p:cTn>
                                        <p:tgtEl>
                                          <p:spTgt spid="131"/>
                                        </p:tgtEl>
                                        <p:attrNameLst>
                                          <p:attrName>style.visibility</p:attrName>
                                        </p:attrNameLst>
                                      </p:cBhvr>
                                      <p:to>
                                        <p:strVal val="visible"/>
                                      </p:to>
                                    </p:set>
                                    <p:animEffect transition="in" filter="fade">
                                      <p:cBhvr>
                                        <p:cTn id="349" dur="500"/>
                                        <p:tgtEl>
                                          <p:spTgt spid="131"/>
                                        </p:tgtEl>
                                      </p:cBhvr>
                                    </p:animEffect>
                                  </p:childTnLst>
                                </p:cTn>
                              </p:par>
                              <p:par>
                                <p:cTn id="350" presetID="10" presetClass="entr" presetSubtype="0" fill="hold" grpId="0" nodeType="withEffect">
                                  <p:stCondLst>
                                    <p:cond delay="0"/>
                                  </p:stCondLst>
                                  <p:childTnLst>
                                    <p:set>
                                      <p:cBhvr>
                                        <p:cTn id="351" dur="1" fill="hold">
                                          <p:stCondLst>
                                            <p:cond delay="0"/>
                                          </p:stCondLst>
                                        </p:cTn>
                                        <p:tgtEl>
                                          <p:spTgt spid="132"/>
                                        </p:tgtEl>
                                        <p:attrNameLst>
                                          <p:attrName>style.visibility</p:attrName>
                                        </p:attrNameLst>
                                      </p:cBhvr>
                                      <p:to>
                                        <p:strVal val="visible"/>
                                      </p:to>
                                    </p:set>
                                    <p:animEffect transition="in" filter="fade">
                                      <p:cBhvr>
                                        <p:cTn id="352" dur="500"/>
                                        <p:tgtEl>
                                          <p:spTgt spid="132"/>
                                        </p:tgtEl>
                                      </p:cBhvr>
                                    </p:animEffect>
                                  </p:childTnLst>
                                </p:cTn>
                              </p:par>
                              <p:par>
                                <p:cTn id="353" presetID="10" presetClass="entr" presetSubtype="0" fill="hold" grpId="0" nodeType="withEffect">
                                  <p:stCondLst>
                                    <p:cond delay="0"/>
                                  </p:stCondLst>
                                  <p:childTnLst>
                                    <p:set>
                                      <p:cBhvr>
                                        <p:cTn id="354" dur="1" fill="hold">
                                          <p:stCondLst>
                                            <p:cond delay="0"/>
                                          </p:stCondLst>
                                        </p:cTn>
                                        <p:tgtEl>
                                          <p:spTgt spid="133"/>
                                        </p:tgtEl>
                                        <p:attrNameLst>
                                          <p:attrName>style.visibility</p:attrName>
                                        </p:attrNameLst>
                                      </p:cBhvr>
                                      <p:to>
                                        <p:strVal val="visible"/>
                                      </p:to>
                                    </p:set>
                                    <p:animEffect transition="in" filter="fade">
                                      <p:cBhvr>
                                        <p:cTn id="355" dur="500"/>
                                        <p:tgtEl>
                                          <p:spTgt spid="133"/>
                                        </p:tgtEl>
                                      </p:cBhvr>
                                    </p:animEffect>
                                  </p:childTnLst>
                                </p:cTn>
                              </p:par>
                              <p:par>
                                <p:cTn id="356" presetID="10" presetClass="entr" presetSubtype="0" fill="hold" grpId="0" nodeType="withEffect">
                                  <p:stCondLst>
                                    <p:cond delay="0"/>
                                  </p:stCondLst>
                                  <p:childTnLst>
                                    <p:set>
                                      <p:cBhvr>
                                        <p:cTn id="357" dur="1" fill="hold">
                                          <p:stCondLst>
                                            <p:cond delay="0"/>
                                          </p:stCondLst>
                                        </p:cTn>
                                        <p:tgtEl>
                                          <p:spTgt spid="134"/>
                                        </p:tgtEl>
                                        <p:attrNameLst>
                                          <p:attrName>style.visibility</p:attrName>
                                        </p:attrNameLst>
                                      </p:cBhvr>
                                      <p:to>
                                        <p:strVal val="visible"/>
                                      </p:to>
                                    </p:set>
                                    <p:animEffect transition="in" filter="fade">
                                      <p:cBhvr>
                                        <p:cTn id="358" dur="500"/>
                                        <p:tgtEl>
                                          <p:spTgt spid="134"/>
                                        </p:tgtEl>
                                      </p:cBhvr>
                                    </p:animEffect>
                                  </p:childTnLst>
                                </p:cTn>
                              </p:par>
                              <p:par>
                                <p:cTn id="359" presetID="10" presetClass="entr" presetSubtype="0" fill="hold" grpId="0" nodeType="withEffect">
                                  <p:stCondLst>
                                    <p:cond delay="0"/>
                                  </p:stCondLst>
                                  <p:childTnLst>
                                    <p:set>
                                      <p:cBhvr>
                                        <p:cTn id="360" dur="1" fill="hold">
                                          <p:stCondLst>
                                            <p:cond delay="0"/>
                                          </p:stCondLst>
                                        </p:cTn>
                                        <p:tgtEl>
                                          <p:spTgt spid="135"/>
                                        </p:tgtEl>
                                        <p:attrNameLst>
                                          <p:attrName>style.visibility</p:attrName>
                                        </p:attrNameLst>
                                      </p:cBhvr>
                                      <p:to>
                                        <p:strVal val="visible"/>
                                      </p:to>
                                    </p:set>
                                    <p:animEffect transition="in" filter="fade">
                                      <p:cBhvr>
                                        <p:cTn id="361" dur="500"/>
                                        <p:tgtEl>
                                          <p:spTgt spid="135"/>
                                        </p:tgtEl>
                                      </p:cBhvr>
                                    </p:animEffect>
                                  </p:childTnLst>
                                </p:cTn>
                              </p:par>
                              <p:par>
                                <p:cTn id="362" presetID="10" presetClass="entr" presetSubtype="0" fill="hold" grpId="0" nodeType="withEffect">
                                  <p:stCondLst>
                                    <p:cond delay="0"/>
                                  </p:stCondLst>
                                  <p:childTnLst>
                                    <p:set>
                                      <p:cBhvr>
                                        <p:cTn id="363" dur="1" fill="hold">
                                          <p:stCondLst>
                                            <p:cond delay="0"/>
                                          </p:stCondLst>
                                        </p:cTn>
                                        <p:tgtEl>
                                          <p:spTgt spid="136"/>
                                        </p:tgtEl>
                                        <p:attrNameLst>
                                          <p:attrName>style.visibility</p:attrName>
                                        </p:attrNameLst>
                                      </p:cBhvr>
                                      <p:to>
                                        <p:strVal val="visible"/>
                                      </p:to>
                                    </p:set>
                                    <p:animEffect transition="in" filter="fade">
                                      <p:cBhvr>
                                        <p:cTn id="364" dur="500"/>
                                        <p:tgtEl>
                                          <p:spTgt spid="136"/>
                                        </p:tgtEl>
                                      </p:cBhvr>
                                    </p:animEffect>
                                  </p:childTnLst>
                                </p:cTn>
                              </p:par>
                              <p:par>
                                <p:cTn id="365" presetID="10" presetClass="entr" presetSubtype="0" fill="hold" grpId="0" nodeType="withEffect">
                                  <p:stCondLst>
                                    <p:cond delay="0"/>
                                  </p:stCondLst>
                                  <p:childTnLst>
                                    <p:set>
                                      <p:cBhvr>
                                        <p:cTn id="366" dur="1" fill="hold">
                                          <p:stCondLst>
                                            <p:cond delay="0"/>
                                          </p:stCondLst>
                                        </p:cTn>
                                        <p:tgtEl>
                                          <p:spTgt spid="137"/>
                                        </p:tgtEl>
                                        <p:attrNameLst>
                                          <p:attrName>style.visibility</p:attrName>
                                        </p:attrNameLst>
                                      </p:cBhvr>
                                      <p:to>
                                        <p:strVal val="visible"/>
                                      </p:to>
                                    </p:set>
                                    <p:animEffect transition="in" filter="fade">
                                      <p:cBhvr>
                                        <p:cTn id="367"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6" grpId="0"/>
      <p:bldP spid="34" grpId="0"/>
      <p:bldP spid="35" grpId="0"/>
      <p:bldP spid="36" grpId="0"/>
      <p:bldP spid="37" grpId="0"/>
      <p:bldP spid="37" grpId="1"/>
      <p:bldP spid="38" grpId="0"/>
      <p:bldP spid="38" grpId="1"/>
      <p:bldP spid="38" grpId="2"/>
      <p:bldP spid="38" grpId="3"/>
      <p:bldP spid="40" grpId="0"/>
      <p:bldP spid="41" grpId="0"/>
      <p:bldP spid="41" grpId="1"/>
      <p:bldP spid="42" grpId="0"/>
      <p:bldP spid="43" grpId="0"/>
      <p:bldP spid="43" grpId="1"/>
      <p:bldP spid="43" grpId="2"/>
      <p:bldP spid="43" grpId="3"/>
      <p:bldP spid="44" grpId="0"/>
      <p:bldP spid="45" grpId="0"/>
      <p:bldP spid="45" grpId="1"/>
      <p:bldP spid="45" grpId="2"/>
      <p:bldP spid="46" grpId="0"/>
      <p:bldP spid="47" grpId="0"/>
      <p:bldP spid="48" grpId="0"/>
      <p:bldP spid="49" grpId="0"/>
      <p:bldP spid="49" grpId="1"/>
      <p:bldP spid="51" grpId="0"/>
      <p:bldP spid="52" grpId="0"/>
      <p:bldP spid="52" grpId="1"/>
      <p:bldP spid="52" grpId="2"/>
      <p:bldP spid="52" grpId="3"/>
      <p:bldP spid="53" grpId="0"/>
      <p:bldP spid="54" grpId="0"/>
      <p:bldP spid="101" grpId="0"/>
      <p:bldP spid="102" grpId="0"/>
      <p:bldP spid="103" grpId="0"/>
      <p:bldP spid="104" grpId="0"/>
      <p:bldP spid="105" grpId="0"/>
      <p:bldP spid="106" grpId="0"/>
      <p:bldP spid="107" grpId="0"/>
      <p:bldP spid="108" grpId="0"/>
      <p:bldP spid="109" grpId="0"/>
      <p:bldP spid="110" grpId="0"/>
      <p:bldP spid="111"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P spid="2" grpId="0"/>
      <p:bldP spid="13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303957"/>
            <a:ext cx="615553"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实现</a:t>
            </a:r>
          </a:p>
        </p:txBody>
      </p:sp>
      <p:sp>
        <p:nvSpPr>
          <p:cNvPr id="4" name="矩形 3"/>
          <p:cNvSpPr/>
          <p:nvPr/>
        </p:nvSpPr>
        <p:spPr>
          <a:xfrm>
            <a:off x="192775" y="952029"/>
            <a:ext cx="12324685" cy="6041269"/>
          </a:xfrm>
          <a:prstGeom prst="rect">
            <a:avLst/>
          </a:prstGeom>
        </p:spPr>
        <p:txBody>
          <a:bodyPr wrap="square">
            <a:spAutoFit/>
          </a:bodyPr>
          <a:lstStyle/>
          <a:p>
            <a:pPr algn="just">
              <a:lnSpc>
                <a:spcPct val="150000"/>
              </a:lnSpc>
              <a:spcAft>
                <a:spcPts val="0"/>
              </a:spcAft>
            </a:pPr>
            <a:r>
              <a:rPr lang="zh-CN" altLang="en-US" sz="2000" kern="100" dirty="0">
                <a:cs typeface="Times New Roman" panose="02020603050405020304" pitchFamily="18" charset="0"/>
              </a:rPr>
              <a:t>①根据输入的长度初始化一个哈希表；</a:t>
            </a:r>
            <a:endParaRPr lang="en-US" altLang="zh-CN" sz="2000" kern="100" dirty="0">
              <a:cs typeface="Times New Roman" panose="02020603050405020304" pitchFamily="18" charset="0"/>
            </a:endParaRPr>
          </a:p>
          <a:p>
            <a:pPr algn="just">
              <a:lnSpc>
                <a:spcPct val="150000"/>
              </a:lnSpc>
              <a:spcAft>
                <a:spcPts val="0"/>
              </a:spcAft>
            </a:pPr>
            <a:r>
              <a:rPr lang="zh-CN" altLang="en-US" sz="2000" kern="100" dirty="0">
                <a:cs typeface="Times New Roman" panose="02020603050405020304" pitchFamily="18" charset="0"/>
              </a:rPr>
              <a:t>②写出冲突解决办法：一次探测</a:t>
            </a:r>
            <a:r>
              <a:rPr lang="en-US" altLang="zh-CN" sz="2000" kern="100" dirty="0" err="1">
                <a:cs typeface="Times New Roman" panose="02020603050405020304" pitchFamily="18" charset="0"/>
              </a:rPr>
              <a:t>Detect</a:t>
            </a:r>
            <a:r>
              <a:rPr lang="en-US" altLang="zh-CN" sz="2000" dirty="0" err="1"/>
              <a:t>Linear</a:t>
            </a:r>
            <a:r>
              <a:rPr lang="en-US" altLang="zh-CN" sz="2000" kern="100" dirty="0">
                <a:cs typeface="Times New Roman" panose="02020603050405020304" pitchFamily="18" charset="0"/>
              </a:rPr>
              <a:t>(); </a:t>
            </a:r>
            <a:r>
              <a:rPr lang="zh-CN" altLang="en-US" sz="2000" kern="100" dirty="0">
                <a:cs typeface="Times New Roman" panose="02020603050405020304" pitchFamily="18" charset="0"/>
              </a:rPr>
              <a:t>二次探测</a:t>
            </a:r>
            <a:r>
              <a:rPr lang="en-US" altLang="zh-CN" sz="2000" kern="100" dirty="0" err="1">
                <a:cs typeface="Times New Roman" panose="02020603050405020304" pitchFamily="18" charset="0"/>
              </a:rPr>
              <a:t>DetectQuadratic</a:t>
            </a:r>
            <a:r>
              <a:rPr lang="en-US" altLang="zh-CN" sz="2000" kern="100" dirty="0">
                <a:cs typeface="Times New Roman" panose="02020603050405020304" pitchFamily="18" charset="0"/>
              </a:rPr>
              <a:t>();</a:t>
            </a:r>
          </a:p>
          <a:p>
            <a:pPr lvl="1" algn="just">
              <a:lnSpc>
                <a:spcPct val="150000"/>
              </a:lnSpc>
              <a:spcAft>
                <a:spcPts val="0"/>
              </a:spcAft>
            </a:pPr>
            <a:r>
              <a:rPr lang="en-US" altLang="zh-CN" sz="2000" kern="100" dirty="0">
                <a:cs typeface="Times New Roman" panose="02020603050405020304" pitchFamily="18" charset="0"/>
              </a:rPr>
              <a:t>while (</a:t>
            </a:r>
            <a:r>
              <a:rPr lang="en-US" altLang="zh-CN" sz="2000" kern="100" dirty="0" err="1">
                <a:cs typeface="Times New Roman" panose="02020603050405020304" pitchFamily="18" charset="0"/>
              </a:rPr>
              <a:t>HashList</a:t>
            </a:r>
            <a:r>
              <a:rPr lang="en-US" altLang="zh-CN" sz="2000" kern="100" dirty="0">
                <a:cs typeface="Times New Roman" panose="02020603050405020304" pitchFamily="18" charset="0"/>
              </a:rPr>
              <a:t>[(key[</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 + </a:t>
            </a:r>
            <a:r>
              <a:rPr lang="en-US" altLang="zh-CN" sz="2000" kern="100" dirty="0" err="1">
                <a:cs typeface="Times New Roman" panose="02020603050405020304" pitchFamily="18" charset="0"/>
              </a:rPr>
              <a:t>StepLength</a:t>
            </a:r>
            <a:r>
              <a:rPr lang="en-US" altLang="zh-CN" sz="2000" kern="100" dirty="0">
                <a:cs typeface="Times New Roman" panose="02020603050405020304" pitchFamily="18" charset="0"/>
              </a:rPr>
              <a:t>) % </a:t>
            </a:r>
            <a:r>
              <a:rPr lang="en-US" altLang="zh-CN" sz="2000" kern="100" dirty="0" err="1">
                <a:cs typeface="Times New Roman" panose="02020603050405020304" pitchFamily="18" charset="0"/>
              </a:rPr>
              <a:t>hash_key</a:t>
            </a:r>
            <a:r>
              <a:rPr lang="en-US" altLang="zh-CN" sz="2000" kern="100" dirty="0">
                <a:cs typeface="Times New Roman" panose="02020603050405020304" pitchFamily="18" charset="0"/>
              </a:rPr>
              <a:t>] != INT_MAX) </a:t>
            </a:r>
          </a:p>
          <a:p>
            <a:pPr lvl="1" algn="just">
              <a:lnSpc>
                <a:spcPct val="150000"/>
              </a:lnSpc>
              <a:spcAft>
                <a:spcPts val="0"/>
              </a:spcAft>
            </a:pPr>
            <a:r>
              <a:rPr lang="en-US" altLang="zh-CN" sz="2000" kern="100" dirty="0">
                <a:cs typeface="Times New Roman" panose="02020603050405020304" pitchFamily="18" charset="0"/>
              </a:rPr>
              <a:t>	++ </a:t>
            </a:r>
            <a:r>
              <a:rPr lang="en-US" altLang="zh-CN" sz="2000" kern="100" dirty="0" err="1">
                <a:cs typeface="Times New Roman" panose="02020603050405020304" pitchFamily="18" charset="0"/>
              </a:rPr>
              <a:t>StepLength</a:t>
            </a:r>
            <a:r>
              <a:rPr lang="en-US" altLang="zh-CN" sz="2000" kern="100" dirty="0">
                <a:cs typeface="Times New Roman" panose="02020603050405020304" pitchFamily="18" charset="0"/>
              </a:rPr>
              <a:t>;//</a:t>
            </a:r>
            <a:r>
              <a:rPr lang="zh-CN" altLang="en-US" sz="2000" kern="100" dirty="0">
                <a:cs typeface="Times New Roman" panose="02020603050405020304" pitchFamily="18" charset="0"/>
              </a:rPr>
              <a:t>如果是二次探测呢？将</a:t>
            </a:r>
            <a:r>
              <a:rPr lang="en-US" altLang="zh-CN" sz="2000" kern="100" dirty="0" err="1">
                <a:cs typeface="Times New Roman" panose="02020603050405020304" pitchFamily="18" charset="0"/>
              </a:rPr>
              <a:t>StepLength</a:t>
            </a:r>
            <a:r>
              <a:rPr lang="zh-CN" altLang="en-US" sz="2000" kern="100" dirty="0">
                <a:cs typeface="Times New Roman" panose="02020603050405020304" pitchFamily="18" charset="0"/>
              </a:rPr>
              <a:t>依次赋值为</a:t>
            </a:r>
            <a:r>
              <a:rPr lang="en-US" altLang="zh-CN" sz="2000" kern="100" dirty="0">
                <a:cs typeface="Times New Roman" panose="02020603050405020304" pitchFamily="18" charset="0"/>
              </a:rPr>
              <a:t>1</a:t>
            </a:r>
            <a:r>
              <a:rPr lang="zh-CN" altLang="en-US" sz="2000" kern="100" dirty="0">
                <a:cs typeface="Times New Roman" panose="02020603050405020304" pitchFamily="18" charset="0"/>
              </a:rPr>
              <a:t>、</a:t>
            </a:r>
            <a:r>
              <a:rPr lang="en-US" altLang="zh-CN" sz="2000" kern="100" dirty="0">
                <a:cs typeface="Times New Roman" panose="02020603050405020304" pitchFamily="18" charset="0"/>
              </a:rPr>
              <a:t>-1</a:t>
            </a:r>
            <a:r>
              <a:rPr lang="zh-CN" altLang="en-US" sz="2000" kern="100" dirty="0">
                <a:cs typeface="Times New Roman" panose="02020603050405020304" pitchFamily="18" charset="0"/>
              </a:rPr>
              <a:t>、</a:t>
            </a:r>
            <a:r>
              <a:rPr lang="en-US" altLang="zh-CN" sz="2000" kern="100" dirty="0">
                <a:cs typeface="Times New Roman" panose="02020603050405020304" pitchFamily="18" charset="0"/>
              </a:rPr>
              <a:t>4</a:t>
            </a:r>
            <a:r>
              <a:rPr lang="zh-CN" altLang="en-US" sz="2000" kern="100" dirty="0">
                <a:cs typeface="Times New Roman" panose="02020603050405020304" pitchFamily="18" charset="0"/>
              </a:rPr>
              <a:t>、</a:t>
            </a:r>
            <a:r>
              <a:rPr lang="en-US" altLang="zh-CN" sz="2000" kern="100" dirty="0">
                <a:cs typeface="Times New Roman" panose="02020603050405020304" pitchFamily="18" charset="0"/>
              </a:rPr>
              <a:t>-4……</a:t>
            </a:r>
            <a:r>
              <a:rPr lang="zh-CN" altLang="en-US" sz="2000" kern="100" dirty="0">
                <a:cs typeface="Times New Roman" panose="02020603050405020304" pitchFamily="18" charset="0"/>
              </a:rPr>
              <a:t>即可</a:t>
            </a:r>
            <a:endParaRPr lang="en-US" altLang="zh-CN" sz="2000" kern="100" dirty="0">
              <a:cs typeface="Times New Roman" panose="02020603050405020304" pitchFamily="18" charset="0"/>
            </a:endParaRPr>
          </a:p>
          <a:p>
            <a:pPr lvl="1" algn="just">
              <a:lnSpc>
                <a:spcPct val="150000"/>
              </a:lnSpc>
              <a:spcAft>
                <a:spcPts val="0"/>
              </a:spcAft>
            </a:pPr>
            <a:r>
              <a:rPr lang="en-US" altLang="zh-CN" sz="2000" kern="100" dirty="0" err="1">
                <a:cs typeface="Times New Roman" panose="02020603050405020304" pitchFamily="18" charset="0"/>
              </a:rPr>
              <a:t>HashList</a:t>
            </a:r>
            <a:r>
              <a:rPr lang="en-US" altLang="zh-CN" sz="2000" kern="100" dirty="0">
                <a:cs typeface="Times New Roman" panose="02020603050405020304" pitchFamily="18" charset="0"/>
              </a:rPr>
              <a:t>[(key[</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 + </a:t>
            </a:r>
            <a:r>
              <a:rPr lang="en-US" altLang="zh-CN" sz="2000" kern="100" dirty="0" err="1">
                <a:cs typeface="Times New Roman" panose="02020603050405020304" pitchFamily="18" charset="0"/>
              </a:rPr>
              <a:t>StepLength</a:t>
            </a:r>
            <a:r>
              <a:rPr lang="en-US" altLang="zh-CN" sz="2000" kern="100" dirty="0">
                <a:cs typeface="Times New Roman" panose="02020603050405020304" pitchFamily="18" charset="0"/>
              </a:rPr>
              <a:t>) % </a:t>
            </a:r>
            <a:r>
              <a:rPr lang="en-US" altLang="zh-CN" sz="2000" kern="100" dirty="0" err="1">
                <a:cs typeface="Times New Roman" panose="02020603050405020304" pitchFamily="18" charset="0"/>
              </a:rPr>
              <a:t>hash_key</a:t>
            </a:r>
            <a:r>
              <a:rPr lang="en-US" altLang="zh-CN" sz="2000" kern="100" dirty="0">
                <a:cs typeface="Times New Roman" panose="02020603050405020304" pitchFamily="18" charset="0"/>
              </a:rPr>
              <a:t>] = key[</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 </a:t>
            </a:r>
          </a:p>
          <a:p>
            <a:pPr algn="just">
              <a:lnSpc>
                <a:spcPct val="150000"/>
              </a:lnSpc>
              <a:spcAft>
                <a:spcPts val="0"/>
              </a:spcAft>
            </a:pPr>
            <a:r>
              <a:rPr lang="zh-CN" altLang="en-US" sz="2000" kern="100" dirty="0">
                <a:cs typeface="Times New Roman" panose="02020603050405020304" pitchFamily="18" charset="0"/>
              </a:rPr>
              <a:t>③根据输入的关键字序列、关键字长度、哈希函数、冲突解决办法生成一个哈希表</a:t>
            </a:r>
            <a:r>
              <a:rPr lang="en-US" altLang="zh-CN" sz="2000" kern="100" dirty="0">
                <a:cs typeface="Times New Roman" panose="02020603050405020304" pitchFamily="18" charset="0"/>
              </a:rPr>
              <a:t>:</a:t>
            </a:r>
          </a:p>
          <a:p>
            <a:pPr lvl="1" algn="just">
              <a:lnSpc>
                <a:spcPct val="150000"/>
              </a:lnSpc>
              <a:spcAft>
                <a:spcPts val="0"/>
              </a:spcAft>
            </a:pPr>
            <a:r>
              <a:rPr lang="en-US" altLang="zh-CN" sz="2000" kern="100" dirty="0" err="1">
                <a:cs typeface="Times New Roman" panose="02020603050405020304" pitchFamily="18" charset="0"/>
              </a:rPr>
              <a:t>HashList</a:t>
            </a:r>
            <a:r>
              <a:rPr lang="en-US" altLang="zh-CN" sz="2000" kern="100" dirty="0">
                <a:cs typeface="Times New Roman" panose="02020603050405020304" pitchFamily="18" charset="0"/>
              </a:rPr>
              <a:t> = new int[</a:t>
            </a:r>
            <a:r>
              <a:rPr lang="en-US" altLang="zh-CN" sz="2000" kern="100" dirty="0" err="1">
                <a:cs typeface="Times New Roman" panose="02020603050405020304" pitchFamily="18" charset="0"/>
              </a:rPr>
              <a:t>hash_length</a:t>
            </a:r>
            <a:r>
              <a:rPr lang="en-US" altLang="zh-CN" sz="2000" kern="100" dirty="0">
                <a:cs typeface="Times New Roman" panose="02020603050405020304" pitchFamily="18" charset="0"/>
              </a:rPr>
              <a:t>];</a:t>
            </a:r>
          </a:p>
          <a:p>
            <a:pPr lvl="1" algn="just">
              <a:lnSpc>
                <a:spcPct val="150000"/>
              </a:lnSpc>
              <a:spcAft>
                <a:spcPts val="0"/>
              </a:spcAft>
            </a:pPr>
            <a:r>
              <a:rPr lang="en-US" altLang="zh-CN" sz="2000" kern="100" dirty="0" err="1">
                <a:cs typeface="Times New Roman" panose="02020603050405020304" pitchFamily="18" charset="0"/>
              </a:rPr>
              <a:t>HashList</a:t>
            </a:r>
            <a:r>
              <a:rPr lang="en-US" altLang="zh-CN" sz="2000" kern="100" dirty="0">
                <a:cs typeface="Times New Roman" panose="02020603050405020304" pitchFamily="18" charset="0"/>
              </a:rPr>
              <a:t>[</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 = INT_MAX; //</a:t>
            </a:r>
            <a:r>
              <a:rPr lang="zh-CN" altLang="en-US" sz="2000" kern="100" dirty="0">
                <a:cs typeface="Times New Roman" panose="02020603050405020304" pitchFamily="18" charset="0"/>
              </a:rPr>
              <a:t>设定初始值为</a:t>
            </a:r>
            <a:r>
              <a:rPr lang="en-US" altLang="zh-CN" sz="2000" kern="100" dirty="0">
                <a:cs typeface="Times New Roman" panose="02020603050405020304" pitchFamily="18" charset="0"/>
              </a:rPr>
              <a:t>INT_MAX</a:t>
            </a:r>
          </a:p>
          <a:p>
            <a:pPr lvl="1" algn="just">
              <a:lnSpc>
                <a:spcPct val="150000"/>
              </a:lnSpc>
              <a:spcAft>
                <a:spcPts val="0"/>
              </a:spcAft>
            </a:pPr>
            <a:r>
              <a:rPr lang="en-US" altLang="zh-CN" sz="2000" kern="100" dirty="0">
                <a:cs typeface="Times New Roman" panose="02020603050405020304" pitchFamily="18" charset="0"/>
              </a:rPr>
              <a:t>Switch(mode)</a:t>
            </a:r>
          </a:p>
          <a:p>
            <a:pPr lvl="1" algn="just">
              <a:lnSpc>
                <a:spcPct val="150000"/>
              </a:lnSpc>
              <a:spcAft>
                <a:spcPts val="0"/>
              </a:spcAft>
            </a:pPr>
            <a:r>
              <a:rPr lang="en-US" altLang="zh-CN" sz="2000" kern="100" dirty="0">
                <a:cs typeface="Times New Roman" panose="02020603050405020304" pitchFamily="18" charset="0"/>
              </a:rPr>
              <a:t>		case linear:   </a:t>
            </a:r>
            <a:r>
              <a:rPr lang="en-US" altLang="zh-CN" sz="2000" kern="100" dirty="0" err="1">
                <a:cs typeface="Times New Roman" panose="02020603050405020304" pitchFamily="18" charset="0"/>
              </a:rPr>
              <a:t>Detect</a:t>
            </a:r>
            <a:r>
              <a:rPr lang="en-US" altLang="zh-CN" sz="2000" dirty="0" err="1"/>
              <a:t>Linear</a:t>
            </a:r>
            <a:r>
              <a:rPr lang="en-US" altLang="zh-CN" sz="2000" kern="100" dirty="0">
                <a:cs typeface="Times New Roman" panose="02020603050405020304" pitchFamily="18" charset="0"/>
              </a:rPr>
              <a:t>();</a:t>
            </a:r>
          </a:p>
          <a:p>
            <a:pPr lvl="1" algn="just">
              <a:lnSpc>
                <a:spcPct val="150000"/>
              </a:lnSpc>
              <a:spcAft>
                <a:spcPts val="0"/>
              </a:spcAft>
            </a:pPr>
            <a:r>
              <a:rPr lang="en-US" altLang="zh-CN" sz="2000" kern="100" dirty="0">
                <a:cs typeface="Times New Roman" panose="02020603050405020304" pitchFamily="18" charset="0"/>
              </a:rPr>
              <a:t>		case Quadratic:   </a:t>
            </a:r>
            <a:r>
              <a:rPr lang="en-US" altLang="zh-CN" sz="2000" kern="100" dirty="0" err="1">
                <a:cs typeface="Times New Roman" panose="02020603050405020304" pitchFamily="18" charset="0"/>
              </a:rPr>
              <a:t>DetectQuadratic</a:t>
            </a:r>
            <a:r>
              <a:rPr lang="en-US" altLang="zh-CN" sz="2000" kern="100" dirty="0">
                <a:cs typeface="Times New Roman" panose="02020603050405020304" pitchFamily="18" charset="0"/>
              </a:rPr>
              <a:t>();</a:t>
            </a:r>
          </a:p>
          <a:p>
            <a:pPr lvl="1" algn="just">
              <a:lnSpc>
                <a:spcPct val="150000"/>
              </a:lnSpc>
              <a:spcAft>
                <a:spcPts val="0"/>
              </a:spcAft>
            </a:pPr>
            <a:r>
              <a:rPr lang="en-US" altLang="zh-CN" sz="2000" kern="100" dirty="0" err="1">
                <a:cs typeface="Times New Roman" panose="02020603050405020304" pitchFamily="18" charset="0"/>
              </a:rPr>
              <a:t>PrintHashList</a:t>
            </a:r>
            <a:r>
              <a:rPr lang="en-US" altLang="zh-CN" sz="2000" kern="100" dirty="0">
                <a:cs typeface="Times New Roman" panose="02020603050405020304" pitchFamily="18" charset="0"/>
              </a:rPr>
              <a:t>();</a:t>
            </a:r>
          </a:p>
          <a:p>
            <a:pPr algn="just">
              <a:lnSpc>
                <a:spcPct val="150000"/>
              </a:lnSpc>
              <a:spcAft>
                <a:spcPts val="0"/>
              </a:spcAft>
            </a:pPr>
            <a:r>
              <a:rPr lang="zh-CN" altLang="en-US" sz="2000" kern="100" dirty="0">
                <a:cs typeface="Times New Roman" panose="02020603050405020304" pitchFamily="18" charset="0"/>
              </a:rPr>
              <a:t>④写出哈希表查找函数：</a:t>
            </a:r>
            <a:r>
              <a:rPr lang="en-US" altLang="zh-CN" sz="2000" kern="100" dirty="0" err="1">
                <a:cs typeface="Times New Roman" panose="02020603050405020304" pitchFamily="18" charset="0"/>
              </a:rPr>
              <a:t>SearchHash</a:t>
            </a:r>
            <a:r>
              <a:rPr lang="en-US" altLang="zh-CN" sz="2000" kern="100" dirty="0">
                <a:cs typeface="Times New Roman" panose="02020603050405020304" pitchFamily="18" charset="0"/>
              </a:rPr>
              <a:t>(</a:t>
            </a:r>
            <a:r>
              <a:rPr lang="en-US" altLang="zh-CN" sz="2000" kern="100" dirty="0" err="1">
                <a:cs typeface="Times New Roman" panose="02020603050405020304" pitchFamily="18" charset="0"/>
              </a:rPr>
              <a:t>int</a:t>
            </a:r>
            <a:r>
              <a:rPr lang="en-US" altLang="zh-CN" sz="2000" kern="100" dirty="0">
                <a:cs typeface="Times New Roman" panose="02020603050405020304" pitchFamily="18" charset="0"/>
              </a:rPr>
              <a:t> *hash, </a:t>
            </a:r>
            <a:r>
              <a:rPr lang="en-US" altLang="zh-CN" sz="2000" kern="100" dirty="0" err="1">
                <a:cs typeface="Times New Roman" panose="02020603050405020304" pitchFamily="18" charset="0"/>
              </a:rPr>
              <a:t>int</a:t>
            </a:r>
            <a:r>
              <a:rPr lang="en-US" altLang="zh-CN" sz="2000" kern="100" dirty="0">
                <a:cs typeface="Times New Roman" panose="02020603050405020304" pitchFamily="18" charset="0"/>
              </a:rPr>
              <a:t> n),</a:t>
            </a:r>
            <a:r>
              <a:rPr lang="zh-CN" altLang="en-US" sz="2000" kern="100" dirty="0">
                <a:cs typeface="Times New Roman" panose="02020603050405020304" pitchFamily="18" charset="0"/>
              </a:rPr>
              <a:t>记录并返回查找次数</a:t>
            </a:r>
            <a:endParaRPr lang="zh-CN" altLang="zh-CN" sz="2000" kern="100" dirty="0">
              <a:cs typeface="Times New Roman" panose="02020603050405020304" pitchFamily="18" charset="0"/>
            </a:endParaRPr>
          </a:p>
        </p:txBody>
      </p:sp>
    </p:spTree>
    <p:extLst>
      <p:ext uri="{BB962C8B-B14F-4D97-AF65-F5344CB8AC3E}">
        <p14:creationId xmlns:p14="http://schemas.microsoft.com/office/powerpoint/2010/main" val="39638965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a:spLocks noChangeArrowheads="1"/>
          </p:cNvSpPr>
          <p:nvPr/>
        </p:nvSpPr>
        <p:spPr bwMode="auto">
          <a:xfrm>
            <a:off x="3707259" y="3001352"/>
            <a:ext cx="26468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pPr algn="r"/>
            <a:r>
              <a:rPr lang="zh-CN" altLang="en-US" sz="4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贪心算法</a:t>
            </a:r>
          </a:p>
        </p:txBody>
      </p:sp>
      <p:sp>
        <p:nvSpPr>
          <p:cNvPr id="7" name="Text Box 3"/>
          <p:cNvSpPr>
            <a:spLocks noChangeArrowheads="1"/>
          </p:cNvSpPr>
          <p:nvPr/>
        </p:nvSpPr>
        <p:spPr bwMode="auto">
          <a:xfrm>
            <a:off x="7293470" y="1614088"/>
            <a:ext cx="3366627"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23900" dirty="0">
                <a:solidFill>
                  <a:schemeClr val="accent2"/>
                </a:solidFill>
                <a:latin typeface="Impact" panose="020B0806030902050204" pitchFamily="34" charset="0"/>
                <a:ea typeface="微软雅黑" panose="020B0503020204020204" pitchFamily="34" charset="-122"/>
                <a:sym typeface="Arial" panose="020B0604020202020204" pitchFamily="34" charset="0"/>
              </a:rPr>
              <a:t>0</a:t>
            </a:r>
            <a:r>
              <a:rPr lang="en-US" altLang="zh-CN" sz="23900" dirty="0">
                <a:solidFill>
                  <a:schemeClr val="accent2"/>
                </a:solidFill>
                <a:latin typeface="Impact" panose="020B0806030902050204" pitchFamily="34" charset="0"/>
                <a:ea typeface="微软雅黑" panose="020B0503020204020204" pitchFamily="34" charset="-122"/>
                <a:sym typeface="Arial" panose="020B0604020202020204" pitchFamily="34" charset="0"/>
              </a:rPr>
              <a:t>2</a:t>
            </a:r>
            <a:endParaRPr lang="zh-CN" altLang="en-US" sz="23900" b="1" dirty="0">
              <a:solidFill>
                <a:schemeClr val="accent2"/>
              </a:solidFill>
              <a:latin typeface="Impact" panose="020B0806030902050204" pitchFamily="34" charset="0"/>
              <a:ea typeface="微软雅黑" panose="020B0503020204020204" pitchFamily="34" charset="-122"/>
              <a:sym typeface="Arial" panose="020B0604020202020204" pitchFamily="34" charset="0"/>
            </a:endParaRPr>
          </a:p>
        </p:txBody>
      </p:sp>
      <p:sp>
        <p:nvSpPr>
          <p:cNvPr id="8" name="Freeform 6"/>
          <p:cNvSpPr>
            <a:spLocks/>
          </p:cNvSpPr>
          <p:nvPr/>
        </p:nvSpPr>
        <p:spPr bwMode="auto">
          <a:xfrm>
            <a:off x="0" y="4091804"/>
            <a:ext cx="5265494" cy="3140846"/>
          </a:xfrm>
          <a:custGeom>
            <a:avLst/>
            <a:gdLst>
              <a:gd name="T0" fmla="*/ 0 w 2348"/>
              <a:gd name="T1" fmla="*/ 0 h 1407"/>
              <a:gd name="T2" fmla="*/ 2348 w 2348"/>
              <a:gd name="T3" fmla="*/ 1407 h 1407"/>
              <a:gd name="T4" fmla="*/ 0 w 2348"/>
              <a:gd name="T5" fmla="*/ 1407 h 1407"/>
              <a:gd name="T6" fmla="*/ 0 w 2348"/>
              <a:gd name="T7" fmla="*/ 0 h 1407"/>
            </a:gdLst>
            <a:ahLst/>
            <a:cxnLst>
              <a:cxn ang="0">
                <a:pos x="T0" y="T1"/>
              </a:cxn>
              <a:cxn ang="0">
                <a:pos x="T2" y="T3"/>
              </a:cxn>
              <a:cxn ang="0">
                <a:pos x="T4" y="T5"/>
              </a:cxn>
              <a:cxn ang="0">
                <a:pos x="T6" y="T7"/>
              </a:cxn>
            </a:cxnLst>
            <a:rect l="0" t="0" r="r" b="b"/>
            <a:pathLst>
              <a:path w="2348" h="1407">
                <a:moveTo>
                  <a:pt x="0" y="0"/>
                </a:moveTo>
                <a:lnTo>
                  <a:pt x="2348" y="1407"/>
                </a:lnTo>
                <a:lnTo>
                  <a:pt x="0" y="1407"/>
                </a:lnTo>
                <a:lnTo>
                  <a:pt x="0" y="0"/>
                </a:ln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7"/>
          <p:cNvSpPr>
            <a:spLocks/>
          </p:cNvSpPr>
          <p:nvPr/>
        </p:nvSpPr>
        <p:spPr bwMode="auto">
          <a:xfrm>
            <a:off x="2984828" y="4640949"/>
            <a:ext cx="9873922" cy="2591700"/>
          </a:xfrm>
          <a:custGeom>
            <a:avLst/>
            <a:gdLst>
              <a:gd name="T0" fmla="*/ 4403 w 4403"/>
              <a:gd name="T1" fmla="*/ 0 h 1161"/>
              <a:gd name="T2" fmla="*/ 4403 w 4403"/>
              <a:gd name="T3" fmla="*/ 1161 h 1161"/>
              <a:gd name="T4" fmla="*/ 0 w 4403"/>
              <a:gd name="T5" fmla="*/ 1161 h 1161"/>
              <a:gd name="T6" fmla="*/ 4403 w 4403"/>
              <a:gd name="T7" fmla="*/ 0 h 1161"/>
            </a:gdLst>
            <a:ahLst/>
            <a:cxnLst>
              <a:cxn ang="0">
                <a:pos x="T0" y="T1"/>
              </a:cxn>
              <a:cxn ang="0">
                <a:pos x="T2" y="T3"/>
              </a:cxn>
              <a:cxn ang="0">
                <a:pos x="T4" y="T5"/>
              </a:cxn>
              <a:cxn ang="0">
                <a:pos x="T6" y="T7"/>
              </a:cxn>
            </a:cxnLst>
            <a:rect l="0" t="0" r="r" b="b"/>
            <a:pathLst>
              <a:path w="4403" h="1161">
                <a:moveTo>
                  <a:pt x="4403" y="0"/>
                </a:moveTo>
                <a:lnTo>
                  <a:pt x="4403" y="1161"/>
                </a:lnTo>
                <a:lnTo>
                  <a:pt x="0" y="1161"/>
                </a:lnTo>
                <a:lnTo>
                  <a:pt x="4403" y="0"/>
                </a:lnTo>
                <a:close/>
              </a:path>
            </a:pathLst>
          </a:custGeom>
          <a:blipFill dpi="0" rotWithShape="1">
            <a:blip r:embed="rId4" cstate="print">
              <a:extLst>
                <a:ext uri="{28A0092B-C50C-407E-A947-70E740481C1C}">
                  <a14:useLocalDpi xmlns:a14="http://schemas.microsoft.com/office/drawing/2010/main"/>
                </a:ext>
              </a:extLst>
            </a:blip>
            <a:srcRect/>
            <a:stretch>
              <a:fillRect/>
            </a:stretch>
          </a:blip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359159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303957"/>
            <a:ext cx="1697581" cy="369332"/>
          </a:xfrm>
          <a:prstGeom prst="rect">
            <a:avLst/>
          </a:prstGeom>
          <a:noFill/>
        </p:spPr>
        <p:txBody>
          <a:bodyPr wrap="none" lIns="0" tIns="0" rIns="0" bIns="0" rtlCol="0">
            <a:spAutoFit/>
          </a:bodyPr>
          <a:lstStyle/>
          <a:p>
            <a:pPr defTabSz="964278"/>
            <a:r>
              <a:rPr lang="en-US" altLang="zh-CN" sz="2400" b="1" dirty="0">
                <a:solidFill>
                  <a:srgbClr val="0F6FC6"/>
                </a:solidFill>
                <a:latin typeface="微软雅黑" panose="020B0503020204020204" pitchFamily="34" charset="-122"/>
                <a:ea typeface="微软雅黑" panose="020B0503020204020204" pitchFamily="34" charset="-122"/>
                <a:cs typeface="+mn-ea"/>
                <a:sym typeface="+mn-lt"/>
              </a:rPr>
              <a:t>2.1</a:t>
            </a:r>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贪心算法</a:t>
            </a:r>
          </a:p>
        </p:txBody>
      </p:sp>
      <p:sp>
        <p:nvSpPr>
          <p:cNvPr id="7" name="矩形 6">
            <a:extLst>
              <a:ext uri="{FF2B5EF4-FFF2-40B4-BE49-F238E27FC236}">
                <a16:creationId xmlns:a16="http://schemas.microsoft.com/office/drawing/2014/main" id="{E1F6775B-2B74-456A-9E47-EF33E5754337}"/>
              </a:ext>
            </a:extLst>
          </p:cNvPr>
          <p:cNvSpPr/>
          <p:nvPr/>
        </p:nvSpPr>
        <p:spPr>
          <a:xfrm>
            <a:off x="560723" y="1024037"/>
            <a:ext cx="11737304" cy="4051558"/>
          </a:xfrm>
          <a:prstGeom prst="rect">
            <a:avLst/>
          </a:prstGeom>
        </p:spPr>
        <p:txBody>
          <a:bodyPr wrap="square">
            <a:spAutoFit/>
          </a:bodyPr>
          <a:lstStyle/>
          <a:p>
            <a:pPr algn="ctr">
              <a:lnSpc>
                <a:spcPct val="200000"/>
              </a:lnSpc>
              <a:spcAft>
                <a:spcPts val="0"/>
              </a:spcAft>
            </a:pPr>
            <a:r>
              <a:rPr lang="zh-CN" altLang="en-US" sz="3600" b="1" kern="100" dirty="0">
                <a:solidFill>
                  <a:srgbClr val="FF0000"/>
                </a:solidFill>
                <a:cs typeface="Times New Roman" panose="02020603050405020304" pitchFamily="18" charset="0"/>
              </a:rPr>
              <a:t>贪心算法</a:t>
            </a:r>
            <a:endParaRPr lang="en-US" altLang="zh-CN" sz="3600" b="1" kern="100" dirty="0">
              <a:solidFill>
                <a:srgbClr val="FF0000"/>
              </a:solidFill>
              <a:cs typeface="Times New Roman" panose="02020603050405020304" pitchFamily="18" charset="0"/>
            </a:endParaRPr>
          </a:p>
          <a:p>
            <a:pPr lvl="0" algn="ctr">
              <a:lnSpc>
                <a:spcPct val="200000"/>
              </a:lnSpc>
            </a:pPr>
            <a:r>
              <a:rPr lang="en-US" altLang="zh-CN" sz="2400" b="1" dirty="0"/>
              <a:t>1.</a:t>
            </a:r>
            <a:r>
              <a:rPr lang="zh-CN" altLang="en-US" sz="2400" b="1" dirty="0"/>
              <a:t>分数背包问题：已知有</a:t>
            </a:r>
            <a:r>
              <a:rPr lang="en-US" altLang="zh-CN" sz="2400" b="1" dirty="0">
                <a:solidFill>
                  <a:srgbClr val="FF0000"/>
                </a:solidFill>
              </a:rPr>
              <a:t>7</a:t>
            </a:r>
            <a:r>
              <a:rPr lang="zh-CN" altLang="en-US" sz="2400" b="1" dirty="0"/>
              <a:t>个物品，每个物品</a:t>
            </a:r>
            <a:r>
              <a:rPr lang="zh-CN" altLang="en-US" sz="2400" b="1" dirty="0">
                <a:solidFill>
                  <a:srgbClr val="FF0000"/>
                </a:solidFill>
              </a:rPr>
              <a:t>可以分割</a:t>
            </a:r>
            <a:r>
              <a:rPr lang="zh-CN" altLang="en-US" sz="2400" b="1" dirty="0"/>
              <a:t>成任意大小，现要将物品装进容量为</a:t>
            </a:r>
            <a:r>
              <a:rPr lang="en-US" altLang="zh-CN" sz="2400" b="1" dirty="0">
                <a:solidFill>
                  <a:srgbClr val="FF0000"/>
                </a:solidFill>
              </a:rPr>
              <a:t>150</a:t>
            </a:r>
            <a:r>
              <a:rPr lang="zh-CN" altLang="en-US" sz="2400" b="1" dirty="0"/>
              <a:t>的背包，要求尽可能让装入背包中的</a:t>
            </a:r>
            <a:r>
              <a:rPr lang="zh-CN" altLang="en-US" sz="2400" b="1" dirty="0">
                <a:solidFill>
                  <a:srgbClr val="FF0000"/>
                </a:solidFill>
              </a:rPr>
              <a:t>物品总价值</a:t>
            </a:r>
            <a:r>
              <a:rPr lang="zh-CN" altLang="en-US" sz="2400" b="1" dirty="0"/>
              <a:t>最大，但不能超过总容量。</a:t>
            </a:r>
            <a:endParaRPr lang="en-US" altLang="zh-CN" sz="2400" b="1" dirty="0"/>
          </a:p>
          <a:p>
            <a:pPr lvl="0" algn="ctr">
              <a:lnSpc>
                <a:spcPct val="200000"/>
              </a:lnSpc>
            </a:pPr>
            <a:r>
              <a:rPr lang="en-US" altLang="zh-CN" sz="2400" b="1" dirty="0"/>
              <a:t>2. 0-1</a:t>
            </a:r>
            <a:r>
              <a:rPr lang="zh-CN" altLang="en-US" sz="2400" b="1" dirty="0"/>
              <a:t>背包问题：</a:t>
            </a:r>
            <a:r>
              <a:rPr lang="zh-CN" altLang="en-US" sz="2400" b="1" dirty="0">
                <a:solidFill>
                  <a:srgbClr val="FF0000"/>
                </a:solidFill>
              </a:rPr>
              <a:t>不可分割</a:t>
            </a:r>
            <a:endParaRPr lang="en-US" altLang="zh-CN" sz="2400" b="1" dirty="0">
              <a:solidFill>
                <a:srgbClr val="FF0000"/>
              </a:solidFill>
            </a:endParaRPr>
          </a:p>
          <a:p>
            <a:pPr lvl="0" algn="ctr">
              <a:lnSpc>
                <a:spcPct val="200000"/>
              </a:lnSpc>
            </a:pPr>
            <a:r>
              <a:rPr lang="en-US" altLang="zh-CN" sz="2400" b="1" dirty="0">
                <a:solidFill>
                  <a:srgbClr val="000000"/>
                </a:solidFill>
              </a:rPr>
              <a:t>3.</a:t>
            </a:r>
            <a:r>
              <a:rPr lang="zh-CN" altLang="en-US" sz="2400" b="1" dirty="0">
                <a:solidFill>
                  <a:srgbClr val="000000"/>
                </a:solidFill>
              </a:rPr>
              <a:t>哈夫曼编码问题：用</a:t>
            </a:r>
            <a:r>
              <a:rPr lang="zh-CN" altLang="en-US" sz="2400" b="1" dirty="0">
                <a:solidFill>
                  <a:srgbClr val="FF0000"/>
                </a:solidFill>
              </a:rPr>
              <a:t>贪心算法</a:t>
            </a:r>
            <a:r>
              <a:rPr lang="zh-CN" altLang="en-US" sz="2400" b="1" dirty="0">
                <a:solidFill>
                  <a:srgbClr val="000000"/>
                </a:solidFill>
              </a:rPr>
              <a:t>求一个字母表内每个字符对应的哈夫曼编码</a:t>
            </a:r>
            <a:endParaRPr lang="zh-CN" altLang="zh-CN" sz="2400" b="1" dirty="0">
              <a:solidFill>
                <a:srgbClr val="000000"/>
              </a:solidFill>
            </a:endParaRPr>
          </a:p>
        </p:txBody>
      </p:sp>
    </p:spTree>
    <p:extLst>
      <p:ext uri="{BB962C8B-B14F-4D97-AF65-F5344CB8AC3E}">
        <p14:creationId xmlns:p14="http://schemas.microsoft.com/office/powerpoint/2010/main" val="770136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E410584B-7BDA-4268-82B4-7730B8078697}"/>
              </a:ext>
            </a:extLst>
          </p:cNvPr>
          <p:cNvSpPr>
            <a:spLocks noGrp="1" noChangeArrowheads="1"/>
          </p:cNvSpPr>
          <p:nvPr>
            <p:ph type="body" idx="1"/>
          </p:nvPr>
        </p:nvSpPr>
        <p:spPr>
          <a:xfrm>
            <a:off x="848755" y="1024037"/>
            <a:ext cx="11161240" cy="5866483"/>
          </a:xfrm>
        </p:spPr>
        <p:txBody>
          <a:bodyPr/>
          <a:lstStyle/>
          <a:p>
            <a:pPr marL="301352" indent="-301352">
              <a:buFont typeface="Wingdings" panose="05000000000000000000" pitchFamily="2" charset="2"/>
              <a:buChar char="n"/>
              <a:defRPr/>
            </a:pPr>
            <a:r>
              <a:rPr lang="zh-CN" altLang="en-US" sz="2531" dirty="0"/>
              <a:t>贪心算法是指：在每一步的求解步骤中，它要求“贪婪”的选择最佳操作。也就是说，不从整体最优上加以考虑，只做出在某种意义上的</a:t>
            </a:r>
            <a:r>
              <a:rPr lang="zh-CN" altLang="en-US" sz="2531" dirty="0">
                <a:solidFill>
                  <a:srgbClr val="FF0000"/>
                </a:solidFill>
              </a:rPr>
              <a:t>局部最优解</a:t>
            </a:r>
            <a:r>
              <a:rPr lang="zh-CN" altLang="en-US" sz="2531" dirty="0"/>
              <a:t>。并希望通过一系列的最优选择，能够产生一个问题的全局最优解。贪心算法进行选择时可能依赖之前做出的选择，但不依赖将来的选择或子问题的解。</a:t>
            </a:r>
            <a:br>
              <a:rPr lang="zh-CN" altLang="en-US" sz="2531" dirty="0"/>
            </a:br>
            <a:endParaRPr lang="en-US" altLang="zh-CN" sz="2531" dirty="0"/>
          </a:p>
          <a:p>
            <a:pPr marL="301352" indent="-301352">
              <a:buFont typeface="Wingdings" panose="05000000000000000000" pitchFamily="2" charset="2"/>
              <a:buChar char="n"/>
              <a:defRPr/>
            </a:pPr>
            <a:r>
              <a:rPr lang="zh-CN" altLang="en-US" sz="2531" dirty="0"/>
              <a:t>贪心算法的一般解题步骤：</a:t>
            </a:r>
            <a:endParaRPr lang="en-US" altLang="zh-CN" sz="2531" dirty="0"/>
          </a:p>
          <a:p>
            <a:pPr marL="301352" indent="-301352">
              <a:buFont typeface="Wingdings" panose="05000000000000000000" pitchFamily="2" charset="2"/>
              <a:buChar char="n"/>
              <a:defRPr/>
            </a:pPr>
            <a:r>
              <a:rPr lang="en-US" altLang="zh-CN" sz="2531" dirty="0"/>
              <a:t>1</a:t>
            </a:r>
            <a:r>
              <a:rPr lang="zh-CN" altLang="en-US" sz="2531" dirty="0"/>
              <a:t>、建立数学模型来描述问题</a:t>
            </a:r>
            <a:endParaRPr lang="en-US" altLang="zh-CN" sz="2531" dirty="0"/>
          </a:p>
          <a:p>
            <a:pPr marL="301352" indent="-301352">
              <a:buFont typeface="Wingdings" panose="05000000000000000000" pitchFamily="2" charset="2"/>
              <a:buChar char="n"/>
              <a:defRPr/>
            </a:pPr>
            <a:r>
              <a:rPr lang="en-US" altLang="zh-CN" sz="2531" dirty="0"/>
              <a:t>2</a:t>
            </a:r>
            <a:r>
              <a:rPr lang="zh-CN" altLang="en-US" sz="2531" dirty="0"/>
              <a:t>、把求解的问题分成若干个子问题；</a:t>
            </a:r>
          </a:p>
          <a:p>
            <a:pPr marL="301352" indent="-301352">
              <a:buFont typeface="Wingdings" panose="05000000000000000000" pitchFamily="2" charset="2"/>
              <a:buChar char="n"/>
              <a:defRPr/>
            </a:pPr>
            <a:r>
              <a:rPr lang="en-US" altLang="zh-CN" sz="2531" dirty="0"/>
              <a:t>3</a:t>
            </a:r>
            <a:r>
              <a:rPr lang="zh-CN" altLang="en-US" sz="2531" dirty="0"/>
              <a:t>、对每一子问题求解，得到子问题的局部最优解；</a:t>
            </a:r>
          </a:p>
          <a:p>
            <a:pPr marL="301352" indent="-301352">
              <a:buFont typeface="Wingdings" panose="05000000000000000000" pitchFamily="2" charset="2"/>
              <a:buChar char="n"/>
              <a:defRPr/>
            </a:pPr>
            <a:r>
              <a:rPr lang="en-US" altLang="zh-CN" sz="2531" dirty="0"/>
              <a:t>4</a:t>
            </a:r>
            <a:r>
              <a:rPr lang="zh-CN" altLang="en-US" sz="2531" dirty="0"/>
              <a:t>、把子问题的局部最优解合成原来问题的一个解。</a:t>
            </a:r>
            <a:endParaRPr lang="en-US" altLang="zh-CN" sz="2531" dirty="0"/>
          </a:p>
          <a:p>
            <a:pPr marL="301352" indent="-301352">
              <a:buFont typeface="Wingdings" panose="05000000000000000000" pitchFamily="2" charset="2"/>
              <a:buChar char="n"/>
              <a:defRPr/>
            </a:pPr>
            <a:endParaRPr lang="en-US" altLang="zh-CN" sz="2531" dirty="0"/>
          </a:p>
          <a:p>
            <a:pPr marL="301352" indent="-301352">
              <a:buFont typeface="Wingdings" panose="05000000000000000000" pitchFamily="2" charset="2"/>
              <a:buChar char="n"/>
              <a:defRPr/>
            </a:pPr>
            <a:r>
              <a:rPr lang="zh-CN" altLang="en-US" sz="2531" dirty="0">
                <a:solidFill>
                  <a:srgbClr val="FF0000"/>
                </a:solidFill>
              </a:rPr>
              <a:t>通过局部最优解构造全局最优解</a:t>
            </a:r>
            <a:endParaRPr lang="en-US" altLang="zh-CN" sz="2531" dirty="0">
              <a:solidFill>
                <a:srgbClr val="FF0000"/>
              </a:solidFill>
            </a:endParaRPr>
          </a:p>
          <a:p>
            <a:pPr marL="0" indent="0">
              <a:buNone/>
              <a:defRPr/>
            </a:pPr>
            <a:endParaRPr lang="en-US" altLang="zh-CN" sz="3797" dirty="0">
              <a:solidFill>
                <a:srgbClr val="CC0000"/>
              </a:solidFill>
              <a:latin typeface="华文新魏" panose="02010800040101010101" pitchFamily="2" charset="-122"/>
              <a:ea typeface="华文新魏" panose="02010800040101010101" pitchFamily="2" charset="-122"/>
            </a:endParaRPr>
          </a:p>
        </p:txBody>
      </p:sp>
      <p:sp>
        <p:nvSpPr>
          <p:cNvPr id="7" name="文本框 6">
            <a:extLst>
              <a:ext uri="{FF2B5EF4-FFF2-40B4-BE49-F238E27FC236}">
                <a16:creationId xmlns:a16="http://schemas.microsoft.com/office/drawing/2014/main" id="{AB574254-AB6C-4184-81C7-668A4C9B90BE}"/>
              </a:ext>
            </a:extLst>
          </p:cNvPr>
          <p:cNvSpPr txBox="1"/>
          <p:nvPr/>
        </p:nvSpPr>
        <p:spPr>
          <a:xfrm>
            <a:off x="392023" y="303957"/>
            <a:ext cx="1231106"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题目分析</a:t>
            </a:r>
          </a:p>
        </p:txBody>
      </p:sp>
      <p:sp>
        <p:nvSpPr>
          <p:cNvPr id="4" name="矩形 3">
            <a:extLst>
              <a:ext uri="{FF2B5EF4-FFF2-40B4-BE49-F238E27FC236}">
                <a16:creationId xmlns:a16="http://schemas.microsoft.com/office/drawing/2014/main" id="{EA57D930-7674-4526-A0FD-F2318CF6258B}"/>
              </a:ext>
            </a:extLst>
          </p:cNvPr>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303957"/>
            <a:ext cx="1231106"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题目分析</a:t>
            </a:r>
          </a:p>
        </p:txBody>
      </p:sp>
      <mc:AlternateContent xmlns:mc="http://schemas.openxmlformats.org/markup-compatibility/2006" xmlns:a14="http://schemas.microsoft.com/office/drawing/2010/main">
        <mc:Choice Requires="a14">
          <p:sp>
            <p:nvSpPr>
              <p:cNvPr id="2" name="矩形 1"/>
              <p:cNvSpPr/>
              <p:nvPr/>
            </p:nvSpPr>
            <p:spPr>
              <a:xfrm>
                <a:off x="668735" y="814933"/>
                <a:ext cx="11614730" cy="5878532"/>
              </a:xfrm>
              <a:prstGeom prst="rect">
                <a:avLst/>
              </a:prstGeom>
            </p:spPr>
            <p:txBody>
              <a:bodyPr wrap="square">
                <a:spAutoFit/>
              </a:bodyPr>
              <a:lstStyle/>
              <a:p>
                <a:r>
                  <a:rPr lang="zh-CN" altLang="en-US" sz="2800" b="1" kern="100" dirty="0">
                    <a:cs typeface="Times New Roman" panose="02020603050405020304" pitchFamily="18" charset="0"/>
                  </a:rPr>
                  <a:t>背包问题</a:t>
                </a:r>
                <a:endParaRPr lang="en-US" altLang="zh-CN" sz="2800" b="1" kern="100" dirty="0">
                  <a:cs typeface="Times New Roman" panose="02020603050405020304" pitchFamily="18" charset="0"/>
                </a:endParaRPr>
              </a:p>
              <a:p>
                <a:r>
                  <a:rPr lang="zh-CN" altLang="en-US" sz="2000" dirty="0"/>
                  <a:t>有</a:t>
                </a:r>
                <a14:m>
                  <m:oMath xmlns:m="http://schemas.openxmlformats.org/officeDocument/2006/math">
                    <m:r>
                      <a:rPr lang="en-US" sz="2000">
                        <a:latin typeface="Cambria Math" charset="0"/>
                      </a:rPr>
                      <m:t>𝑛</m:t>
                    </m:r>
                  </m:oMath>
                </a14:m>
                <a:r>
                  <a:rPr lang="zh-CN" altLang="en-US" sz="2000" dirty="0"/>
                  <a:t>个物品，它们有各自的重量和价值，现给定背包容量，如何让背包里装入的物品价值总和最大？</a:t>
                </a:r>
                <a:endParaRPr lang="en-US" altLang="zh-CN" sz="2000" dirty="0"/>
              </a:p>
              <a:p>
                <a:r>
                  <a:rPr lang="zh-CN" altLang="en-US" sz="2000" dirty="0"/>
                  <a:t>贪心算法的思想：将</a:t>
                </a:r>
                <a:r>
                  <a:rPr lang="zh-CN" altLang="en-US" sz="2000" dirty="0">
                    <a:solidFill>
                      <a:srgbClr val="FF0000"/>
                    </a:solidFill>
                  </a:rPr>
                  <a:t>价值重量比</a:t>
                </a:r>
                <a:r>
                  <a:rPr lang="zh-CN" altLang="en-US" sz="2000" dirty="0"/>
                  <a:t>大的物品放入背包。</a:t>
                </a:r>
                <a:endParaRPr lang="en-US" altLang="zh-CN" sz="2000" dirty="0"/>
              </a:p>
              <a:p>
                <a:r>
                  <a:rPr lang="zh-CN" altLang="en-US" sz="2000" dirty="0"/>
                  <a:t>对于可分割的物品即对物品进行</a:t>
                </a:r>
                <a:r>
                  <a:rPr lang="zh-CN" altLang="en-US" sz="2000" dirty="0">
                    <a:solidFill>
                      <a:srgbClr val="FF0000"/>
                    </a:solidFill>
                  </a:rPr>
                  <a:t>价值重量比</a:t>
                </a:r>
                <a:r>
                  <a:rPr lang="zh-CN" altLang="en-US" sz="2000" dirty="0"/>
                  <a:t>排序，按顺序放入物品直至背包装满。</a:t>
                </a:r>
                <a:endParaRPr lang="en-US" altLang="zh-CN" sz="2000" dirty="0"/>
              </a:p>
              <a:p>
                <a:r>
                  <a:rPr lang="zh-CN" altLang="en-US" sz="2000" dirty="0"/>
                  <a:t>对于不可分割的物品则直接按照</a:t>
                </a:r>
                <a:r>
                  <a:rPr lang="zh-CN" altLang="en-US" sz="2000" dirty="0">
                    <a:solidFill>
                      <a:srgbClr val="FF0000"/>
                    </a:solidFill>
                  </a:rPr>
                  <a:t>价值排序</a:t>
                </a:r>
                <a:r>
                  <a:rPr lang="zh-CN" altLang="en-US" sz="2000" dirty="0"/>
                  <a:t>，将价值高的物品优先放入背包。</a:t>
                </a:r>
                <a:endParaRPr lang="en-US" altLang="zh-CN" sz="2000" dirty="0"/>
              </a:p>
              <a:p>
                <a:endParaRPr lang="en-US" sz="2000" dirty="0"/>
              </a:p>
              <a:p>
                <a:r>
                  <a:rPr lang="en-US" altLang="zh-CN" sz="2400" b="1" kern="100" dirty="0">
                    <a:cs typeface="Times New Roman" panose="02020603050405020304" pitchFamily="18" charset="0"/>
                  </a:rPr>
                  <a:t>1. </a:t>
                </a:r>
                <a:r>
                  <a:rPr lang="zh-CN" altLang="en-US" sz="2400" b="1" kern="100" dirty="0">
                    <a:cs typeface="Times New Roman" panose="02020603050405020304" pitchFamily="18" charset="0"/>
                  </a:rPr>
                  <a:t>分数背包问题</a:t>
                </a:r>
                <a:r>
                  <a:rPr lang="zh-CN" altLang="zh-CN" sz="2400" b="1" kern="100" dirty="0">
                    <a:cs typeface="Times New Roman" panose="02020603050405020304" pitchFamily="18" charset="0"/>
                  </a:rPr>
                  <a:t>。</a:t>
                </a:r>
                <a:endParaRPr lang="en-US" altLang="zh-CN" sz="2400" b="1" dirty="0"/>
              </a:p>
              <a:p>
                <a:r>
                  <a:rPr lang="zh-CN" altLang="en-US" sz="2000" dirty="0"/>
                  <a:t>已知有</a:t>
                </a:r>
                <a:r>
                  <a:rPr lang="en-US" sz="2000" dirty="0"/>
                  <a:t>7</a:t>
                </a:r>
                <a:r>
                  <a:rPr lang="zh-CN" altLang="en-US" sz="2000" dirty="0"/>
                  <a:t>个物品，每个物品可以分割成任意大小，现要将物品装进容量为</a:t>
                </a:r>
                <a:r>
                  <a:rPr lang="en-US" sz="2000" dirty="0"/>
                  <a:t>150</a:t>
                </a:r>
                <a:r>
                  <a:rPr lang="zh-CN" altLang="en-US" sz="2000" dirty="0"/>
                  <a:t>的背包，要求尽可能让装入背包中的物品总价值最大，但不能超过总容量。物品信息如下：</a:t>
                </a:r>
                <a:endParaRPr lang="en-US" altLang="zh-CN" sz="2000" dirty="0"/>
              </a:p>
              <a:p>
                <a:endParaRPr lang="en-US" sz="2000" dirty="0"/>
              </a:p>
              <a:p>
                <a:pPr lvl="0" algn="just">
                  <a:spcAft>
                    <a:spcPts val="0"/>
                  </a:spcAft>
                </a:pPr>
                <a:endParaRPr lang="en-US" altLang="zh-CN" sz="2000" kern="100" dirty="0">
                  <a:cs typeface="Times New Roman" panose="02020603050405020304" pitchFamily="18" charset="0"/>
                </a:endParaRPr>
              </a:p>
              <a:p>
                <a:pPr lvl="0" algn="just">
                  <a:spcAft>
                    <a:spcPts val="0"/>
                  </a:spcAft>
                </a:pPr>
                <a:endParaRPr lang="en-US" altLang="zh-CN" sz="2000" dirty="0"/>
              </a:p>
              <a:p>
                <a:pPr lvl="0" algn="just">
                  <a:spcAft>
                    <a:spcPts val="0"/>
                  </a:spcAft>
                </a:pPr>
                <a:endParaRPr lang="en-US" altLang="zh-CN" sz="2000" dirty="0"/>
              </a:p>
              <a:p>
                <a:pPr lvl="0" algn="just">
                  <a:spcAft>
                    <a:spcPts val="0"/>
                  </a:spcAft>
                </a:pPr>
                <a:r>
                  <a:rPr lang="zh-CN" altLang="en-US" sz="2000" dirty="0"/>
                  <a:t>若每个物品可以分割成任意大小，用贪心算法进行求解，输出为装进背包每种物品的重量以及总价值。</a:t>
                </a:r>
                <a:endParaRPr lang="en-US" altLang="zh-CN" sz="2000" dirty="0"/>
              </a:p>
              <a:p>
                <a:pPr lvl="0" algn="just">
                  <a:spcAft>
                    <a:spcPts val="0"/>
                  </a:spcAft>
                </a:pPr>
                <a:r>
                  <a:rPr lang="en-US" sz="2000" dirty="0"/>
                  <a:t> </a:t>
                </a:r>
                <a:endParaRPr lang="en-US" altLang="zh-CN" sz="2000" kern="100" dirty="0">
                  <a:cs typeface="Times New Roman" panose="02020603050405020304" pitchFamily="18" charset="0"/>
                </a:endParaRPr>
              </a:p>
              <a:p>
                <a:pPr lvl="0" algn="just">
                  <a:spcAft>
                    <a:spcPts val="0"/>
                  </a:spcAft>
                </a:pPr>
                <a:r>
                  <a:rPr lang="en-US" altLang="zh-CN" sz="2400" b="1" kern="100" dirty="0">
                    <a:cs typeface="Times New Roman" panose="02020603050405020304" pitchFamily="18" charset="0"/>
                  </a:rPr>
                  <a:t>2. 01</a:t>
                </a:r>
                <a:r>
                  <a:rPr lang="zh-CN" altLang="en-US" sz="2400" b="1" kern="100" dirty="0">
                    <a:cs typeface="Times New Roman" panose="02020603050405020304" pitchFamily="18" charset="0"/>
                  </a:rPr>
                  <a:t>背包问题</a:t>
                </a:r>
                <a:r>
                  <a:rPr lang="zh-CN" altLang="zh-CN" sz="2400" b="1" kern="100" dirty="0">
                    <a:cs typeface="Times New Roman" panose="02020603050405020304" pitchFamily="18" charset="0"/>
                  </a:rPr>
                  <a:t>。</a:t>
                </a:r>
                <a:endParaRPr lang="en-US" altLang="zh-CN" sz="2400" b="1" kern="100" dirty="0">
                  <a:cs typeface="Times New Roman" panose="02020603050405020304" pitchFamily="18" charset="0"/>
                </a:endParaRPr>
              </a:p>
              <a:p>
                <a:pPr lvl="0" algn="just">
                  <a:spcAft>
                    <a:spcPts val="0"/>
                  </a:spcAft>
                </a:pPr>
                <a:r>
                  <a:rPr lang="zh-CN" altLang="en-US" sz="2000" kern="100" dirty="0">
                    <a:cs typeface="Times New Roman" panose="02020603050405020304" pitchFamily="18" charset="0"/>
                  </a:rPr>
                  <a:t>若问题</a:t>
                </a:r>
                <a:r>
                  <a:rPr lang="en-US" altLang="zh-CN" sz="2000" kern="100" dirty="0">
                    <a:cs typeface="Times New Roman" panose="02020603050405020304" pitchFamily="18" charset="0"/>
                  </a:rPr>
                  <a:t>1</a:t>
                </a:r>
                <a:r>
                  <a:rPr lang="zh-CN" altLang="en-US" sz="2000" kern="100" dirty="0">
                    <a:cs typeface="Times New Roman" panose="02020603050405020304" pitchFamily="18" charset="0"/>
                  </a:rPr>
                  <a:t>中，</a:t>
                </a:r>
                <a:r>
                  <a:rPr lang="zh-CN" altLang="en-US" sz="2000" dirty="0"/>
                  <a:t>每个物品不可分割（要么选要么不选）</a:t>
                </a:r>
                <a:r>
                  <a:rPr lang="en-US" sz="2000" dirty="0"/>
                  <a:t> </a:t>
                </a:r>
                <a:r>
                  <a:rPr lang="zh-CN" altLang="en-US" sz="2000" dirty="0"/>
                  <a:t>，用贪心算法求解，输出为装进背包每种物品的重量以及总价值。</a:t>
                </a:r>
                <a:endParaRPr lang="en-US" sz="2000" dirty="0"/>
              </a:p>
            </p:txBody>
          </p:sp>
        </mc:Choice>
        <mc:Fallback xmlns="">
          <p:sp>
            <p:nvSpPr>
              <p:cNvPr id="2" name="矩形 1"/>
              <p:cNvSpPr>
                <a:spLocks noRot="1" noChangeAspect="1" noMove="1" noResize="1" noEditPoints="1" noAdjustHandles="1" noChangeArrowheads="1" noChangeShapeType="1" noTextEdit="1"/>
              </p:cNvSpPr>
              <p:nvPr/>
            </p:nvSpPr>
            <p:spPr>
              <a:xfrm>
                <a:off x="668735" y="814933"/>
                <a:ext cx="11614730" cy="5878532"/>
              </a:xfrm>
              <a:prstGeom prst="rect">
                <a:avLst/>
              </a:prstGeom>
              <a:blipFill rotWithShape="0">
                <a:blip r:embed="rId3"/>
                <a:stretch>
                  <a:fillRect l="-1102" t="-1556" r="-525" b="-622"/>
                </a:stretch>
              </a:blipFill>
            </p:spPr>
            <p:txBody>
              <a:bodyPr/>
              <a:lstStyle/>
              <a:p>
                <a:r>
                  <a:rPr lang="en-US">
                    <a:noFill/>
                  </a:rPr>
                  <a:t> </a:t>
                </a:r>
              </a:p>
            </p:txBody>
          </p:sp>
        </mc:Fallback>
      </mc:AlternateContent>
      <p:graphicFrame>
        <p:nvGraphicFramePr>
          <p:cNvPr id="7" name="Table 6"/>
          <p:cNvGraphicFramePr>
            <a:graphicFrameLocks noGrp="1"/>
          </p:cNvGraphicFramePr>
          <p:nvPr/>
        </p:nvGraphicFramePr>
        <p:xfrm>
          <a:off x="1435540" y="3904357"/>
          <a:ext cx="10081120" cy="936105"/>
        </p:xfrm>
        <a:graphic>
          <a:graphicData uri="http://schemas.openxmlformats.org/drawingml/2006/table">
            <a:tbl>
              <a:tblPr firstRow="1" firstCol="1" bandRow="1">
                <a:tableStyleId>{5C22544A-7EE6-4342-B048-85BDC9FD1C3A}</a:tableStyleId>
              </a:tblPr>
              <a:tblGrid>
                <a:gridCol w="1260140">
                  <a:extLst>
                    <a:ext uri="{9D8B030D-6E8A-4147-A177-3AD203B41FA5}">
                      <a16:colId xmlns:a16="http://schemas.microsoft.com/office/drawing/2014/main" val="20000"/>
                    </a:ext>
                  </a:extLst>
                </a:gridCol>
                <a:gridCol w="1260140">
                  <a:extLst>
                    <a:ext uri="{9D8B030D-6E8A-4147-A177-3AD203B41FA5}">
                      <a16:colId xmlns:a16="http://schemas.microsoft.com/office/drawing/2014/main" val="20001"/>
                    </a:ext>
                  </a:extLst>
                </a:gridCol>
                <a:gridCol w="1260140">
                  <a:extLst>
                    <a:ext uri="{9D8B030D-6E8A-4147-A177-3AD203B41FA5}">
                      <a16:colId xmlns:a16="http://schemas.microsoft.com/office/drawing/2014/main" val="20002"/>
                    </a:ext>
                  </a:extLst>
                </a:gridCol>
                <a:gridCol w="1260140">
                  <a:extLst>
                    <a:ext uri="{9D8B030D-6E8A-4147-A177-3AD203B41FA5}">
                      <a16:colId xmlns:a16="http://schemas.microsoft.com/office/drawing/2014/main" val="20003"/>
                    </a:ext>
                  </a:extLst>
                </a:gridCol>
                <a:gridCol w="1260140">
                  <a:extLst>
                    <a:ext uri="{9D8B030D-6E8A-4147-A177-3AD203B41FA5}">
                      <a16:colId xmlns:a16="http://schemas.microsoft.com/office/drawing/2014/main" val="20004"/>
                    </a:ext>
                  </a:extLst>
                </a:gridCol>
                <a:gridCol w="1260140">
                  <a:extLst>
                    <a:ext uri="{9D8B030D-6E8A-4147-A177-3AD203B41FA5}">
                      <a16:colId xmlns:a16="http://schemas.microsoft.com/office/drawing/2014/main" val="20005"/>
                    </a:ext>
                  </a:extLst>
                </a:gridCol>
                <a:gridCol w="1260140">
                  <a:extLst>
                    <a:ext uri="{9D8B030D-6E8A-4147-A177-3AD203B41FA5}">
                      <a16:colId xmlns:a16="http://schemas.microsoft.com/office/drawing/2014/main" val="20006"/>
                    </a:ext>
                  </a:extLst>
                </a:gridCol>
                <a:gridCol w="1260140">
                  <a:extLst>
                    <a:ext uri="{9D8B030D-6E8A-4147-A177-3AD203B41FA5}">
                      <a16:colId xmlns:a16="http://schemas.microsoft.com/office/drawing/2014/main" val="20007"/>
                    </a:ext>
                  </a:extLst>
                </a:gridCol>
              </a:tblGrid>
              <a:tr h="312035">
                <a:tc>
                  <a:txBody>
                    <a:bodyPr/>
                    <a:lstStyle/>
                    <a:p>
                      <a:pPr indent="266700" algn="just">
                        <a:spcAft>
                          <a:spcPts val="0"/>
                        </a:spcAft>
                      </a:pPr>
                      <a:r>
                        <a:rPr lang="zh-CN" sz="1600" kern="100">
                          <a:effectLst/>
                        </a:rPr>
                        <a:t>物品</a:t>
                      </a:r>
                      <a:endParaRPr lang="en-US" sz="1600" kern="100">
                        <a:effectLst/>
                        <a:latin typeface="Calibri" charset="0"/>
                        <a:ea typeface="宋体" charset="-122"/>
                        <a:cs typeface="Times New Roman" charset="0"/>
                      </a:endParaRPr>
                    </a:p>
                  </a:txBody>
                  <a:tcPr marL="68580" marR="68580" marT="0" marB="0"/>
                </a:tc>
                <a:tc>
                  <a:txBody>
                    <a:bodyPr/>
                    <a:lstStyle/>
                    <a:p>
                      <a:pPr indent="266700" algn="just">
                        <a:spcAft>
                          <a:spcPts val="0"/>
                        </a:spcAft>
                      </a:pPr>
                      <a:r>
                        <a:rPr lang="en-US" sz="1600" kern="100">
                          <a:effectLst/>
                        </a:rPr>
                        <a:t>1</a:t>
                      </a:r>
                      <a:endParaRPr lang="en-US" sz="1600" kern="100">
                        <a:effectLst/>
                        <a:latin typeface="Calibri" charset="0"/>
                        <a:ea typeface="宋体" charset="-122"/>
                        <a:cs typeface="Times New Roman" charset="0"/>
                      </a:endParaRPr>
                    </a:p>
                  </a:txBody>
                  <a:tcPr marL="68580" marR="68580" marT="0" marB="0"/>
                </a:tc>
                <a:tc>
                  <a:txBody>
                    <a:bodyPr/>
                    <a:lstStyle/>
                    <a:p>
                      <a:pPr indent="266700" algn="just">
                        <a:spcAft>
                          <a:spcPts val="0"/>
                        </a:spcAft>
                      </a:pPr>
                      <a:r>
                        <a:rPr lang="en-US" sz="1600" kern="100" dirty="0">
                          <a:effectLst/>
                        </a:rPr>
                        <a:t>2</a:t>
                      </a:r>
                      <a:endParaRPr lang="en-US" sz="1600" kern="100" dirty="0">
                        <a:effectLst/>
                        <a:latin typeface="Calibri" charset="0"/>
                        <a:ea typeface="宋体" charset="-122"/>
                        <a:cs typeface="Times New Roman" charset="0"/>
                      </a:endParaRPr>
                    </a:p>
                  </a:txBody>
                  <a:tcPr marL="68580" marR="68580" marT="0" marB="0"/>
                </a:tc>
                <a:tc>
                  <a:txBody>
                    <a:bodyPr/>
                    <a:lstStyle/>
                    <a:p>
                      <a:pPr indent="266700" algn="just">
                        <a:spcAft>
                          <a:spcPts val="0"/>
                        </a:spcAft>
                      </a:pPr>
                      <a:r>
                        <a:rPr lang="en-US" sz="1600" kern="100">
                          <a:effectLst/>
                        </a:rPr>
                        <a:t>3</a:t>
                      </a:r>
                      <a:endParaRPr lang="en-US" sz="1600" kern="100">
                        <a:effectLst/>
                        <a:latin typeface="Calibri" charset="0"/>
                        <a:ea typeface="宋体" charset="-122"/>
                        <a:cs typeface="Times New Roman" charset="0"/>
                      </a:endParaRPr>
                    </a:p>
                  </a:txBody>
                  <a:tcPr marL="68580" marR="68580" marT="0" marB="0"/>
                </a:tc>
                <a:tc>
                  <a:txBody>
                    <a:bodyPr/>
                    <a:lstStyle/>
                    <a:p>
                      <a:pPr indent="266700" algn="just">
                        <a:spcAft>
                          <a:spcPts val="0"/>
                        </a:spcAft>
                      </a:pPr>
                      <a:r>
                        <a:rPr lang="en-US" sz="1600" kern="100">
                          <a:effectLst/>
                        </a:rPr>
                        <a:t>4</a:t>
                      </a:r>
                      <a:endParaRPr lang="en-US" sz="1600" kern="100">
                        <a:effectLst/>
                        <a:latin typeface="Calibri" charset="0"/>
                        <a:ea typeface="宋体" charset="-122"/>
                        <a:cs typeface="Times New Roman" charset="0"/>
                      </a:endParaRPr>
                    </a:p>
                  </a:txBody>
                  <a:tcPr marL="68580" marR="68580" marT="0" marB="0"/>
                </a:tc>
                <a:tc>
                  <a:txBody>
                    <a:bodyPr/>
                    <a:lstStyle/>
                    <a:p>
                      <a:pPr indent="266700" algn="just">
                        <a:spcAft>
                          <a:spcPts val="0"/>
                        </a:spcAft>
                      </a:pPr>
                      <a:r>
                        <a:rPr lang="en-US" sz="1600" kern="100" dirty="0">
                          <a:effectLst/>
                        </a:rPr>
                        <a:t>5</a:t>
                      </a:r>
                      <a:endParaRPr lang="en-US" sz="1600" kern="100" dirty="0">
                        <a:effectLst/>
                        <a:latin typeface="Calibri" charset="0"/>
                        <a:ea typeface="宋体" charset="-122"/>
                        <a:cs typeface="Times New Roman" charset="0"/>
                      </a:endParaRPr>
                    </a:p>
                  </a:txBody>
                  <a:tcPr marL="68580" marR="68580" marT="0" marB="0"/>
                </a:tc>
                <a:tc>
                  <a:txBody>
                    <a:bodyPr/>
                    <a:lstStyle/>
                    <a:p>
                      <a:pPr indent="266700" algn="just">
                        <a:spcAft>
                          <a:spcPts val="0"/>
                        </a:spcAft>
                      </a:pPr>
                      <a:r>
                        <a:rPr lang="en-US" sz="1600" kern="100">
                          <a:effectLst/>
                        </a:rPr>
                        <a:t>6</a:t>
                      </a:r>
                      <a:endParaRPr lang="en-US" sz="1600" kern="100">
                        <a:effectLst/>
                        <a:latin typeface="Calibri" charset="0"/>
                        <a:ea typeface="宋体" charset="-122"/>
                        <a:cs typeface="Times New Roman" charset="0"/>
                      </a:endParaRPr>
                    </a:p>
                  </a:txBody>
                  <a:tcPr marL="68580" marR="68580" marT="0" marB="0"/>
                </a:tc>
                <a:tc>
                  <a:txBody>
                    <a:bodyPr/>
                    <a:lstStyle/>
                    <a:p>
                      <a:pPr indent="266700" algn="just">
                        <a:spcAft>
                          <a:spcPts val="0"/>
                        </a:spcAft>
                      </a:pPr>
                      <a:r>
                        <a:rPr lang="en-US" sz="1600" kern="100">
                          <a:effectLst/>
                        </a:rPr>
                        <a:t>7</a:t>
                      </a:r>
                      <a:endParaRPr lang="en-US" sz="1600" kern="100">
                        <a:effectLst/>
                        <a:latin typeface="Calibri" charset="0"/>
                        <a:ea typeface="宋体" charset="-122"/>
                        <a:cs typeface="Times New Roman" charset="0"/>
                      </a:endParaRPr>
                    </a:p>
                  </a:txBody>
                  <a:tcPr marL="68580" marR="68580" marT="0" marB="0"/>
                </a:tc>
                <a:extLst>
                  <a:ext uri="{0D108BD9-81ED-4DB2-BD59-A6C34878D82A}">
                    <a16:rowId xmlns:a16="http://schemas.microsoft.com/office/drawing/2014/main" val="10000"/>
                  </a:ext>
                </a:extLst>
              </a:tr>
              <a:tr h="312035">
                <a:tc>
                  <a:txBody>
                    <a:bodyPr/>
                    <a:lstStyle/>
                    <a:p>
                      <a:pPr indent="266700" algn="just">
                        <a:spcAft>
                          <a:spcPts val="0"/>
                        </a:spcAft>
                      </a:pPr>
                      <a:r>
                        <a:rPr lang="zh-CN" sz="1600" kern="100" dirty="0">
                          <a:effectLst/>
                        </a:rPr>
                        <a:t>重量</a:t>
                      </a:r>
                      <a:endParaRPr lang="en-US" sz="1600" kern="100" dirty="0">
                        <a:effectLst/>
                        <a:latin typeface="Calibri" charset="0"/>
                        <a:ea typeface="宋体" charset="-122"/>
                        <a:cs typeface="Times New Roman" charset="0"/>
                      </a:endParaRPr>
                    </a:p>
                  </a:txBody>
                  <a:tcPr marL="68580" marR="68580" marT="0" marB="0"/>
                </a:tc>
                <a:tc>
                  <a:txBody>
                    <a:bodyPr/>
                    <a:lstStyle/>
                    <a:p>
                      <a:pPr indent="266700" algn="just">
                        <a:spcAft>
                          <a:spcPts val="0"/>
                        </a:spcAft>
                      </a:pPr>
                      <a:r>
                        <a:rPr lang="en-US" sz="1600" kern="100" dirty="0">
                          <a:effectLst/>
                        </a:rPr>
                        <a:t>35</a:t>
                      </a:r>
                      <a:endParaRPr lang="en-US" sz="1600" kern="100" dirty="0">
                        <a:effectLst/>
                        <a:latin typeface="Calibri" charset="0"/>
                        <a:ea typeface="宋体" charset="-122"/>
                        <a:cs typeface="Times New Roman" charset="0"/>
                      </a:endParaRPr>
                    </a:p>
                  </a:txBody>
                  <a:tcPr marL="68580" marR="68580" marT="0" marB="0"/>
                </a:tc>
                <a:tc>
                  <a:txBody>
                    <a:bodyPr/>
                    <a:lstStyle/>
                    <a:p>
                      <a:pPr indent="266700" algn="just">
                        <a:spcAft>
                          <a:spcPts val="0"/>
                        </a:spcAft>
                      </a:pPr>
                      <a:r>
                        <a:rPr lang="en-US" sz="1600" kern="100">
                          <a:effectLst/>
                        </a:rPr>
                        <a:t>30</a:t>
                      </a:r>
                      <a:endParaRPr lang="en-US" sz="1600" kern="100">
                        <a:effectLst/>
                        <a:latin typeface="Calibri" charset="0"/>
                        <a:ea typeface="宋体" charset="-122"/>
                        <a:cs typeface="Times New Roman" charset="0"/>
                      </a:endParaRPr>
                    </a:p>
                  </a:txBody>
                  <a:tcPr marL="68580" marR="68580" marT="0" marB="0"/>
                </a:tc>
                <a:tc>
                  <a:txBody>
                    <a:bodyPr/>
                    <a:lstStyle/>
                    <a:p>
                      <a:pPr indent="266700" algn="just">
                        <a:spcAft>
                          <a:spcPts val="0"/>
                        </a:spcAft>
                      </a:pPr>
                      <a:r>
                        <a:rPr lang="en-US" sz="1600" kern="100">
                          <a:effectLst/>
                        </a:rPr>
                        <a:t>60</a:t>
                      </a:r>
                      <a:endParaRPr lang="en-US" sz="1600" kern="100">
                        <a:effectLst/>
                        <a:latin typeface="Calibri" charset="0"/>
                        <a:ea typeface="宋体" charset="-122"/>
                        <a:cs typeface="Times New Roman" charset="0"/>
                      </a:endParaRPr>
                    </a:p>
                  </a:txBody>
                  <a:tcPr marL="68580" marR="68580" marT="0" marB="0"/>
                </a:tc>
                <a:tc>
                  <a:txBody>
                    <a:bodyPr/>
                    <a:lstStyle/>
                    <a:p>
                      <a:pPr indent="266700" algn="just">
                        <a:spcAft>
                          <a:spcPts val="0"/>
                        </a:spcAft>
                      </a:pPr>
                      <a:r>
                        <a:rPr lang="en-US" sz="1600" kern="100" dirty="0">
                          <a:effectLst/>
                        </a:rPr>
                        <a:t>50</a:t>
                      </a:r>
                      <a:endParaRPr lang="en-US" sz="1600" kern="100" dirty="0">
                        <a:effectLst/>
                        <a:latin typeface="Calibri" charset="0"/>
                        <a:ea typeface="宋体" charset="-122"/>
                        <a:cs typeface="Times New Roman" charset="0"/>
                      </a:endParaRPr>
                    </a:p>
                  </a:txBody>
                  <a:tcPr marL="68580" marR="68580" marT="0" marB="0"/>
                </a:tc>
                <a:tc>
                  <a:txBody>
                    <a:bodyPr/>
                    <a:lstStyle/>
                    <a:p>
                      <a:pPr indent="266700" algn="just">
                        <a:spcAft>
                          <a:spcPts val="0"/>
                        </a:spcAft>
                      </a:pPr>
                      <a:r>
                        <a:rPr lang="en-US" sz="1600" kern="100">
                          <a:effectLst/>
                        </a:rPr>
                        <a:t>40</a:t>
                      </a:r>
                      <a:endParaRPr lang="en-US" sz="1600" kern="100">
                        <a:effectLst/>
                        <a:latin typeface="Calibri" charset="0"/>
                        <a:ea typeface="宋体" charset="-122"/>
                        <a:cs typeface="Times New Roman" charset="0"/>
                      </a:endParaRPr>
                    </a:p>
                  </a:txBody>
                  <a:tcPr marL="68580" marR="68580" marT="0" marB="0"/>
                </a:tc>
                <a:tc>
                  <a:txBody>
                    <a:bodyPr/>
                    <a:lstStyle/>
                    <a:p>
                      <a:pPr indent="266700" algn="just">
                        <a:spcAft>
                          <a:spcPts val="0"/>
                        </a:spcAft>
                      </a:pPr>
                      <a:r>
                        <a:rPr lang="en-US" sz="1600" kern="100">
                          <a:effectLst/>
                        </a:rPr>
                        <a:t>10</a:t>
                      </a:r>
                      <a:endParaRPr lang="en-US" sz="1600" kern="100">
                        <a:effectLst/>
                        <a:latin typeface="Calibri" charset="0"/>
                        <a:ea typeface="宋体" charset="-122"/>
                        <a:cs typeface="Times New Roman" charset="0"/>
                      </a:endParaRPr>
                    </a:p>
                  </a:txBody>
                  <a:tcPr marL="68580" marR="68580" marT="0" marB="0"/>
                </a:tc>
                <a:tc>
                  <a:txBody>
                    <a:bodyPr/>
                    <a:lstStyle/>
                    <a:p>
                      <a:pPr indent="266700" algn="just">
                        <a:spcAft>
                          <a:spcPts val="0"/>
                        </a:spcAft>
                      </a:pPr>
                      <a:r>
                        <a:rPr lang="en-US" sz="1600" kern="100">
                          <a:effectLst/>
                        </a:rPr>
                        <a:t>25</a:t>
                      </a:r>
                      <a:endParaRPr lang="en-US" sz="1600" kern="100">
                        <a:effectLst/>
                        <a:latin typeface="Calibri" charset="0"/>
                        <a:ea typeface="宋体" charset="-122"/>
                        <a:cs typeface="Times New Roman" charset="0"/>
                      </a:endParaRPr>
                    </a:p>
                  </a:txBody>
                  <a:tcPr marL="68580" marR="68580" marT="0" marB="0"/>
                </a:tc>
                <a:extLst>
                  <a:ext uri="{0D108BD9-81ED-4DB2-BD59-A6C34878D82A}">
                    <a16:rowId xmlns:a16="http://schemas.microsoft.com/office/drawing/2014/main" val="10001"/>
                  </a:ext>
                </a:extLst>
              </a:tr>
              <a:tr h="312035">
                <a:tc>
                  <a:txBody>
                    <a:bodyPr/>
                    <a:lstStyle/>
                    <a:p>
                      <a:pPr indent="266700" algn="just">
                        <a:spcAft>
                          <a:spcPts val="0"/>
                        </a:spcAft>
                      </a:pPr>
                      <a:r>
                        <a:rPr lang="zh-CN" sz="1600" kern="100" dirty="0">
                          <a:effectLst/>
                        </a:rPr>
                        <a:t>价值</a:t>
                      </a:r>
                      <a:endParaRPr lang="en-US" sz="1600" kern="100" dirty="0">
                        <a:effectLst/>
                        <a:latin typeface="Calibri" charset="0"/>
                        <a:ea typeface="宋体" charset="-122"/>
                        <a:cs typeface="Times New Roman" charset="0"/>
                      </a:endParaRPr>
                    </a:p>
                  </a:txBody>
                  <a:tcPr marL="68580" marR="68580" marT="0" marB="0"/>
                </a:tc>
                <a:tc>
                  <a:txBody>
                    <a:bodyPr/>
                    <a:lstStyle/>
                    <a:p>
                      <a:pPr indent="266700" algn="just">
                        <a:spcAft>
                          <a:spcPts val="0"/>
                        </a:spcAft>
                      </a:pPr>
                      <a:r>
                        <a:rPr lang="en-US" sz="1600" kern="100" dirty="0">
                          <a:effectLst/>
                        </a:rPr>
                        <a:t>10</a:t>
                      </a:r>
                      <a:endParaRPr lang="en-US" sz="1600" kern="100" dirty="0">
                        <a:effectLst/>
                        <a:latin typeface="Calibri" charset="0"/>
                        <a:ea typeface="宋体" charset="-122"/>
                        <a:cs typeface="Times New Roman" charset="0"/>
                      </a:endParaRPr>
                    </a:p>
                  </a:txBody>
                  <a:tcPr marL="68580" marR="68580" marT="0" marB="0"/>
                </a:tc>
                <a:tc>
                  <a:txBody>
                    <a:bodyPr/>
                    <a:lstStyle/>
                    <a:p>
                      <a:pPr indent="266700" algn="just">
                        <a:spcAft>
                          <a:spcPts val="0"/>
                        </a:spcAft>
                      </a:pPr>
                      <a:r>
                        <a:rPr lang="en-US" sz="1600" kern="100">
                          <a:effectLst/>
                        </a:rPr>
                        <a:t>40</a:t>
                      </a:r>
                      <a:endParaRPr lang="en-US" sz="1600" kern="100">
                        <a:effectLst/>
                        <a:latin typeface="Calibri" charset="0"/>
                        <a:ea typeface="宋体" charset="-122"/>
                        <a:cs typeface="Times New Roman" charset="0"/>
                      </a:endParaRPr>
                    </a:p>
                  </a:txBody>
                  <a:tcPr marL="68580" marR="68580" marT="0" marB="0"/>
                </a:tc>
                <a:tc>
                  <a:txBody>
                    <a:bodyPr/>
                    <a:lstStyle/>
                    <a:p>
                      <a:pPr indent="266700" algn="just">
                        <a:spcAft>
                          <a:spcPts val="0"/>
                        </a:spcAft>
                      </a:pPr>
                      <a:r>
                        <a:rPr lang="en-US" sz="1600" kern="100" dirty="0">
                          <a:effectLst/>
                        </a:rPr>
                        <a:t>30</a:t>
                      </a:r>
                      <a:endParaRPr lang="en-US" sz="1600" kern="100" dirty="0">
                        <a:effectLst/>
                        <a:latin typeface="Calibri" charset="0"/>
                        <a:ea typeface="宋体" charset="-122"/>
                        <a:cs typeface="Times New Roman" charset="0"/>
                      </a:endParaRPr>
                    </a:p>
                  </a:txBody>
                  <a:tcPr marL="68580" marR="68580" marT="0" marB="0"/>
                </a:tc>
                <a:tc>
                  <a:txBody>
                    <a:bodyPr/>
                    <a:lstStyle/>
                    <a:p>
                      <a:pPr indent="266700" algn="just">
                        <a:spcAft>
                          <a:spcPts val="0"/>
                        </a:spcAft>
                      </a:pPr>
                      <a:r>
                        <a:rPr lang="en-US" sz="1600" kern="100" dirty="0">
                          <a:effectLst/>
                        </a:rPr>
                        <a:t>50</a:t>
                      </a:r>
                      <a:endParaRPr lang="en-US" sz="1600" kern="100" dirty="0">
                        <a:effectLst/>
                        <a:latin typeface="Calibri" charset="0"/>
                        <a:ea typeface="宋体" charset="-122"/>
                        <a:cs typeface="Times New Roman" charset="0"/>
                      </a:endParaRPr>
                    </a:p>
                  </a:txBody>
                  <a:tcPr marL="68580" marR="68580" marT="0" marB="0"/>
                </a:tc>
                <a:tc>
                  <a:txBody>
                    <a:bodyPr/>
                    <a:lstStyle/>
                    <a:p>
                      <a:pPr indent="266700" algn="just">
                        <a:spcAft>
                          <a:spcPts val="0"/>
                        </a:spcAft>
                      </a:pPr>
                      <a:r>
                        <a:rPr lang="en-US" sz="1600" kern="100">
                          <a:effectLst/>
                        </a:rPr>
                        <a:t>35</a:t>
                      </a:r>
                      <a:endParaRPr lang="en-US" sz="1600" kern="100">
                        <a:effectLst/>
                        <a:latin typeface="Calibri" charset="0"/>
                        <a:ea typeface="宋体" charset="-122"/>
                        <a:cs typeface="Times New Roman" charset="0"/>
                      </a:endParaRPr>
                    </a:p>
                  </a:txBody>
                  <a:tcPr marL="68580" marR="68580" marT="0" marB="0"/>
                </a:tc>
                <a:tc>
                  <a:txBody>
                    <a:bodyPr/>
                    <a:lstStyle/>
                    <a:p>
                      <a:pPr indent="266700" algn="just">
                        <a:spcAft>
                          <a:spcPts val="0"/>
                        </a:spcAft>
                      </a:pPr>
                      <a:r>
                        <a:rPr lang="en-US" sz="1600" kern="100">
                          <a:effectLst/>
                        </a:rPr>
                        <a:t>40</a:t>
                      </a:r>
                      <a:endParaRPr lang="en-US" sz="1600" kern="100">
                        <a:effectLst/>
                        <a:latin typeface="Calibri" charset="0"/>
                        <a:ea typeface="宋体" charset="-122"/>
                        <a:cs typeface="Times New Roman" charset="0"/>
                      </a:endParaRPr>
                    </a:p>
                  </a:txBody>
                  <a:tcPr marL="68580" marR="68580" marT="0" marB="0"/>
                </a:tc>
                <a:tc>
                  <a:txBody>
                    <a:bodyPr/>
                    <a:lstStyle/>
                    <a:p>
                      <a:pPr indent="266700" algn="just">
                        <a:spcAft>
                          <a:spcPts val="0"/>
                        </a:spcAft>
                      </a:pPr>
                      <a:r>
                        <a:rPr lang="en-US" sz="1600" kern="100" dirty="0">
                          <a:effectLst/>
                        </a:rPr>
                        <a:t>30</a:t>
                      </a:r>
                      <a:endParaRPr lang="en-US" sz="1600" kern="100" dirty="0">
                        <a:effectLst/>
                        <a:latin typeface="Calibri" charset="0"/>
                        <a:ea typeface="宋体" charset="-122"/>
                        <a:cs typeface="Times New Roman" charset="0"/>
                      </a:endParaRPr>
                    </a:p>
                  </a:txBody>
                  <a:tcPr marL="68580" marR="6858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105364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5AAE9751-0CF6-496C-AC36-C32CD0773473}"/>
              </a:ext>
            </a:extLst>
          </p:cNvPr>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10" name="文本框 9">
            <a:extLst>
              <a:ext uri="{FF2B5EF4-FFF2-40B4-BE49-F238E27FC236}">
                <a16:creationId xmlns:a16="http://schemas.microsoft.com/office/drawing/2014/main" id="{55651D69-5B5C-4FB7-BD74-15867BDC13E7}"/>
              </a:ext>
            </a:extLst>
          </p:cNvPr>
          <p:cNvSpPr txBox="1"/>
          <p:nvPr/>
        </p:nvSpPr>
        <p:spPr>
          <a:xfrm>
            <a:off x="392023" y="303957"/>
            <a:ext cx="615553"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实现</a:t>
            </a:r>
          </a:p>
        </p:txBody>
      </p:sp>
      <p:sp>
        <p:nvSpPr>
          <p:cNvPr id="7" name="文本框 6">
            <a:extLst>
              <a:ext uri="{FF2B5EF4-FFF2-40B4-BE49-F238E27FC236}">
                <a16:creationId xmlns:a16="http://schemas.microsoft.com/office/drawing/2014/main" id="{3707FD86-37EA-43D0-807B-B8637BBB65BD}"/>
              </a:ext>
            </a:extLst>
          </p:cNvPr>
          <p:cNvSpPr txBox="1"/>
          <p:nvPr/>
        </p:nvSpPr>
        <p:spPr>
          <a:xfrm>
            <a:off x="392023" y="831376"/>
            <a:ext cx="5493271" cy="5106463"/>
          </a:xfrm>
          <a:prstGeom prst="rect">
            <a:avLst/>
          </a:prstGeom>
          <a:noFill/>
        </p:spPr>
        <p:txBody>
          <a:bodyPr wrap="square" rtlCol="0">
            <a:spAutoFit/>
          </a:bodyPr>
          <a:lstStyle/>
          <a:p>
            <a:pPr fontAlgn="auto">
              <a:lnSpc>
                <a:spcPct val="150000"/>
              </a:lnSpc>
              <a:spcBef>
                <a:spcPts val="0"/>
              </a:spcBef>
              <a:spcAft>
                <a:spcPts val="0"/>
              </a:spcAft>
            </a:pPr>
            <a:r>
              <a:rPr lang="zh-CN" altLang="en-US" sz="2109" dirty="0">
                <a:latin typeface="Arial"/>
                <a:ea typeface="楷体_GB2312"/>
              </a:rPr>
              <a:t>货物的性价比 </a:t>
            </a:r>
            <a:r>
              <a:rPr lang="en-US" altLang="zh-CN" sz="2109" dirty="0">
                <a:latin typeface="Arial"/>
                <a:ea typeface="楷体_GB2312"/>
              </a:rPr>
              <a:t>= </a:t>
            </a:r>
            <a:r>
              <a:rPr lang="zh-CN" altLang="en-US" sz="2109" dirty="0">
                <a:latin typeface="Arial"/>
                <a:ea typeface="楷体_GB2312"/>
              </a:rPr>
              <a:t>货物的价值</a:t>
            </a:r>
            <a:r>
              <a:rPr lang="en-US" altLang="zh-CN" sz="2109" dirty="0">
                <a:latin typeface="Arial"/>
                <a:ea typeface="楷体_GB2312"/>
              </a:rPr>
              <a:t>/</a:t>
            </a:r>
            <a:r>
              <a:rPr lang="zh-CN" altLang="en-US" sz="2109" dirty="0">
                <a:latin typeface="Arial"/>
                <a:ea typeface="楷体_GB2312"/>
              </a:rPr>
              <a:t>货物的重量；</a:t>
            </a:r>
          </a:p>
          <a:p>
            <a:pPr fontAlgn="auto">
              <a:lnSpc>
                <a:spcPct val="150000"/>
              </a:lnSpc>
              <a:spcBef>
                <a:spcPts val="0"/>
              </a:spcBef>
              <a:spcAft>
                <a:spcPts val="0"/>
              </a:spcAft>
            </a:pPr>
            <a:r>
              <a:rPr lang="zh-CN" altLang="en-US" sz="2109" dirty="0">
                <a:latin typeface="Arial"/>
                <a:ea typeface="楷体_GB2312"/>
              </a:rPr>
              <a:t>将货物按照性价比排序；</a:t>
            </a:r>
          </a:p>
          <a:p>
            <a:pPr fontAlgn="auto">
              <a:lnSpc>
                <a:spcPct val="150000"/>
              </a:lnSpc>
              <a:spcBef>
                <a:spcPts val="0"/>
              </a:spcBef>
              <a:spcAft>
                <a:spcPts val="0"/>
              </a:spcAft>
            </a:pPr>
            <a:r>
              <a:rPr lang="en-US" altLang="zh-CN" sz="2109" dirty="0">
                <a:latin typeface="Arial"/>
                <a:ea typeface="楷体_GB2312"/>
              </a:rPr>
              <a:t>//</a:t>
            </a:r>
            <a:r>
              <a:rPr lang="zh-CN" altLang="en-US" sz="2109" dirty="0">
                <a:latin typeface="Arial"/>
                <a:ea typeface="楷体_GB2312"/>
              </a:rPr>
              <a:t>从性价比高的开始装入背包</a:t>
            </a:r>
          </a:p>
          <a:p>
            <a:pPr fontAlgn="auto">
              <a:lnSpc>
                <a:spcPct val="150000"/>
              </a:lnSpc>
              <a:spcBef>
                <a:spcPts val="0"/>
              </a:spcBef>
              <a:spcAft>
                <a:spcPts val="0"/>
              </a:spcAft>
            </a:pPr>
            <a:r>
              <a:rPr lang="en-US" altLang="zh-CN" sz="2109" dirty="0">
                <a:latin typeface="Arial"/>
                <a:ea typeface="楷体_GB2312"/>
              </a:rPr>
              <a:t>for (int </a:t>
            </a:r>
            <a:r>
              <a:rPr lang="en-US" altLang="zh-CN" sz="2109" dirty="0" err="1">
                <a:latin typeface="Arial"/>
                <a:ea typeface="楷体_GB2312"/>
              </a:rPr>
              <a:t>i</a:t>
            </a:r>
            <a:r>
              <a:rPr lang="en-US" altLang="zh-CN" sz="2109" dirty="0">
                <a:latin typeface="Arial"/>
                <a:ea typeface="楷体_GB2312"/>
              </a:rPr>
              <a:t> = 0; </a:t>
            </a:r>
            <a:r>
              <a:rPr lang="en-US" altLang="zh-CN" sz="2109" dirty="0" err="1">
                <a:latin typeface="Arial"/>
                <a:ea typeface="楷体_GB2312"/>
              </a:rPr>
              <a:t>i</a:t>
            </a:r>
            <a:r>
              <a:rPr lang="en-US" altLang="zh-CN" sz="2109" dirty="0">
                <a:latin typeface="Arial"/>
                <a:ea typeface="楷体_GB2312"/>
              </a:rPr>
              <a:t> &lt; </a:t>
            </a:r>
            <a:r>
              <a:rPr lang="zh-CN" altLang="en-US" sz="2109" dirty="0">
                <a:latin typeface="Arial"/>
                <a:ea typeface="楷体_GB2312"/>
              </a:rPr>
              <a:t>物品数量</a:t>
            </a:r>
            <a:r>
              <a:rPr lang="en-US" altLang="zh-CN" sz="2109" dirty="0">
                <a:latin typeface="Arial"/>
                <a:ea typeface="楷体_GB2312"/>
              </a:rPr>
              <a:t>; </a:t>
            </a:r>
            <a:r>
              <a:rPr lang="en-US" altLang="zh-CN" sz="2109" dirty="0" err="1">
                <a:latin typeface="Arial"/>
                <a:ea typeface="楷体_GB2312"/>
              </a:rPr>
              <a:t>i</a:t>
            </a:r>
            <a:r>
              <a:rPr lang="en-US" altLang="zh-CN" sz="2109" dirty="0">
                <a:latin typeface="Arial"/>
                <a:ea typeface="楷体_GB2312"/>
              </a:rPr>
              <a:t>++)</a:t>
            </a:r>
          </a:p>
          <a:p>
            <a:pPr fontAlgn="auto">
              <a:lnSpc>
                <a:spcPct val="150000"/>
              </a:lnSpc>
              <a:spcBef>
                <a:spcPts val="0"/>
              </a:spcBef>
              <a:spcAft>
                <a:spcPts val="0"/>
              </a:spcAft>
            </a:pPr>
            <a:r>
              <a:rPr lang="en-US" altLang="zh-CN" sz="2109" dirty="0">
                <a:latin typeface="Arial"/>
                <a:ea typeface="楷体_GB2312"/>
              </a:rPr>
              <a:t>if(</a:t>
            </a:r>
            <a:r>
              <a:rPr lang="zh-CN" altLang="en-US" sz="2109" dirty="0">
                <a:latin typeface="Arial"/>
                <a:ea typeface="楷体_GB2312"/>
              </a:rPr>
              <a:t>背包的剩余容量</a:t>
            </a:r>
            <a:r>
              <a:rPr lang="en-US" altLang="zh-CN" sz="2109" dirty="0">
                <a:latin typeface="Arial"/>
                <a:ea typeface="楷体_GB2312"/>
              </a:rPr>
              <a:t>&gt;0){</a:t>
            </a:r>
          </a:p>
          <a:p>
            <a:pPr fontAlgn="auto">
              <a:lnSpc>
                <a:spcPct val="150000"/>
              </a:lnSpc>
              <a:spcBef>
                <a:spcPts val="0"/>
              </a:spcBef>
              <a:spcAft>
                <a:spcPts val="0"/>
              </a:spcAft>
            </a:pPr>
            <a:r>
              <a:rPr lang="en-US" altLang="zh-CN" sz="2109" dirty="0">
                <a:latin typeface="Arial"/>
                <a:ea typeface="楷体_GB2312"/>
              </a:rPr>
              <a:t>    if(</a:t>
            </a:r>
            <a:r>
              <a:rPr lang="zh-CN" altLang="en-US" sz="2109" dirty="0">
                <a:latin typeface="Arial"/>
                <a:ea typeface="楷体_GB2312"/>
              </a:rPr>
              <a:t>背包的剩余容量</a:t>
            </a:r>
            <a:r>
              <a:rPr lang="en-US" altLang="zh-CN" sz="2109" dirty="0">
                <a:latin typeface="Arial"/>
                <a:ea typeface="楷体_GB2312"/>
              </a:rPr>
              <a:t>&gt;</a:t>
            </a:r>
            <a:r>
              <a:rPr lang="zh-CN" altLang="en-US" sz="2109" dirty="0">
                <a:latin typeface="Arial"/>
                <a:ea typeface="楷体_GB2312"/>
              </a:rPr>
              <a:t>第</a:t>
            </a:r>
            <a:r>
              <a:rPr lang="en-US" altLang="zh-CN" sz="2109" dirty="0" err="1">
                <a:latin typeface="Arial"/>
                <a:ea typeface="楷体_GB2312"/>
              </a:rPr>
              <a:t>i</a:t>
            </a:r>
            <a:r>
              <a:rPr lang="zh-CN" altLang="en-US" sz="2109" dirty="0">
                <a:latin typeface="Arial"/>
                <a:ea typeface="楷体_GB2312"/>
              </a:rPr>
              <a:t>个物品的重量</a:t>
            </a:r>
            <a:r>
              <a:rPr lang="en-US" altLang="zh-CN" sz="2109" dirty="0">
                <a:latin typeface="Arial"/>
                <a:ea typeface="楷体_GB2312"/>
              </a:rPr>
              <a:t>){</a:t>
            </a:r>
          </a:p>
          <a:p>
            <a:pPr fontAlgn="auto">
              <a:lnSpc>
                <a:spcPct val="150000"/>
              </a:lnSpc>
              <a:spcBef>
                <a:spcPts val="0"/>
              </a:spcBef>
              <a:spcAft>
                <a:spcPts val="0"/>
              </a:spcAft>
            </a:pPr>
            <a:r>
              <a:rPr lang="en-US" altLang="zh-CN" sz="2109" dirty="0">
                <a:latin typeface="Arial"/>
                <a:ea typeface="楷体_GB2312"/>
              </a:rPr>
              <a:t>        </a:t>
            </a:r>
            <a:r>
              <a:rPr lang="zh-CN" altLang="en-US" sz="2109" dirty="0">
                <a:latin typeface="Arial"/>
                <a:ea typeface="楷体_GB2312"/>
              </a:rPr>
              <a:t>背包的剩余容量 </a:t>
            </a:r>
            <a:r>
              <a:rPr lang="en-US" altLang="zh-CN" sz="2109" dirty="0">
                <a:latin typeface="Arial"/>
                <a:ea typeface="楷体_GB2312"/>
              </a:rPr>
              <a:t>-= </a:t>
            </a:r>
            <a:r>
              <a:rPr lang="zh-CN" altLang="en-US" sz="2109" dirty="0">
                <a:latin typeface="Arial"/>
                <a:ea typeface="楷体_GB2312"/>
              </a:rPr>
              <a:t>第</a:t>
            </a:r>
            <a:r>
              <a:rPr lang="en-US" altLang="zh-CN" sz="2109" dirty="0" err="1">
                <a:latin typeface="Arial"/>
                <a:ea typeface="楷体_GB2312"/>
              </a:rPr>
              <a:t>i</a:t>
            </a:r>
            <a:r>
              <a:rPr lang="zh-CN" altLang="en-US" sz="2109" dirty="0">
                <a:latin typeface="Arial"/>
                <a:ea typeface="楷体_GB2312"/>
              </a:rPr>
              <a:t>个物品的重量</a:t>
            </a:r>
            <a:r>
              <a:rPr lang="en-US" altLang="zh-CN" sz="2109" dirty="0">
                <a:latin typeface="Arial"/>
                <a:ea typeface="楷体_GB2312"/>
              </a:rPr>
              <a:t>;</a:t>
            </a:r>
          </a:p>
          <a:p>
            <a:pPr fontAlgn="auto">
              <a:lnSpc>
                <a:spcPct val="150000"/>
              </a:lnSpc>
              <a:spcBef>
                <a:spcPts val="0"/>
              </a:spcBef>
              <a:spcAft>
                <a:spcPts val="0"/>
              </a:spcAft>
            </a:pPr>
            <a:r>
              <a:rPr lang="en-US" altLang="zh-CN" sz="2109" dirty="0">
                <a:latin typeface="Arial"/>
                <a:ea typeface="楷体_GB2312"/>
              </a:rPr>
              <a:t>        </a:t>
            </a:r>
            <a:r>
              <a:rPr lang="zh-CN" altLang="en-US" sz="2109" dirty="0">
                <a:latin typeface="Arial"/>
                <a:ea typeface="楷体_GB2312"/>
              </a:rPr>
              <a:t>物品装入背包的重量</a:t>
            </a:r>
            <a:r>
              <a:rPr lang="en-US" altLang="zh-CN" sz="2109" dirty="0">
                <a:latin typeface="Arial"/>
                <a:ea typeface="楷体_GB2312"/>
              </a:rPr>
              <a:t>= </a:t>
            </a:r>
            <a:r>
              <a:rPr lang="zh-CN" altLang="en-US" sz="2109" dirty="0">
                <a:latin typeface="Arial"/>
                <a:ea typeface="楷体_GB2312"/>
              </a:rPr>
              <a:t>第</a:t>
            </a:r>
            <a:r>
              <a:rPr lang="en-US" altLang="zh-CN" sz="2109" dirty="0" err="1">
                <a:latin typeface="Arial"/>
                <a:ea typeface="楷体_GB2312"/>
              </a:rPr>
              <a:t>i</a:t>
            </a:r>
            <a:r>
              <a:rPr lang="zh-CN" altLang="en-US" sz="2109" dirty="0">
                <a:latin typeface="Arial"/>
                <a:ea typeface="楷体_GB2312"/>
              </a:rPr>
              <a:t>个物品的重量</a:t>
            </a:r>
            <a:r>
              <a:rPr lang="en-US" altLang="zh-CN" sz="2109" dirty="0">
                <a:latin typeface="Arial"/>
                <a:ea typeface="楷体_GB2312"/>
              </a:rPr>
              <a:t>;</a:t>
            </a:r>
          </a:p>
          <a:p>
            <a:pPr fontAlgn="auto">
              <a:lnSpc>
                <a:spcPct val="150000"/>
              </a:lnSpc>
              <a:spcBef>
                <a:spcPts val="0"/>
              </a:spcBef>
              <a:spcAft>
                <a:spcPts val="0"/>
              </a:spcAft>
            </a:pPr>
            <a:r>
              <a:rPr lang="en-US" altLang="zh-CN" sz="2109" dirty="0">
                <a:latin typeface="Arial"/>
                <a:ea typeface="楷体_GB2312"/>
              </a:rPr>
              <a:t>        </a:t>
            </a:r>
            <a:r>
              <a:rPr lang="zh-CN" altLang="en-US" sz="2109" dirty="0">
                <a:latin typeface="Arial"/>
                <a:ea typeface="楷体_GB2312"/>
              </a:rPr>
              <a:t>背包的总价值 </a:t>
            </a:r>
            <a:r>
              <a:rPr lang="en-US" altLang="zh-CN" sz="2109" dirty="0">
                <a:latin typeface="Arial"/>
                <a:ea typeface="楷体_GB2312"/>
              </a:rPr>
              <a:t>+= </a:t>
            </a:r>
            <a:r>
              <a:rPr lang="zh-CN" altLang="en-US" sz="2109" dirty="0">
                <a:latin typeface="Arial"/>
                <a:ea typeface="楷体_GB2312"/>
              </a:rPr>
              <a:t>第</a:t>
            </a:r>
            <a:r>
              <a:rPr lang="en-US" altLang="zh-CN" sz="2109" dirty="0" err="1">
                <a:latin typeface="Arial"/>
                <a:ea typeface="楷体_GB2312"/>
              </a:rPr>
              <a:t>i</a:t>
            </a:r>
            <a:r>
              <a:rPr lang="zh-CN" altLang="en-US" sz="2109" dirty="0">
                <a:latin typeface="Arial"/>
                <a:ea typeface="楷体_GB2312"/>
              </a:rPr>
              <a:t>个物品的价值</a:t>
            </a:r>
            <a:r>
              <a:rPr lang="en-US" altLang="zh-CN" sz="2109" dirty="0">
                <a:latin typeface="Arial"/>
                <a:ea typeface="楷体_GB2312"/>
              </a:rPr>
              <a:t>;}</a:t>
            </a:r>
          </a:p>
          <a:p>
            <a:pPr fontAlgn="auto">
              <a:spcBef>
                <a:spcPts val="0"/>
              </a:spcBef>
              <a:spcAft>
                <a:spcPts val="0"/>
              </a:spcAft>
            </a:pPr>
            <a:r>
              <a:rPr lang="pt-BR" altLang="zh-CN" sz="2000" kern="100" dirty="0">
                <a:solidFill>
                  <a:srgbClr val="000000"/>
                </a:solidFill>
                <a:cs typeface="Times New Roman" panose="02020603050405020304" pitchFamily="18" charset="0"/>
              </a:rPr>
              <a:t>	</a:t>
            </a:r>
            <a:endParaRPr lang="en-US" altLang="zh-CN" sz="2000" kern="100" dirty="0">
              <a:solidFill>
                <a:srgbClr val="000000"/>
              </a:solidFill>
              <a:cs typeface="Times New Roman" panose="02020603050405020304" pitchFamily="18" charset="0"/>
            </a:endParaRPr>
          </a:p>
          <a:p>
            <a:pPr fontAlgn="auto">
              <a:spcBef>
                <a:spcPts val="0"/>
              </a:spcBef>
              <a:spcAft>
                <a:spcPts val="0"/>
              </a:spcAft>
            </a:pPr>
            <a:endParaRPr lang="zh-CN" altLang="en-US" sz="2109" dirty="0">
              <a:latin typeface="Arial"/>
              <a:ea typeface="楷体_GB2312"/>
            </a:endParaRPr>
          </a:p>
        </p:txBody>
      </p:sp>
      <p:sp>
        <p:nvSpPr>
          <p:cNvPr id="11" name="文本框 10">
            <a:extLst>
              <a:ext uri="{FF2B5EF4-FFF2-40B4-BE49-F238E27FC236}">
                <a16:creationId xmlns:a16="http://schemas.microsoft.com/office/drawing/2014/main" id="{CEA2D90A-7E4C-464A-A777-8498741917E4}"/>
              </a:ext>
            </a:extLst>
          </p:cNvPr>
          <p:cNvSpPr txBox="1"/>
          <p:nvPr/>
        </p:nvSpPr>
        <p:spPr>
          <a:xfrm>
            <a:off x="6429375" y="809797"/>
            <a:ext cx="5760640" cy="5772414"/>
          </a:xfrm>
          <a:prstGeom prst="rect">
            <a:avLst/>
          </a:prstGeom>
          <a:noFill/>
        </p:spPr>
        <p:txBody>
          <a:bodyPr wrap="square" rtlCol="0">
            <a:spAutoFit/>
          </a:bodyPr>
          <a:lstStyle/>
          <a:p>
            <a:pPr fontAlgn="auto">
              <a:lnSpc>
                <a:spcPct val="150000"/>
              </a:lnSpc>
              <a:spcBef>
                <a:spcPts val="0"/>
              </a:spcBef>
              <a:spcAft>
                <a:spcPts val="0"/>
              </a:spcAft>
            </a:pPr>
            <a:r>
              <a:rPr lang="en-US" altLang="zh-CN" sz="2109" dirty="0">
                <a:latin typeface="Arial"/>
                <a:ea typeface="楷体_GB2312"/>
              </a:rPr>
              <a:t> else{</a:t>
            </a:r>
          </a:p>
          <a:p>
            <a:pPr fontAlgn="auto">
              <a:lnSpc>
                <a:spcPct val="150000"/>
              </a:lnSpc>
              <a:spcBef>
                <a:spcPts val="0"/>
              </a:spcBef>
              <a:spcAft>
                <a:spcPts val="0"/>
              </a:spcAft>
            </a:pPr>
            <a:r>
              <a:rPr lang="en-US" altLang="zh-CN" sz="2109" dirty="0">
                <a:latin typeface="Arial"/>
                <a:ea typeface="楷体_GB2312"/>
              </a:rPr>
              <a:t>        </a:t>
            </a:r>
            <a:r>
              <a:rPr lang="zh-CN" altLang="en-US" sz="2109" dirty="0">
                <a:latin typeface="Arial"/>
                <a:ea typeface="楷体_GB2312"/>
              </a:rPr>
              <a:t>物品装入背包的重量 </a:t>
            </a:r>
            <a:r>
              <a:rPr lang="en-US" altLang="zh-CN" sz="2109" dirty="0">
                <a:latin typeface="Arial"/>
                <a:ea typeface="楷体_GB2312"/>
              </a:rPr>
              <a:t>= </a:t>
            </a:r>
            <a:r>
              <a:rPr lang="zh-CN" altLang="en-US" sz="2109" dirty="0">
                <a:latin typeface="Arial"/>
                <a:ea typeface="楷体_GB2312"/>
              </a:rPr>
              <a:t>背包的剩余容量</a:t>
            </a:r>
            <a:r>
              <a:rPr lang="en-US" altLang="zh-CN" sz="2109" dirty="0">
                <a:latin typeface="Arial"/>
                <a:ea typeface="楷体_GB2312"/>
              </a:rPr>
              <a:t>;</a:t>
            </a:r>
          </a:p>
          <a:p>
            <a:pPr fontAlgn="auto">
              <a:lnSpc>
                <a:spcPct val="150000"/>
              </a:lnSpc>
              <a:spcBef>
                <a:spcPts val="0"/>
              </a:spcBef>
              <a:spcAft>
                <a:spcPts val="0"/>
              </a:spcAft>
            </a:pPr>
            <a:r>
              <a:rPr lang="en-US" altLang="zh-CN" sz="2109" dirty="0">
                <a:latin typeface="Arial"/>
                <a:ea typeface="楷体_GB2312"/>
              </a:rPr>
              <a:t>        </a:t>
            </a:r>
            <a:r>
              <a:rPr lang="zh-CN" altLang="en-US" sz="2109" dirty="0">
                <a:latin typeface="Arial"/>
                <a:ea typeface="楷体_GB2312"/>
              </a:rPr>
              <a:t>背包的总价值 </a:t>
            </a:r>
            <a:r>
              <a:rPr lang="en-US" altLang="zh-CN" sz="2109" dirty="0">
                <a:latin typeface="Arial"/>
                <a:ea typeface="楷体_GB2312"/>
              </a:rPr>
              <a:t>+= </a:t>
            </a:r>
            <a:r>
              <a:rPr lang="zh-CN" altLang="en-US" sz="2109" dirty="0">
                <a:latin typeface="Arial"/>
                <a:ea typeface="楷体_GB2312"/>
              </a:rPr>
              <a:t>背包的剩余容量*第</a:t>
            </a:r>
            <a:r>
              <a:rPr lang="en-US" altLang="zh-CN" sz="2109" dirty="0" err="1">
                <a:latin typeface="Arial"/>
                <a:ea typeface="楷体_GB2312"/>
              </a:rPr>
              <a:t>i</a:t>
            </a:r>
            <a:r>
              <a:rPr lang="zh-CN" altLang="en-US" sz="2109" dirty="0">
                <a:latin typeface="Arial"/>
                <a:ea typeface="楷体_GB2312"/>
              </a:rPr>
              <a:t>个物品的性价比</a:t>
            </a:r>
            <a:r>
              <a:rPr lang="en-US" altLang="zh-CN" sz="2109" dirty="0">
                <a:latin typeface="Arial"/>
                <a:ea typeface="楷体_GB2312"/>
              </a:rPr>
              <a:t>;</a:t>
            </a:r>
          </a:p>
          <a:p>
            <a:pPr fontAlgn="auto">
              <a:lnSpc>
                <a:spcPct val="150000"/>
              </a:lnSpc>
              <a:spcBef>
                <a:spcPts val="0"/>
              </a:spcBef>
              <a:spcAft>
                <a:spcPts val="0"/>
              </a:spcAft>
            </a:pPr>
            <a:r>
              <a:rPr lang="en-US" altLang="zh-CN" sz="2109" dirty="0">
                <a:latin typeface="Arial"/>
                <a:ea typeface="楷体_GB2312"/>
              </a:rPr>
              <a:t>        </a:t>
            </a:r>
            <a:r>
              <a:rPr lang="zh-CN" altLang="en-US" sz="2109" dirty="0">
                <a:latin typeface="Arial"/>
                <a:ea typeface="楷体_GB2312"/>
              </a:rPr>
              <a:t>背包的剩余容量 </a:t>
            </a:r>
            <a:r>
              <a:rPr lang="en-US" altLang="zh-CN" sz="2109" dirty="0">
                <a:latin typeface="Arial"/>
                <a:ea typeface="楷体_GB2312"/>
              </a:rPr>
              <a:t>=0;</a:t>
            </a:r>
          </a:p>
          <a:p>
            <a:pPr fontAlgn="auto">
              <a:lnSpc>
                <a:spcPct val="150000"/>
              </a:lnSpc>
              <a:spcBef>
                <a:spcPts val="0"/>
              </a:spcBef>
              <a:spcAft>
                <a:spcPts val="0"/>
              </a:spcAft>
            </a:pPr>
            <a:r>
              <a:rPr lang="en-US" altLang="zh-CN" sz="2109" dirty="0">
                <a:latin typeface="Arial"/>
                <a:ea typeface="楷体_GB2312"/>
              </a:rPr>
              <a:t>        break;}}</a:t>
            </a:r>
          </a:p>
          <a:p>
            <a:pPr fontAlgn="auto">
              <a:lnSpc>
                <a:spcPct val="150000"/>
              </a:lnSpc>
              <a:spcBef>
                <a:spcPts val="0"/>
              </a:spcBef>
              <a:spcAft>
                <a:spcPts val="0"/>
              </a:spcAft>
            </a:pPr>
            <a:r>
              <a:rPr lang="zh-CN" altLang="en-US" sz="2109" dirty="0">
                <a:latin typeface="Arial"/>
                <a:ea typeface="楷体_GB2312"/>
              </a:rPr>
              <a:t>输出每个物品装入背包的重量；</a:t>
            </a:r>
          </a:p>
          <a:p>
            <a:pPr fontAlgn="auto">
              <a:lnSpc>
                <a:spcPct val="150000"/>
              </a:lnSpc>
              <a:spcBef>
                <a:spcPts val="0"/>
              </a:spcBef>
              <a:spcAft>
                <a:spcPts val="0"/>
              </a:spcAft>
            </a:pPr>
            <a:r>
              <a:rPr lang="zh-CN" altLang="en-US" sz="2109" dirty="0">
                <a:latin typeface="Arial"/>
                <a:ea typeface="楷体_GB2312"/>
              </a:rPr>
              <a:t>输出背包的总价值；</a:t>
            </a:r>
          </a:p>
          <a:p>
            <a:pPr fontAlgn="auto">
              <a:lnSpc>
                <a:spcPct val="150000"/>
              </a:lnSpc>
              <a:spcBef>
                <a:spcPts val="0"/>
              </a:spcBef>
              <a:spcAft>
                <a:spcPts val="0"/>
              </a:spcAft>
            </a:pPr>
            <a:endParaRPr lang="zh-CN" altLang="en-US" sz="2109" dirty="0">
              <a:latin typeface="Arial"/>
              <a:ea typeface="楷体_GB2312"/>
            </a:endParaRPr>
          </a:p>
          <a:p>
            <a:pPr fontAlgn="auto">
              <a:lnSpc>
                <a:spcPct val="150000"/>
              </a:lnSpc>
              <a:spcBef>
                <a:spcPts val="0"/>
              </a:spcBef>
              <a:spcAft>
                <a:spcPts val="0"/>
              </a:spcAft>
            </a:pPr>
            <a:r>
              <a:rPr lang="zh-CN" altLang="en-US" sz="2109" dirty="0">
                <a:latin typeface="Arial"/>
                <a:ea typeface="楷体_GB2312"/>
              </a:rPr>
              <a:t>贪心算法</a:t>
            </a:r>
            <a:r>
              <a:rPr lang="en-US" altLang="zh-CN" sz="2109" dirty="0">
                <a:latin typeface="Arial"/>
                <a:ea typeface="楷体_GB2312"/>
              </a:rPr>
              <a:t>01</a:t>
            </a:r>
            <a:r>
              <a:rPr lang="zh-CN" altLang="en-US" sz="2109" dirty="0">
                <a:latin typeface="Arial"/>
                <a:ea typeface="楷体_GB2312"/>
              </a:rPr>
              <a:t>背包问题伪代码仅需要去掉</a:t>
            </a:r>
            <a:r>
              <a:rPr lang="en-US" altLang="zh-CN" sz="2109" dirty="0">
                <a:latin typeface="Arial"/>
                <a:ea typeface="楷体_GB2312"/>
              </a:rPr>
              <a:t>else{}</a:t>
            </a:r>
            <a:r>
              <a:rPr lang="zh-CN" altLang="en-US" sz="2109" dirty="0">
                <a:latin typeface="Arial"/>
                <a:ea typeface="楷体_GB2312"/>
              </a:rPr>
              <a:t>里的内容；</a:t>
            </a:r>
          </a:p>
          <a:p>
            <a:pPr fontAlgn="auto">
              <a:spcBef>
                <a:spcPts val="0"/>
              </a:spcBef>
              <a:spcAft>
                <a:spcPts val="0"/>
              </a:spcAft>
            </a:pPr>
            <a:endParaRPr lang="zh-CN" altLang="en-US" sz="2109" dirty="0">
              <a:latin typeface="Arial"/>
              <a:ea typeface="楷体_GB2312"/>
            </a:endParaRPr>
          </a:p>
        </p:txBody>
      </p:sp>
    </p:spTree>
    <p:extLst>
      <p:ext uri="{BB962C8B-B14F-4D97-AF65-F5344CB8AC3E}">
        <p14:creationId xmlns:p14="http://schemas.microsoft.com/office/powerpoint/2010/main" val="329073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mc:AlternateContent xmlns:mc="http://schemas.openxmlformats.org/markup-compatibility/2006" xmlns:a14="http://schemas.microsoft.com/office/drawing/2010/main">
        <mc:Choice Requires="a14">
          <p:sp>
            <p:nvSpPr>
              <p:cNvPr id="2" name="矩形 1"/>
              <p:cNvSpPr/>
              <p:nvPr/>
            </p:nvSpPr>
            <p:spPr>
              <a:xfrm>
                <a:off x="225370" y="690363"/>
                <a:ext cx="11614730" cy="4192558"/>
              </a:xfrm>
              <a:prstGeom prst="rect">
                <a:avLst/>
              </a:prstGeom>
            </p:spPr>
            <p:txBody>
              <a:bodyPr wrap="square">
                <a:spAutoFit/>
              </a:bodyPr>
              <a:lstStyle/>
              <a:p>
                <a:r>
                  <a:rPr lang="zh-CN" altLang="en-US" sz="2800" b="1" kern="100" dirty="0">
                    <a:cs typeface="Times New Roman" panose="02020603050405020304" pitchFamily="18" charset="0"/>
                  </a:rPr>
                  <a:t>哈夫曼编码问题</a:t>
                </a:r>
                <a:endParaRPr lang="en-US" altLang="zh-CN" sz="2800" b="1" kern="100" dirty="0">
                  <a:cs typeface="Times New Roman" panose="02020603050405020304" pitchFamily="18" charset="0"/>
                </a:endParaRPr>
              </a:p>
              <a:p>
                <a:pPr>
                  <a:lnSpc>
                    <a:spcPct val="125000"/>
                  </a:lnSpc>
                </a:pPr>
                <a:r>
                  <a:rPr lang="en-US" altLang="zh-CN" sz="2800" b="1" kern="100" dirty="0">
                    <a:cs typeface="Times New Roman" panose="02020603050405020304" pitchFamily="18" charset="0"/>
                  </a:rPr>
                  <a:t>	</a:t>
                </a:r>
                <a:r>
                  <a:rPr lang="zh-CN" altLang="en-US" sz="2000" dirty="0"/>
                  <a:t>哈夫曼编码是可变字长编码的一种，该方法完全依据</a:t>
                </a:r>
                <a:r>
                  <a:rPr lang="zh-CN" altLang="en-US" sz="2000" dirty="0">
                    <a:solidFill>
                      <a:srgbClr val="FF0000"/>
                    </a:solidFill>
                  </a:rPr>
                  <a:t>字符出现概率</a:t>
                </a:r>
                <a:r>
                  <a:rPr lang="zh-CN" altLang="en-US" sz="2000" dirty="0"/>
                  <a:t>来构造异字头的平均长度最短的码字。问题定义为：给定一个字母表</a:t>
                </a:r>
                <a14:m>
                  <m:oMath xmlns:m="http://schemas.openxmlformats.org/officeDocument/2006/math">
                    <m:r>
                      <a:rPr lang="en-US" sz="2000" i="1">
                        <a:latin typeface="Cambria Math" charset="0"/>
                      </a:rPr>
                      <m:t>𝐴</m:t>
                    </m:r>
                    <m:r>
                      <a:rPr lang="en-US" sz="2000">
                        <a:latin typeface="Cambria Math"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charset="0"/>
                              </a:rPr>
                              <m:t>𝑎</m:t>
                            </m:r>
                          </m:e>
                          <m:sub>
                            <m:r>
                              <a:rPr lang="en-US" sz="2000">
                                <a:latin typeface="Cambria Math" charset="0"/>
                              </a:rPr>
                              <m:t>1</m:t>
                            </m:r>
                          </m:sub>
                        </m:sSub>
                        <m:r>
                          <a:rPr lang="en-US" sz="2000">
                            <a:latin typeface="Cambria Math" charset="0"/>
                          </a:rPr>
                          <m:t>,</m:t>
                        </m:r>
                        <m:sSub>
                          <m:sSubPr>
                            <m:ctrlPr>
                              <a:rPr lang="en-US" sz="2000" i="1">
                                <a:latin typeface="Cambria Math" panose="02040503050406030204" pitchFamily="18" charset="0"/>
                              </a:rPr>
                            </m:ctrlPr>
                          </m:sSubPr>
                          <m:e>
                            <m:r>
                              <a:rPr lang="en-US" sz="2000" i="1">
                                <a:latin typeface="Cambria Math" charset="0"/>
                              </a:rPr>
                              <m:t>𝑎</m:t>
                            </m:r>
                          </m:e>
                          <m:sub>
                            <m:r>
                              <a:rPr lang="en-US" sz="2000">
                                <a:latin typeface="Cambria Math" charset="0"/>
                              </a:rPr>
                              <m:t>2</m:t>
                            </m:r>
                          </m:sub>
                        </m:sSub>
                        <m:r>
                          <a:rPr lang="en-US" sz="2000">
                            <a:latin typeface="Cambria Math" charset="0"/>
                          </a:rPr>
                          <m:t>,</m:t>
                        </m:r>
                        <m:sSub>
                          <m:sSubPr>
                            <m:ctrlPr>
                              <a:rPr lang="en-US" sz="2000" i="1">
                                <a:latin typeface="Cambria Math" panose="02040503050406030204" pitchFamily="18" charset="0"/>
                              </a:rPr>
                            </m:ctrlPr>
                          </m:sSubPr>
                          <m:e>
                            <m:r>
                              <a:rPr lang="en-US" sz="2000">
                                <a:latin typeface="Cambria Math" charset="0"/>
                              </a:rPr>
                              <m:t>⋯,</m:t>
                            </m:r>
                            <m:r>
                              <a:rPr lang="en-US" sz="2000" i="1">
                                <a:latin typeface="Cambria Math" charset="0"/>
                              </a:rPr>
                              <m:t>𝑎</m:t>
                            </m:r>
                          </m:e>
                          <m:sub>
                            <m:r>
                              <a:rPr lang="en-US" sz="2000" i="1">
                                <a:latin typeface="Cambria Math" charset="0"/>
                              </a:rPr>
                              <m:t>𝑛</m:t>
                            </m:r>
                          </m:sub>
                        </m:sSub>
                      </m:e>
                    </m:d>
                  </m:oMath>
                </a14:m>
                <a:r>
                  <a:rPr lang="zh-CN" altLang="en-US" sz="2000" dirty="0"/>
                  <a:t>并且已知每个字母的频率寻找一个二进制前缀码</a:t>
                </a:r>
                <a14:m>
                  <m:oMath xmlns:m="http://schemas.openxmlformats.org/officeDocument/2006/math">
                    <m:r>
                      <a:rPr lang="en-US" sz="2000" i="1">
                        <a:latin typeface="Cambria Math" charset="0"/>
                      </a:rPr>
                      <m:t>𝐶</m:t>
                    </m:r>
                  </m:oMath>
                </a14:m>
                <a:r>
                  <a:rPr lang="zh-CN" altLang="en-US" sz="2000" dirty="0"/>
                  <a:t>，使得</a:t>
                </a:r>
                <a14:m>
                  <m:oMath xmlns:m="http://schemas.openxmlformats.org/officeDocument/2006/math">
                    <m:r>
                      <a:rPr lang="en-US" sz="2000" i="1">
                        <a:latin typeface="Cambria Math" charset="0"/>
                      </a:rPr>
                      <m:t>𝐶</m:t>
                    </m:r>
                  </m:oMath>
                </a14:m>
                <a:r>
                  <a:rPr lang="zh-CN" altLang="en-US" sz="2000" dirty="0"/>
                  <a:t>对</a:t>
                </a:r>
                <a14:m>
                  <m:oMath xmlns:m="http://schemas.openxmlformats.org/officeDocument/2006/math">
                    <m:r>
                      <a:rPr lang="en-US" sz="2000" i="1">
                        <a:latin typeface="Cambria Math" charset="0"/>
                      </a:rPr>
                      <m:t>𝐴</m:t>
                    </m:r>
                  </m:oMath>
                </a14:m>
                <a:r>
                  <a:rPr lang="zh-CN" altLang="en-US" sz="2000" dirty="0"/>
                  <a:t>的编码长度最短。即：</a:t>
                </a:r>
                <a14:m>
                  <m:oMath xmlns:m="http://schemas.openxmlformats.org/officeDocument/2006/math">
                    <m:r>
                      <a:rPr lang="en-US" sz="2000" i="1">
                        <a:latin typeface="Cambria Math" charset="0"/>
                      </a:rPr>
                      <m:t>𝐵</m:t>
                    </m:r>
                    <m:d>
                      <m:dPr>
                        <m:ctrlPr>
                          <a:rPr lang="en-US" sz="2000" i="1">
                            <a:latin typeface="Cambria Math" panose="02040503050406030204" pitchFamily="18" charset="0"/>
                          </a:rPr>
                        </m:ctrlPr>
                      </m:dPr>
                      <m:e>
                        <m:r>
                          <a:rPr lang="en-US" sz="2000" i="1">
                            <a:latin typeface="Cambria Math" charset="0"/>
                          </a:rPr>
                          <m:t>𝐶</m:t>
                        </m:r>
                      </m:e>
                    </m:d>
                    <m:r>
                      <a:rPr lang="en-US" sz="2000" i="1">
                        <a:latin typeface="Cambria Math" charset="0"/>
                      </a:rPr>
                      <m:t>=</m:t>
                    </m:r>
                    <m:r>
                      <a:rPr lang="en-US" sz="2000" i="1">
                        <a:latin typeface="Cambria Math" charset="0"/>
                      </a:rPr>
                      <m:t>𝑚𝑖𝑛</m:t>
                    </m:r>
                    <m:r>
                      <a:rPr lang="en-US" sz="2000" i="1">
                        <a:latin typeface="Cambria Math" charset="0"/>
                      </a:rPr>
                      <m:t>(</m:t>
                    </m:r>
                    <m:nary>
                      <m:naryPr>
                        <m:chr m:val="∑"/>
                        <m:ctrlPr>
                          <a:rPr lang="en-US" sz="2000" i="1">
                            <a:latin typeface="Cambria Math" panose="02040503050406030204" pitchFamily="18" charset="0"/>
                          </a:rPr>
                        </m:ctrlPr>
                      </m:naryPr>
                      <m:sub>
                        <m:r>
                          <a:rPr lang="en-US" sz="2000" i="1">
                            <a:latin typeface="Cambria Math" charset="0"/>
                          </a:rPr>
                          <m:t>𝑖</m:t>
                        </m:r>
                        <m:r>
                          <a:rPr lang="en-US" sz="2000" i="1">
                            <a:latin typeface="Cambria Math" charset="0"/>
                          </a:rPr>
                          <m:t>=1</m:t>
                        </m:r>
                      </m:sub>
                      <m:sup>
                        <m:r>
                          <a:rPr lang="en-US" sz="2000" i="1">
                            <a:latin typeface="Cambria Math" charset="0"/>
                          </a:rPr>
                          <m:t>𝑛</m:t>
                        </m:r>
                      </m:sup>
                      <m:e>
                        <m:r>
                          <a:rPr lang="en-US" sz="2000" i="1">
                            <a:latin typeface="Cambria Math"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charset="0"/>
                                  </a:rPr>
                                  <m:t>𝑎</m:t>
                                </m:r>
                              </m:e>
                              <m:sub>
                                <m:r>
                                  <a:rPr lang="en-US" sz="2000" i="1">
                                    <a:latin typeface="Cambria Math" charset="0"/>
                                  </a:rPr>
                                  <m:t>𝑖</m:t>
                                </m:r>
                              </m:sub>
                            </m:sSub>
                          </m:e>
                        </m:d>
                        <m:r>
                          <a:rPr lang="en-US" sz="2000" i="1">
                            <a:latin typeface="Cambria Math" charset="0"/>
                          </a:rPr>
                          <m:t>𝐿</m:t>
                        </m:r>
                        <m:d>
                          <m:dPr>
                            <m:ctrlPr>
                              <a:rPr lang="en-US" sz="2000" i="1">
                                <a:latin typeface="Cambria Math" panose="02040503050406030204" pitchFamily="18" charset="0"/>
                              </a:rPr>
                            </m:ctrlPr>
                          </m:dPr>
                          <m:e>
                            <m:r>
                              <a:rPr lang="en-US" sz="2000" i="1">
                                <a:latin typeface="Cambria Math" charset="0"/>
                              </a:rPr>
                              <m:t>𝑐</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charset="0"/>
                                      </a:rPr>
                                      <m:t>𝑎</m:t>
                                    </m:r>
                                  </m:e>
                                  <m:sub>
                                    <m:r>
                                      <a:rPr lang="en-US" sz="2000" i="1">
                                        <a:latin typeface="Cambria Math" charset="0"/>
                                      </a:rPr>
                                      <m:t>𝑖</m:t>
                                    </m:r>
                                  </m:sub>
                                </m:sSub>
                              </m:e>
                            </m:d>
                          </m:e>
                        </m:d>
                      </m:e>
                    </m:nary>
                  </m:oMath>
                </a14:m>
                <a:r>
                  <a:rPr lang="zh-CN" altLang="en-US" sz="2000" dirty="0"/>
                  <a:t>，其中</a:t>
                </a:r>
                <a14:m>
                  <m:oMath xmlns:m="http://schemas.openxmlformats.org/officeDocument/2006/math">
                    <m:r>
                      <a:rPr lang="en-US" sz="2000" i="1">
                        <a:latin typeface="Cambria Math"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charset="0"/>
                              </a:rPr>
                              <m:t>𝑎</m:t>
                            </m:r>
                          </m:e>
                          <m:sub>
                            <m:r>
                              <a:rPr lang="en-US" sz="2000" i="1">
                                <a:latin typeface="Cambria Math" charset="0"/>
                              </a:rPr>
                              <m:t>𝑖</m:t>
                            </m:r>
                          </m:sub>
                        </m:sSub>
                      </m:e>
                    </m:d>
                  </m:oMath>
                </a14:m>
                <a:r>
                  <a:rPr lang="zh-CN" altLang="en-US" sz="2000" dirty="0"/>
                  <a:t>为</a:t>
                </a:r>
                <a14:m>
                  <m:oMath xmlns:m="http://schemas.openxmlformats.org/officeDocument/2006/math">
                    <m:sSub>
                      <m:sSubPr>
                        <m:ctrlPr>
                          <a:rPr lang="en-US" sz="2000" i="1">
                            <a:latin typeface="Cambria Math" panose="02040503050406030204" pitchFamily="18" charset="0"/>
                          </a:rPr>
                        </m:ctrlPr>
                      </m:sSubPr>
                      <m:e>
                        <m:r>
                          <a:rPr lang="en-US" sz="2000" i="1">
                            <a:latin typeface="Cambria Math" charset="0"/>
                          </a:rPr>
                          <m:t>𝑎</m:t>
                        </m:r>
                      </m:e>
                      <m:sub>
                        <m:r>
                          <a:rPr lang="en-US" sz="2000" i="1">
                            <a:latin typeface="Cambria Math" charset="0"/>
                          </a:rPr>
                          <m:t>𝑖</m:t>
                        </m:r>
                      </m:sub>
                    </m:sSub>
                  </m:oMath>
                </a14:m>
                <a:r>
                  <a:rPr lang="zh-CN" altLang="en-US" sz="2000" dirty="0"/>
                  <a:t>出现的频率，</a:t>
                </a:r>
                <a14:m>
                  <m:oMath xmlns:m="http://schemas.openxmlformats.org/officeDocument/2006/math">
                    <m:sSub>
                      <m:sSubPr>
                        <m:ctrlPr>
                          <a:rPr lang="en-US" sz="2000" i="1">
                            <a:latin typeface="Cambria Math" panose="02040503050406030204" pitchFamily="18" charset="0"/>
                          </a:rPr>
                        </m:ctrlPr>
                      </m:sSubPr>
                      <m:e>
                        <m:r>
                          <a:rPr lang="en-US" sz="2000" i="1">
                            <a:latin typeface="Cambria Math" charset="0"/>
                          </a:rPr>
                          <m:t>𝑐</m:t>
                        </m:r>
                        <m:r>
                          <a:rPr lang="en-US" sz="2000" i="1">
                            <a:latin typeface="Cambria Math" charset="0"/>
                          </a:rPr>
                          <m:t>(</m:t>
                        </m:r>
                        <m:r>
                          <a:rPr lang="en-US" sz="2000" i="1">
                            <a:latin typeface="Cambria Math" charset="0"/>
                          </a:rPr>
                          <m:t>𝑎</m:t>
                        </m:r>
                      </m:e>
                      <m:sub>
                        <m:r>
                          <a:rPr lang="en-US" sz="2000" i="1">
                            <a:latin typeface="Cambria Math" charset="0"/>
                          </a:rPr>
                          <m:t>𝑖</m:t>
                        </m:r>
                      </m:sub>
                    </m:sSub>
                    <m:r>
                      <a:rPr lang="en-US" sz="2000" i="1">
                        <a:latin typeface="Cambria Math" charset="0"/>
                      </a:rPr>
                      <m:t>)</m:t>
                    </m:r>
                  </m:oMath>
                </a14:m>
                <a:r>
                  <a:rPr lang="zh-CN" altLang="en-US" sz="2000" dirty="0"/>
                  <a:t>为对</a:t>
                </a:r>
                <a14:m>
                  <m:oMath xmlns:m="http://schemas.openxmlformats.org/officeDocument/2006/math">
                    <m:sSub>
                      <m:sSubPr>
                        <m:ctrlPr>
                          <a:rPr lang="en-US" sz="2000" i="1">
                            <a:latin typeface="Cambria Math" panose="02040503050406030204" pitchFamily="18" charset="0"/>
                          </a:rPr>
                        </m:ctrlPr>
                      </m:sSubPr>
                      <m:e>
                        <m:r>
                          <a:rPr lang="en-US" sz="2000" i="1">
                            <a:latin typeface="Cambria Math" charset="0"/>
                          </a:rPr>
                          <m:t>𝑎</m:t>
                        </m:r>
                      </m:e>
                      <m:sub>
                        <m:r>
                          <a:rPr lang="en-US" sz="2000" i="1">
                            <a:latin typeface="Cambria Math" charset="0"/>
                          </a:rPr>
                          <m:t>𝑖</m:t>
                        </m:r>
                      </m:sub>
                    </m:sSub>
                  </m:oMath>
                </a14:m>
                <a:r>
                  <a:rPr lang="zh-CN" altLang="en-US" sz="2000" dirty="0"/>
                  <a:t>的编码，</a:t>
                </a:r>
                <a14:m>
                  <m:oMath xmlns:m="http://schemas.openxmlformats.org/officeDocument/2006/math">
                    <m:r>
                      <a:rPr lang="en-US" sz="2000" i="1">
                        <a:latin typeface="Cambria Math" charset="0"/>
                      </a:rPr>
                      <m:t>𝐿</m:t>
                    </m:r>
                    <m:d>
                      <m:dPr>
                        <m:ctrlPr>
                          <a:rPr lang="en-US" sz="2000" i="1">
                            <a:latin typeface="Cambria Math" panose="02040503050406030204" pitchFamily="18" charset="0"/>
                          </a:rPr>
                        </m:ctrlPr>
                      </m:dPr>
                      <m:e>
                        <m:r>
                          <a:rPr lang="en-US" sz="2000" i="1">
                            <a:latin typeface="Cambria Math" charset="0"/>
                          </a:rPr>
                          <m:t>𝑐</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charset="0"/>
                                  </a:rPr>
                                  <m:t>𝑎</m:t>
                                </m:r>
                              </m:e>
                              <m:sub>
                                <m:r>
                                  <a:rPr lang="en-US" sz="2000" i="1">
                                    <a:latin typeface="Cambria Math" charset="0"/>
                                  </a:rPr>
                                  <m:t>𝑖</m:t>
                                </m:r>
                              </m:sub>
                            </m:sSub>
                          </m:e>
                        </m:d>
                      </m:e>
                    </m:d>
                  </m:oMath>
                </a14:m>
                <a:r>
                  <a:rPr lang="zh-CN" altLang="en-US" sz="2000" dirty="0"/>
                  <a:t>为对应的编码长度。</a:t>
                </a:r>
                <a:endParaRPr lang="en-US" sz="2000" dirty="0"/>
              </a:p>
              <a:p>
                <a:pPr>
                  <a:lnSpc>
                    <a:spcPct val="125000"/>
                  </a:lnSpc>
                </a:pPr>
                <a:r>
                  <a:rPr lang="en-US" altLang="zh-CN" sz="2000" dirty="0"/>
                  <a:t>	</a:t>
                </a:r>
                <a:r>
                  <a:rPr lang="zh-CN" altLang="en-US" sz="2000" dirty="0"/>
                  <a:t>哈夫曼编码可以用哈夫曼树来表示。哈夫曼树从根节点到叶节点的路径构成的二进制字符串即是该叶节点对应的码字，如下图，左图叶节点</a:t>
                </a:r>
                <a:r>
                  <a:rPr lang="en-US" sz="2000" dirty="0"/>
                  <a:t>a</a:t>
                </a:r>
                <a:r>
                  <a:rPr lang="zh-CN" altLang="en-US" sz="2000" dirty="0"/>
                  <a:t>的路径为</a:t>
                </a:r>
                <a:r>
                  <a:rPr lang="en-US" sz="2000" dirty="0"/>
                  <a:t>00</a:t>
                </a:r>
                <a:r>
                  <a:rPr lang="zh-CN" altLang="en-US" sz="2000" dirty="0"/>
                  <a:t>即为码字，叶节点</a:t>
                </a:r>
                <a:r>
                  <a:rPr lang="en-US" sz="2000" dirty="0"/>
                  <a:t>b</a:t>
                </a:r>
                <a:r>
                  <a:rPr lang="zh-CN" altLang="en-US" sz="2000" dirty="0"/>
                  <a:t>对应</a:t>
                </a:r>
                <a:r>
                  <a:rPr lang="en-US" sz="2000" dirty="0"/>
                  <a:t>01</a:t>
                </a:r>
                <a:r>
                  <a:rPr lang="zh-CN" altLang="en-US" sz="2000" dirty="0"/>
                  <a:t>，以此类推。</a:t>
                </a:r>
                <a:r>
                  <a:rPr lang="en-US" sz="2000" dirty="0"/>
                  <a:t> </a:t>
                </a:r>
              </a:p>
              <a:p>
                <a:endParaRPr lang="en-US" altLang="zh-CN" kern="100" dirty="0">
                  <a:cs typeface="Times New Roman" panose="02020603050405020304" pitchFamily="18" charset="0"/>
                </a:endParaRPr>
              </a:p>
              <a:p>
                <a:endParaRPr lang="en-US" altLang="zh-CN" kern="100" dirty="0">
                  <a:cs typeface="Times New Roman" panose="02020603050405020304" pitchFamily="18" charset="0"/>
                </a:endParaRPr>
              </a:p>
              <a:p>
                <a:endParaRPr lang="en-US" altLang="zh-CN" kern="100" dirty="0">
                  <a:cs typeface="Times New Roman" panose="02020603050405020304" pitchFamily="18" charset="0"/>
                </a:endParaRPr>
              </a:p>
              <a:p>
                <a:endParaRPr lang="en-US" altLang="zh-CN" kern="100" dirty="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25370" y="690363"/>
                <a:ext cx="11614730" cy="4192558"/>
              </a:xfrm>
              <a:prstGeom prst="rect">
                <a:avLst/>
              </a:prstGeom>
              <a:blipFill>
                <a:blip r:embed="rId3"/>
                <a:stretch>
                  <a:fillRect l="-1102" t="-2035" r="-267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B437D4B-64D3-4C1F-96DC-CC2CB9FCB9C4}"/>
              </a:ext>
            </a:extLst>
          </p:cNvPr>
          <p:cNvPicPr/>
          <p:nvPr/>
        </p:nvPicPr>
        <p:blipFill rotWithShape="1">
          <a:blip r:embed="rId4"/>
          <a:srcRect t="19749"/>
          <a:stretch/>
        </p:blipFill>
        <p:spPr>
          <a:xfrm>
            <a:off x="3044999" y="3832349"/>
            <a:ext cx="6480720" cy="2895292"/>
          </a:xfrm>
          <a:prstGeom prst="rect">
            <a:avLst/>
          </a:prstGeom>
        </p:spPr>
      </p:pic>
      <p:sp>
        <p:nvSpPr>
          <p:cNvPr id="8" name="文本框 7">
            <a:extLst>
              <a:ext uri="{FF2B5EF4-FFF2-40B4-BE49-F238E27FC236}">
                <a16:creationId xmlns:a16="http://schemas.microsoft.com/office/drawing/2014/main" id="{69E50F9E-F598-49A3-8BA9-B81C41F4B207}"/>
              </a:ext>
            </a:extLst>
          </p:cNvPr>
          <p:cNvSpPr txBox="1"/>
          <p:nvPr/>
        </p:nvSpPr>
        <p:spPr>
          <a:xfrm>
            <a:off x="392023" y="303957"/>
            <a:ext cx="1231106"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题目分析</a:t>
            </a:r>
          </a:p>
        </p:txBody>
      </p:sp>
    </p:spTree>
    <p:extLst>
      <p:ext uri="{BB962C8B-B14F-4D97-AF65-F5344CB8AC3E}">
        <p14:creationId xmlns:p14="http://schemas.microsoft.com/office/powerpoint/2010/main" val="18634374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mc:AlternateContent xmlns:mc="http://schemas.openxmlformats.org/markup-compatibility/2006" xmlns:a14="http://schemas.microsoft.com/office/drawing/2010/main">
        <mc:Choice Requires="a14">
          <p:sp>
            <p:nvSpPr>
              <p:cNvPr id="2" name="矩形 1"/>
              <p:cNvSpPr/>
              <p:nvPr/>
            </p:nvSpPr>
            <p:spPr>
              <a:xfrm>
                <a:off x="225370" y="690363"/>
                <a:ext cx="11614730" cy="2840393"/>
              </a:xfrm>
              <a:prstGeom prst="rect">
                <a:avLst/>
              </a:prstGeom>
            </p:spPr>
            <p:txBody>
              <a:bodyPr wrap="square">
                <a:spAutoFit/>
              </a:bodyPr>
              <a:lstStyle/>
              <a:p>
                <a:endParaRPr lang="en-US" altLang="zh-CN" kern="100" dirty="0">
                  <a:cs typeface="Times New Roman" panose="02020603050405020304" pitchFamily="18" charset="0"/>
                </a:endParaRPr>
              </a:p>
              <a:p>
                <a:r>
                  <a:rPr lang="zh-CN" altLang="en-US" sz="2000" dirty="0"/>
                  <a:t>结合哈夫曼树，问题定义变为：对于树</a:t>
                </a:r>
                <a:r>
                  <a:rPr lang="en-US" sz="2000" dirty="0"/>
                  <a:t>T</a:t>
                </a:r>
                <a:r>
                  <a:rPr lang="zh-CN" altLang="en-US" sz="2000" dirty="0"/>
                  <a:t>的加权路径长度</a:t>
                </a:r>
                <a:r>
                  <a:rPr lang="en-US" sz="2000" dirty="0"/>
                  <a:t>B(T)</a:t>
                </a:r>
                <a:r>
                  <a:rPr lang="zh-CN" altLang="en-US" sz="2000" dirty="0"/>
                  <a:t>为：</a:t>
                </a:r>
                <a14:m>
                  <m:oMath xmlns:m="http://schemas.openxmlformats.org/officeDocument/2006/math">
                    <m:nary>
                      <m:naryPr>
                        <m:chr m:val="∑"/>
                        <m:ctrlPr>
                          <a:rPr lang="en-US" sz="2000" i="1">
                            <a:latin typeface="Cambria Math" panose="02040503050406030204" pitchFamily="18" charset="0"/>
                          </a:rPr>
                        </m:ctrlPr>
                      </m:naryPr>
                      <m:sub>
                        <m:r>
                          <a:rPr lang="en-US" sz="2000" i="1">
                            <a:latin typeface="Cambria Math" charset="0"/>
                          </a:rPr>
                          <m:t>𝑖</m:t>
                        </m:r>
                        <m:r>
                          <a:rPr lang="en-US" sz="2000" i="1">
                            <a:latin typeface="Cambria Math" charset="0"/>
                          </a:rPr>
                          <m:t>=1</m:t>
                        </m:r>
                      </m:sub>
                      <m:sup>
                        <m:r>
                          <a:rPr lang="en-US" sz="2000" i="1">
                            <a:latin typeface="Cambria Math" charset="0"/>
                          </a:rPr>
                          <m:t>𝑛</m:t>
                        </m:r>
                      </m:sup>
                      <m:e>
                        <m:r>
                          <a:rPr lang="en-US" sz="2000" i="1">
                            <a:latin typeface="Cambria Math"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charset="0"/>
                                  </a:rPr>
                                  <m:t>𝑎</m:t>
                                </m:r>
                              </m:e>
                              <m:sub>
                                <m:r>
                                  <a:rPr lang="en-US" sz="2000" i="1">
                                    <a:latin typeface="Cambria Math" charset="0"/>
                                  </a:rPr>
                                  <m:t>𝑖</m:t>
                                </m:r>
                              </m:sub>
                            </m:sSub>
                          </m:e>
                        </m:d>
                        <m:r>
                          <a:rPr lang="en-US" sz="2000" i="1">
                            <a:latin typeface="Cambria Math" charset="0"/>
                          </a:rPr>
                          <m:t>𝑑</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charset="0"/>
                                  </a:rPr>
                                  <m:t>𝑎</m:t>
                                </m:r>
                              </m:e>
                              <m:sub>
                                <m:r>
                                  <a:rPr lang="en-US" sz="2000" i="1">
                                    <a:latin typeface="Cambria Math" charset="0"/>
                                  </a:rPr>
                                  <m:t>𝑖</m:t>
                                </m:r>
                              </m:sub>
                            </m:sSub>
                          </m:e>
                        </m:d>
                      </m:e>
                    </m:nary>
                    <m:r>
                      <a:rPr lang="en-US" sz="2000" i="1">
                        <a:latin typeface="Cambria Math" charset="0"/>
                      </a:rPr>
                      <m:t>=</m:t>
                    </m:r>
                    <m:nary>
                      <m:naryPr>
                        <m:chr m:val="∑"/>
                        <m:ctrlPr>
                          <a:rPr lang="en-US" sz="2000" i="1">
                            <a:latin typeface="Cambria Math" panose="02040503050406030204" pitchFamily="18" charset="0"/>
                          </a:rPr>
                        </m:ctrlPr>
                      </m:naryPr>
                      <m:sub>
                        <m:r>
                          <a:rPr lang="en-US" sz="2000" i="1">
                            <a:latin typeface="Cambria Math" charset="0"/>
                          </a:rPr>
                          <m:t>𝑖</m:t>
                        </m:r>
                        <m:r>
                          <a:rPr lang="en-US" sz="2000" i="1">
                            <a:latin typeface="Cambria Math" charset="0"/>
                          </a:rPr>
                          <m:t>=1</m:t>
                        </m:r>
                      </m:sub>
                      <m:sup>
                        <m:r>
                          <a:rPr lang="en-US" sz="2000" i="1">
                            <a:latin typeface="Cambria Math" charset="0"/>
                          </a:rPr>
                          <m:t>𝑛</m:t>
                        </m:r>
                      </m:sup>
                      <m:e>
                        <m:r>
                          <a:rPr lang="en-US" sz="2000" i="1">
                            <a:latin typeface="Cambria Math"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charset="0"/>
                                  </a:rPr>
                                  <m:t>𝑎</m:t>
                                </m:r>
                              </m:e>
                              <m:sub>
                                <m:r>
                                  <a:rPr lang="en-US" sz="2000" i="1">
                                    <a:latin typeface="Cambria Math" charset="0"/>
                                  </a:rPr>
                                  <m:t>𝑖</m:t>
                                </m:r>
                              </m:sub>
                            </m:sSub>
                          </m:e>
                        </m:d>
                        <m:r>
                          <a:rPr lang="en-US" sz="2000" i="1">
                            <a:latin typeface="Cambria Math" charset="0"/>
                          </a:rPr>
                          <m:t>𝐿</m:t>
                        </m:r>
                        <m:d>
                          <m:dPr>
                            <m:ctrlPr>
                              <a:rPr lang="en-US" sz="2000" i="1">
                                <a:latin typeface="Cambria Math" panose="02040503050406030204" pitchFamily="18" charset="0"/>
                              </a:rPr>
                            </m:ctrlPr>
                          </m:dPr>
                          <m:e>
                            <m:r>
                              <a:rPr lang="en-US" sz="2000" i="1">
                                <a:latin typeface="Cambria Math" charset="0"/>
                              </a:rPr>
                              <m:t>𝑐</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charset="0"/>
                                      </a:rPr>
                                      <m:t>𝑎</m:t>
                                    </m:r>
                                  </m:e>
                                  <m:sub>
                                    <m:r>
                                      <a:rPr lang="en-US" sz="2000" i="1">
                                        <a:latin typeface="Cambria Math" charset="0"/>
                                      </a:rPr>
                                      <m:t>𝑖</m:t>
                                    </m:r>
                                  </m:sub>
                                </m:sSub>
                              </m:e>
                            </m:d>
                          </m:e>
                        </m:d>
                      </m:e>
                    </m:nary>
                  </m:oMath>
                </a14:m>
                <a:r>
                  <a:rPr lang="zh-CN" altLang="en-US" sz="2000" dirty="0"/>
                  <a:t>，给定权重</a:t>
                </a:r>
                <a14:m>
                  <m:oMath xmlns:m="http://schemas.openxmlformats.org/officeDocument/2006/math">
                    <m:r>
                      <a:rPr lang="en-US" sz="2000" i="1">
                        <a:latin typeface="Cambria Math"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charset="0"/>
                              </a:rPr>
                              <m:t>𝑎</m:t>
                            </m:r>
                          </m:e>
                          <m:sub>
                            <m:r>
                              <a:rPr lang="en-US" sz="2000" i="1">
                                <a:latin typeface="Cambria Math" charset="0"/>
                              </a:rPr>
                              <m:t>𝑖</m:t>
                            </m:r>
                          </m:sub>
                        </m:sSub>
                      </m:e>
                    </m:d>
                  </m:oMath>
                </a14:m>
                <a:r>
                  <a:rPr lang="zh-CN" altLang="en-US" sz="2000" dirty="0"/>
                  <a:t>，找到树</a:t>
                </a:r>
                <a:r>
                  <a:rPr lang="en-US" sz="2000" dirty="0"/>
                  <a:t>T</a:t>
                </a:r>
                <a:r>
                  <a:rPr lang="zh-CN" altLang="en-US" sz="2000" dirty="0"/>
                  <a:t>使得它的加权路径长度最小。</a:t>
                </a:r>
                <a:endParaRPr lang="en-US" sz="2000" dirty="0"/>
              </a:p>
              <a:p>
                <a:r>
                  <a:rPr lang="zh-CN" altLang="en-US" sz="2000" dirty="0"/>
                  <a:t>贪心算法可以用于构造哈夫曼编码，方法为自底向上构造哈夫曼树。首先从字母表</a:t>
                </a:r>
                <a14:m>
                  <m:oMath xmlns:m="http://schemas.openxmlformats.org/officeDocument/2006/math">
                    <m:r>
                      <a:rPr lang="en-US" sz="2000" i="1">
                        <a:latin typeface="Cambria Math" charset="0"/>
                      </a:rPr>
                      <m:t>𝐴</m:t>
                    </m:r>
                  </m:oMath>
                </a14:m>
                <a:r>
                  <a:rPr lang="zh-CN" altLang="en-US" sz="2000" dirty="0"/>
                  <a:t>中选择频率最小的两个字符</a:t>
                </a:r>
                <a14:m>
                  <m:oMath xmlns:m="http://schemas.openxmlformats.org/officeDocument/2006/math">
                    <m:r>
                      <a:rPr lang="en-US" sz="2000" i="1">
                        <a:latin typeface="Cambria Math" charset="0"/>
                      </a:rPr>
                      <m:t>𝑥</m:t>
                    </m:r>
                    <m:r>
                      <a:rPr lang="en-US" sz="2000" i="1">
                        <a:latin typeface="Cambria Math" charset="0"/>
                      </a:rPr>
                      <m:t>,</m:t>
                    </m:r>
                    <m:r>
                      <a:rPr lang="en-US" sz="2000" i="1">
                        <a:latin typeface="Cambria Math" charset="0"/>
                      </a:rPr>
                      <m:t>𝑦</m:t>
                    </m:r>
                  </m:oMath>
                </a14:m>
                <a:r>
                  <a:rPr lang="zh-CN" altLang="en-US" sz="2000" dirty="0"/>
                  <a:t>，然后创建一个子树，保护</a:t>
                </a:r>
                <a14:m>
                  <m:oMath xmlns:m="http://schemas.openxmlformats.org/officeDocument/2006/math">
                    <m:r>
                      <a:rPr lang="en-US" sz="2000" i="1">
                        <a:latin typeface="Cambria Math" charset="0"/>
                      </a:rPr>
                      <m:t>𝑥</m:t>
                    </m:r>
                    <m:r>
                      <a:rPr lang="en-US" sz="2000" i="1">
                        <a:latin typeface="Cambria Math" charset="0"/>
                      </a:rPr>
                      <m:t>,</m:t>
                    </m:r>
                    <m:r>
                      <a:rPr lang="en-US" sz="2000" i="1">
                        <a:latin typeface="Cambria Math" charset="0"/>
                      </a:rPr>
                      <m:t>𝑦</m:t>
                    </m:r>
                  </m:oMath>
                </a14:m>
                <a:r>
                  <a:rPr lang="zh-CN" altLang="en-US" sz="2000" dirty="0"/>
                  <a:t>两个叶节点，并将子树的根标记为</a:t>
                </a:r>
                <a14:m>
                  <m:oMath xmlns:m="http://schemas.openxmlformats.org/officeDocument/2006/math">
                    <m:r>
                      <a:rPr lang="en-US" sz="2000" i="1">
                        <a:latin typeface="Cambria Math" charset="0"/>
                      </a:rPr>
                      <m:t>𝑧</m:t>
                    </m:r>
                  </m:oMath>
                </a14:m>
                <a:r>
                  <a:rPr lang="zh-CN" altLang="en-US" sz="2000" dirty="0"/>
                  <a:t>。</a:t>
                </a:r>
                <a14:m>
                  <m:oMath xmlns:m="http://schemas.openxmlformats.org/officeDocument/2006/math">
                    <m:r>
                      <a:rPr lang="en-US" sz="2000" i="1">
                        <a:latin typeface="Cambria Math" charset="0"/>
                      </a:rPr>
                      <m:t>𝑧</m:t>
                    </m:r>
                  </m:oMath>
                </a14:m>
                <a:r>
                  <a:rPr lang="zh-CN" altLang="en-US" sz="2000" dirty="0"/>
                  <a:t>的频率</a:t>
                </a:r>
                <a14:m>
                  <m:oMath xmlns:m="http://schemas.openxmlformats.org/officeDocument/2006/math">
                    <m:r>
                      <a:rPr lang="en-US" sz="2000" i="1">
                        <a:latin typeface="Cambria Math" charset="0"/>
                      </a:rPr>
                      <m:t>𝑓</m:t>
                    </m:r>
                    <m:d>
                      <m:dPr>
                        <m:ctrlPr>
                          <a:rPr lang="en-US" sz="2000" i="1">
                            <a:latin typeface="Cambria Math" panose="02040503050406030204" pitchFamily="18" charset="0"/>
                          </a:rPr>
                        </m:ctrlPr>
                      </m:dPr>
                      <m:e>
                        <m:r>
                          <a:rPr lang="en-US" sz="2000" i="1">
                            <a:latin typeface="Cambria Math" charset="0"/>
                          </a:rPr>
                          <m:t>𝑧</m:t>
                        </m:r>
                      </m:e>
                    </m:d>
                    <m:r>
                      <a:rPr lang="en-US" sz="2000" i="1">
                        <a:latin typeface="Cambria Math" charset="0"/>
                      </a:rPr>
                      <m:t>=</m:t>
                    </m:r>
                    <m:r>
                      <a:rPr lang="en-US" sz="2000" i="1">
                        <a:latin typeface="Cambria Math" charset="0"/>
                      </a:rPr>
                      <m:t>𝑓</m:t>
                    </m:r>
                    <m:d>
                      <m:dPr>
                        <m:ctrlPr>
                          <a:rPr lang="en-US" sz="2000" i="1">
                            <a:latin typeface="Cambria Math" panose="02040503050406030204" pitchFamily="18" charset="0"/>
                          </a:rPr>
                        </m:ctrlPr>
                      </m:dPr>
                      <m:e>
                        <m:r>
                          <a:rPr lang="en-US" sz="2000" i="1">
                            <a:latin typeface="Cambria Math" charset="0"/>
                          </a:rPr>
                          <m:t>𝑥</m:t>
                        </m:r>
                      </m:e>
                    </m:d>
                    <m:r>
                      <a:rPr lang="en-US" sz="2000" i="1">
                        <a:latin typeface="Cambria Math" charset="0"/>
                      </a:rPr>
                      <m:t>+</m:t>
                    </m:r>
                    <m:r>
                      <a:rPr lang="en-US" sz="2000" i="1">
                        <a:latin typeface="Cambria Math" charset="0"/>
                      </a:rPr>
                      <m:t>𝑓</m:t>
                    </m:r>
                    <m:d>
                      <m:dPr>
                        <m:ctrlPr>
                          <a:rPr lang="en-US" sz="2000" i="1">
                            <a:latin typeface="Cambria Math" panose="02040503050406030204" pitchFamily="18" charset="0"/>
                          </a:rPr>
                        </m:ctrlPr>
                      </m:dPr>
                      <m:e>
                        <m:r>
                          <a:rPr lang="en-US" sz="2000" i="1">
                            <a:latin typeface="Cambria Math" charset="0"/>
                          </a:rPr>
                          <m:t>𝑦</m:t>
                        </m:r>
                      </m:e>
                    </m:d>
                    <m:r>
                      <a:rPr lang="en-US" sz="2000" i="1">
                        <a:latin typeface="Cambria Math" charset="0"/>
                      </a:rPr>
                      <m:t>, </m:t>
                    </m:r>
                    <m:sSup>
                      <m:sSupPr>
                        <m:ctrlPr>
                          <a:rPr lang="en-US" sz="2000" i="1">
                            <a:latin typeface="Cambria Math" panose="02040503050406030204" pitchFamily="18" charset="0"/>
                          </a:rPr>
                        </m:ctrlPr>
                      </m:sSupPr>
                      <m:e>
                        <m:r>
                          <a:rPr lang="en-US" sz="2000" i="1">
                            <a:latin typeface="Cambria Math" charset="0"/>
                          </a:rPr>
                          <m:t>𝐴</m:t>
                        </m:r>
                      </m:e>
                      <m:sup>
                        <m:r>
                          <a:rPr lang="en-US" sz="2000" i="1">
                            <a:latin typeface="Cambria Math" charset="0"/>
                          </a:rPr>
                          <m:t>′</m:t>
                        </m:r>
                      </m:sup>
                    </m:sSup>
                    <m:r>
                      <a:rPr lang="en-US" sz="2000" i="1">
                        <a:latin typeface="Cambria Math" charset="0"/>
                      </a:rPr>
                      <m:t>=</m:t>
                    </m:r>
                    <m:r>
                      <a:rPr lang="en-US" sz="2000" i="1">
                        <a:latin typeface="Cambria Math" charset="0"/>
                      </a:rPr>
                      <m:t>𝐴</m:t>
                    </m:r>
                    <m:r>
                      <a:rPr lang="en-US" sz="2000" i="1">
                        <a:latin typeface="Cambria Math" charset="0"/>
                      </a:rPr>
                      <m:t>∪</m:t>
                    </m:r>
                    <m:d>
                      <m:dPr>
                        <m:begChr m:val="{"/>
                        <m:endChr m:val="}"/>
                        <m:ctrlPr>
                          <a:rPr lang="en-US" sz="2000" i="1">
                            <a:latin typeface="Cambria Math" panose="02040503050406030204" pitchFamily="18" charset="0"/>
                          </a:rPr>
                        </m:ctrlPr>
                      </m:dPr>
                      <m:e>
                        <m:r>
                          <a:rPr lang="en-US" sz="2000" i="1">
                            <a:latin typeface="Cambria Math" charset="0"/>
                          </a:rPr>
                          <m:t>𝑧</m:t>
                        </m:r>
                      </m:e>
                    </m:d>
                    <m:r>
                      <a:rPr lang="en-US" sz="2000" i="1">
                        <a:latin typeface="Cambria Math" charset="0"/>
                      </a:rPr>
                      <m:t>−</m:t>
                    </m:r>
                    <m:d>
                      <m:dPr>
                        <m:begChr m:val="{"/>
                        <m:endChr m:val="}"/>
                        <m:ctrlPr>
                          <a:rPr lang="en-US" sz="2000" i="1">
                            <a:latin typeface="Cambria Math" panose="02040503050406030204" pitchFamily="18" charset="0"/>
                          </a:rPr>
                        </m:ctrlPr>
                      </m:dPr>
                      <m:e>
                        <m:r>
                          <a:rPr lang="en-US" sz="2000" i="1">
                            <a:latin typeface="Cambria Math" charset="0"/>
                          </a:rPr>
                          <m:t>𝑥</m:t>
                        </m:r>
                        <m:r>
                          <a:rPr lang="en-US" sz="2000" i="1">
                            <a:latin typeface="Cambria Math" charset="0"/>
                          </a:rPr>
                          <m:t>,</m:t>
                        </m:r>
                        <m:r>
                          <a:rPr lang="en-US" sz="2000" i="1">
                            <a:latin typeface="Cambria Math" charset="0"/>
                          </a:rPr>
                          <m:t>𝑦</m:t>
                        </m:r>
                      </m:e>
                    </m:d>
                    <m:r>
                      <a:rPr lang="en-US" sz="2000" i="1">
                        <a:latin typeface="Cambria Math" charset="0"/>
                      </a:rPr>
                      <m:t>, </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charset="0"/>
                              </a:rPr>
                              <m:t>𝐴</m:t>
                            </m:r>
                          </m:e>
                          <m:sup>
                            <m:r>
                              <a:rPr lang="en-US" sz="2000" i="1">
                                <a:latin typeface="Cambria Math" charset="0"/>
                              </a:rPr>
                              <m:t>′</m:t>
                            </m:r>
                          </m:sup>
                        </m:sSup>
                      </m:e>
                    </m:d>
                    <m:r>
                      <a:rPr lang="en-US" sz="2000" i="1">
                        <a:latin typeface="Cambria Math" charset="0"/>
                      </a:rPr>
                      <m:t>=</m:t>
                    </m:r>
                    <m:d>
                      <m:dPr>
                        <m:begChr m:val="|"/>
                        <m:endChr m:val="|"/>
                        <m:ctrlPr>
                          <a:rPr lang="en-US" sz="2000" i="1">
                            <a:latin typeface="Cambria Math" panose="02040503050406030204" pitchFamily="18" charset="0"/>
                          </a:rPr>
                        </m:ctrlPr>
                      </m:dPr>
                      <m:e>
                        <m:r>
                          <a:rPr lang="en-US" sz="2000" i="1">
                            <a:latin typeface="Cambria Math" charset="0"/>
                          </a:rPr>
                          <m:t>𝐴</m:t>
                        </m:r>
                      </m:e>
                    </m:d>
                    <m:r>
                      <a:rPr lang="en-US" sz="2000" i="1">
                        <a:latin typeface="Cambria Math" charset="0"/>
                      </a:rPr>
                      <m:t>−1</m:t>
                    </m:r>
                  </m:oMath>
                </a14:m>
                <a:r>
                  <a:rPr lang="zh-CN" altLang="en-US" sz="2000" dirty="0"/>
                  <a:t>。然后用心的字母表</a:t>
                </a:r>
                <a14:m>
                  <m:oMath xmlns:m="http://schemas.openxmlformats.org/officeDocument/2006/math">
                    <m:sSup>
                      <m:sSupPr>
                        <m:ctrlPr>
                          <a:rPr lang="en-US" sz="2000" i="1">
                            <a:latin typeface="Cambria Math" panose="02040503050406030204" pitchFamily="18" charset="0"/>
                          </a:rPr>
                        </m:ctrlPr>
                      </m:sSupPr>
                      <m:e>
                        <m:r>
                          <a:rPr lang="en-US" sz="2000" i="1">
                            <a:latin typeface="Cambria Math" charset="0"/>
                          </a:rPr>
                          <m:t>𝐴</m:t>
                        </m:r>
                      </m:e>
                      <m:sup>
                        <m:r>
                          <a:rPr lang="en-US" sz="2000" i="1">
                            <a:latin typeface="Cambria Math" charset="0"/>
                          </a:rPr>
                          <m:t>′</m:t>
                        </m:r>
                      </m:sup>
                    </m:sSup>
                  </m:oMath>
                </a14:m>
                <a:r>
                  <a:rPr lang="zh-CN" altLang="en-US" sz="2000" dirty="0"/>
                  <a:t>重复以上步骤，直到只剩下一个符号的字母为止，最终得到的数即哈夫曼编码结果。</a:t>
                </a:r>
                <a:endParaRPr lang="en-US" altLang="zh-CN" sz="2000" dirty="0"/>
              </a:p>
              <a:p>
                <a:r>
                  <a:rPr lang="zh-CN" altLang="en-US" sz="2000" dirty="0"/>
                  <a:t>字母表如下：</a:t>
                </a:r>
                <a:endParaRPr lang="en-US" altLang="zh-CN" sz="2000" dirty="0"/>
              </a:p>
              <a:p>
                <a:endParaRPr lang="en-US" altLang="zh-CN" dirty="0"/>
              </a:p>
            </p:txBody>
          </p:sp>
        </mc:Choice>
        <mc:Fallback xmlns="">
          <p:sp>
            <p:nvSpPr>
              <p:cNvPr id="2" name="矩形 1"/>
              <p:cNvSpPr>
                <a:spLocks noRot="1" noChangeAspect="1" noMove="1" noResize="1" noEditPoints="1" noAdjustHandles="1" noChangeArrowheads="1" noChangeShapeType="1" noTextEdit="1"/>
              </p:cNvSpPr>
              <p:nvPr/>
            </p:nvSpPr>
            <p:spPr>
              <a:xfrm>
                <a:off x="225370" y="690363"/>
                <a:ext cx="11614730" cy="2840393"/>
              </a:xfrm>
              <a:prstGeom prst="rect">
                <a:avLst/>
              </a:prstGeom>
              <a:blipFill>
                <a:blip r:embed="rId3"/>
                <a:stretch>
                  <a:fillRect l="-577" t="-6867" r="-2730"/>
                </a:stretch>
              </a:blipFill>
            </p:spPr>
            <p:txBody>
              <a:bodyPr/>
              <a:lstStyle/>
              <a:p>
                <a:r>
                  <a:rPr lang="zh-CN" altLang="en-US">
                    <a:noFill/>
                  </a:rPr>
                  <a:t> </a:t>
                </a:r>
              </a:p>
            </p:txBody>
          </p:sp>
        </mc:Fallback>
      </mc:AlternateContent>
      <p:graphicFrame>
        <p:nvGraphicFramePr>
          <p:cNvPr id="3" name="Table 2"/>
          <p:cNvGraphicFramePr>
            <a:graphicFrameLocks noGrp="1"/>
          </p:cNvGraphicFramePr>
          <p:nvPr>
            <p:extLst>
              <p:ext uri="{D42A27DB-BD31-4B8C-83A1-F6EECF244321}">
                <p14:modId xmlns:p14="http://schemas.microsoft.com/office/powerpoint/2010/main" val="146340332"/>
              </p:ext>
            </p:extLst>
          </p:nvPr>
        </p:nvGraphicFramePr>
        <p:xfrm>
          <a:off x="1460823" y="4408413"/>
          <a:ext cx="9577063" cy="1570614"/>
        </p:xfrm>
        <a:graphic>
          <a:graphicData uri="http://schemas.openxmlformats.org/drawingml/2006/table">
            <a:tbl>
              <a:tblPr firstRow="1" firstCol="1" bandRow="1">
                <a:tableStyleId>{5C22544A-7EE6-4342-B048-85BDC9FD1C3A}</a:tableStyleId>
              </a:tblPr>
              <a:tblGrid>
                <a:gridCol w="1183108">
                  <a:extLst>
                    <a:ext uri="{9D8B030D-6E8A-4147-A177-3AD203B41FA5}">
                      <a16:colId xmlns:a16="http://schemas.microsoft.com/office/drawing/2014/main" val="20000"/>
                    </a:ext>
                  </a:extLst>
                </a:gridCol>
                <a:gridCol w="1245442">
                  <a:extLst>
                    <a:ext uri="{9D8B030D-6E8A-4147-A177-3AD203B41FA5}">
                      <a16:colId xmlns:a16="http://schemas.microsoft.com/office/drawing/2014/main" val="20001"/>
                    </a:ext>
                  </a:extLst>
                </a:gridCol>
                <a:gridCol w="1203055">
                  <a:extLst>
                    <a:ext uri="{9D8B030D-6E8A-4147-A177-3AD203B41FA5}">
                      <a16:colId xmlns:a16="http://schemas.microsoft.com/office/drawing/2014/main" val="20002"/>
                    </a:ext>
                  </a:extLst>
                </a:gridCol>
                <a:gridCol w="1245442">
                  <a:extLst>
                    <a:ext uri="{9D8B030D-6E8A-4147-A177-3AD203B41FA5}">
                      <a16:colId xmlns:a16="http://schemas.microsoft.com/office/drawing/2014/main" val="20003"/>
                    </a:ext>
                  </a:extLst>
                </a:gridCol>
                <a:gridCol w="1203055">
                  <a:extLst>
                    <a:ext uri="{9D8B030D-6E8A-4147-A177-3AD203B41FA5}">
                      <a16:colId xmlns:a16="http://schemas.microsoft.com/office/drawing/2014/main" val="20004"/>
                    </a:ext>
                  </a:extLst>
                </a:gridCol>
                <a:gridCol w="1203055">
                  <a:extLst>
                    <a:ext uri="{9D8B030D-6E8A-4147-A177-3AD203B41FA5}">
                      <a16:colId xmlns:a16="http://schemas.microsoft.com/office/drawing/2014/main" val="20005"/>
                    </a:ext>
                  </a:extLst>
                </a:gridCol>
                <a:gridCol w="1146953">
                  <a:extLst>
                    <a:ext uri="{9D8B030D-6E8A-4147-A177-3AD203B41FA5}">
                      <a16:colId xmlns:a16="http://schemas.microsoft.com/office/drawing/2014/main" val="20006"/>
                    </a:ext>
                  </a:extLst>
                </a:gridCol>
                <a:gridCol w="1146953">
                  <a:extLst>
                    <a:ext uri="{9D8B030D-6E8A-4147-A177-3AD203B41FA5}">
                      <a16:colId xmlns:a16="http://schemas.microsoft.com/office/drawing/2014/main" val="20007"/>
                    </a:ext>
                  </a:extLst>
                </a:gridCol>
              </a:tblGrid>
              <a:tr h="785307">
                <a:tc>
                  <a:txBody>
                    <a:bodyPr/>
                    <a:lstStyle/>
                    <a:p>
                      <a:pPr indent="266700" algn="ctr">
                        <a:spcAft>
                          <a:spcPts val="0"/>
                        </a:spcAft>
                      </a:pPr>
                      <a:r>
                        <a:rPr lang="zh-CN" sz="2000" kern="100">
                          <a:effectLst/>
                        </a:rPr>
                        <a:t>字符</a:t>
                      </a:r>
                      <a:endParaRPr lang="en-US" sz="2000" kern="100">
                        <a:effectLst/>
                        <a:latin typeface="Calibri" charset="0"/>
                        <a:ea typeface="宋体" charset="-122"/>
                        <a:cs typeface="Times New Roman" charset="0"/>
                      </a:endParaRPr>
                    </a:p>
                  </a:txBody>
                  <a:tcPr marL="68580" marR="68580" marT="0" marB="0" anchor="ctr"/>
                </a:tc>
                <a:tc>
                  <a:txBody>
                    <a:bodyPr/>
                    <a:lstStyle/>
                    <a:p>
                      <a:pPr indent="266700" algn="ctr">
                        <a:spcAft>
                          <a:spcPts val="0"/>
                        </a:spcAft>
                      </a:pPr>
                      <a:r>
                        <a:rPr lang="en-US" sz="2000" kern="100">
                          <a:effectLst/>
                        </a:rPr>
                        <a:t>a</a:t>
                      </a:r>
                      <a:endParaRPr lang="en-US" sz="2000" kern="100">
                        <a:effectLst/>
                        <a:latin typeface="Calibri" charset="0"/>
                        <a:ea typeface="宋体" charset="-122"/>
                        <a:cs typeface="Times New Roman" charset="0"/>
                      </a:endParaRPr>
                    </a:p>
                  </a:txBody>
                  <a:tcPr marL="68580" marR="68580" marT="0" marB="0" anchor="ctr"/>
                </a:tc>
                <a:tc>
                  <a:txBody>
                    <a:bodyPr/>
                    <a:lstStyle/>
                    <a:p>
                      <a:pPr indent="266700" algn="ctr">
                        <a:spcAft>
                          <a:spcPts val="0"/>
                        </a:spcAft>
                      </a:pPr>
                      <a:r>
                        <a:rPr lang="en-US" sz="2000" kern="100">
                          <a:effectLst/>
                        </a:rPr>
                        <a:t>b</a:t>
                      </a:r>
                      <a:endParaRPr lang="en-US" sz="2000" kern="100">
                        <a:effectLst/>
                        <a:latin typeface="Calibri" charset="0"/>
                        <a:ea typeface="宋体" charset="-122"/>
                        <a:cs typeface="Times New Roman" charset="0"/>
                      </a:endParaRPr>
                    </a:p>
                  </a:txBody>
                  <a:tcPr marL="68580" marR="68580" marT="0" marB="0" anchor="ctr"/>
                </a:tc>
                <a:tc>
                  <a:txBody>
                    <a:bodyPr/>
                    <a:lstStyle/>
                    <a:p>
                      <a:pPr indent="266700" algn="ctr">
                        <a:spcAft>
                          <a:spcPts val="0"/>
                        </a:spcAft>
                      </a:pPr>
                      <a:r>
                        <a:rPr lang="en-US" sz="2000" kern="100">
                          <a:effectLst/>
                        </a:rPr>
                        <a:t>c</a:t>
                      </a:r>
                      <a:endParaRPr lang="en-US" sz="2000" kern="100">
                        <a:effectLst/>
                        <a:latin typeface="Calibri" charset="0"/>
                        <a:ea typeface="宋体" charset="-122"/>
                        <a:cs typeface="Times New Roman" charset="0"/>
                      </a:endParaRPr>
                    </a:p>
                  </a:txBody>
                  <a:tcPr marL="68580" marR="68580" marT="0" marB="0" anchor="ctr"/>
                </a:tc>
                <a:tc>
                  <a:txBody>
                    <a:bodyPr/>
                    <a:lstStyle/>
                    <a:p>
                      <a:pPr indent="266700" algn="ctr">
                        <a:spcAft>
                          <a:spcPts val="0"/>
                        </a:spcAft>
                      </a:pPr>
                      <a:r>
                        <a:rPr lang="en-US" sz="2000" kern="100">
                          <a:effectLst/>
                        </a:rPr>
                        <a:t>d</a:t>
                      </a:r>
                      <a:endParaRPr lang="en-US" sz="2000" kern="100">
                        <a:effectLst/>
                        <a:latin typeface="Calibri" charset="0"/>
                        <a:ea typeface="宋体" charset="-122"/>
                        <a:cs typeface="Times New Roman" charset="0"/>
                      </a:endParaRPr>
                    </a:p>
                  </a:txBody>
                  <a:tcPr marL="68580" marR="68580" marT="0" marB="0" anchor="ctr"/>
                </a:tc>
                <a:tc>
                  <a:txBody>
                    <a:bodyPr/>
                    <a:lstStyle/>
                    <a:p>
                      <a:pPr indent="266700" algn="ctr">
                        <a:spcAft>
                          <a:spcPts val="0"/>
                        </a:spcAft>
                      </a:pPr>
                      <a:r>
                        <a:rPr lang="en-US" sz="2000" kern="100">
                          <a:effectLst/>
                        </a:rPr>
                        <a:t>e</a:t>
                      </a:r>
                      <a:endParaRPr lang="en-US" sz="2000" kern="100">
                        <a:effectLst/>
                        <a:latin typeface="Calibri" charset="0"/>
                        <a:ea typeface="宋体" charset="-122"/>
                        <a:cs typeface="Times New Roman" charset="0"/>
                      </a:endParaRPr>
                    </a:p>
                  </a:txBody>
                  <a:tcPr marL="68580" marR="68580" marT="0" marB="0" anchor="ctr"/>
                </a:tc>
                <a:tc>
                  <a:txBody>
                    <a:bodyPr/>
                    <a:lstStyle/>
                    <a:p>
                      <a:pPr indent="266700" algn="ctr">
                        <a:spcAft>
                          <a:spcPts val="0"/>
                        </a:spcAft>
                      </a:pPr>
                      <a:r>
                        <a:rPr lang="en-US" sz="2000" kern="100">
                          <a:effectLst/>
                        </a:rPr>
                        <a:t>f</a:t>
                      </a:r>
                      <a:endParaRPr lang="en-US" sz="2000" kern="100">
                        <a:effectLst/>
                        <a:latin typeface="Calibri" charset="0"/>
                        <a:ea typeface="宋体" charset="-122"/>
                        <a:cs typeface="Times New Roman" charset="0"/>
                      </a:endParaRPr>
                    </a:p>
                  </a:txBody>
                  <a:tcPr marL="68580" marR="68580" marT="0" marB="0" anchor="ctr"/>
                </a:tc>
                <a:tc>
                  <a:txBody>
                    <a:bodyPr/>
                    <a:lstStyle/>
                    <a:p>
                      <a:pPr indent="266700" algn="ctr">
                        <a:spcAft>
                          <a:spcPts val="0"/>
                        </a:spcAft>
                      </a:pPr>
                      <a:r>
                        <a:rPr lang="en-US" sz="2000" kern="100">
                          <a:effectLst/>
                        </a:rPr>
                        <a:t>g</a:t>
                      </a:r>
                      <a:endParaRPr lang="en-US" sz="2000" kern="100">
                        <a:effectLst/>
                        <a:latin typeface="Calibri" charset="0"/>
                        <a:ea typeface="宋体" charset="-122"/>
                        <a:cs typeface="Times New Roman" charset="0"/>
                      </a:endParaRPr>
                    </a:p>
                  </a:txBody>
                  <a:tcPr marL="68580" marR="68580" marT="0" marB="0" anchor="ctr"/>
                </a:tc>
                <a:extLst>
                  <a:ext uri="{0D108BD9-81ED-4DB2-BD59-A6C34878D82A}">
                    <a16:rowId xmlns:a16="http://schemas.microsoft.com/office/drawing/2014/main" val="10000"/>
                  </a:ext>
                </a:extLst>
              </a:tr>
              <a:tr h="785307">
                <a:tc>
                  <a:txBody>
                    <a:bodyPr/>
                    <a:lstStyle/>
                    <a:p>
                      <a:pPr indent="266700" algn="ctr">
                        <a:spcAft>
                          <a:spcPts val="0"/>
                        </a:spcAft>
                      </a:pPr>
                      <a:r>
                        <a:rPr lang="zh-CN" sz="2000" kern="100">
                          <a:effectLst/>
                        </a:rPr>
                        <a:t>频率</a:t>
                      </a:r>
                      <a:endParaRPr lang="en-US" sz="2000" kern="100">
                        <a:effectLst/>
                        <a:latin typeface="Calibri" charset="0"/>
                        <a:ea typeface="宋体" charset="-122"/>
                        <a:cs typeface="Times New Roman" charset="0"/>
                      </a:endParaRPr>
                    </a:p>
                  </a:txBody>
                  <a:tcPr marL="68580" marR="68580" marT="0" marB="0" anchor="ctr"/>
                </a:tc>
                <a:tc>
                  <a:txBody>
                    <a:bodyPr/>
                    <a:lstStyle/>
                    <a:p>
                      <a:pPr indent="266700" algn="ctr">
                        <a:spcAft>
                          <a:spcPts val="0"/>
                        </a:spcAft>
                      </a:pPr>
                      <a:r>
                        <a:rPr lang="en-US" sz="2000" kern="100">
                          <a:effectLst/>
                        </a:rPr>
                        <a:t>0.25</a:t>
                      </a:r>
                      <a:endParaRPr lang="en-US" sz="2000" kern="100">
                        <a:effectLst/>
                        <a:latin typeface="Calibri" charset="0"/>
                        <a:ea typeface="宋体" charset="-122"/>
                        <a:cs typeface="Times New Roman" charset="0"/>
                      </a:endParaRPr>
                    </a:p>
                  </a:txBody>
                  <a:tcPr marL="68580" marR="68580" marT="0" marB="0" anchor="ctr"/>
                </a:tc>
                <a:tc>
                  <a:txBody>
                    <a:bodyPr/>
                    <a:lstStyle/>
                    <a:p>
                      <a:pPr indent="266700" algn="ctr">
                        <a:spcAft>
                          <a:spcPts val="0"/>
                        </a:spcAft>
                      </a:pPr>
                      <a:r>
                        <a:rPr lang="en-US" sz="2000" kern="100">
                          <a:effectLst/>
                        </a:rPr>
                        <a:t>0.1</a:t>
                      </a:r>
                      <a:endParaRPr lang="en-US" sz="2000" kern="100">
                        <a:effectLst/>
                        <a:latin typeface="Calibri" charset="0"/>
                        <a:ea typeface="宋体" charset="-122"/>
                        <a:cs typeface="Times New Roman" charset="0"/>
                      </a:endParaRPr>
                    </a:p>
                  </a:txBody>
                  <a:tcPr marL="68580" marR="68580" marT="0" marB="0" anchor="ctr"/>
                </a:tc>
                <a:tc>
                  <a:txBody>
                    <a:bodyPr/>
                    <a:lstStyle/>
                    <a:p>
                      <a:pPr indent="266700" algn="ctr">
                        <a:spcAft>
                          <a:spcPts val="0"/>
                        </a:spcAft>
                      </a:pPr>
                      <a:r>
                        <a:rPr lang="en-US" sz="2000" kern="100">
                          <a:effectLst/>
                        </a:rPr>
                        <a:t>0.12</a:t>
                      </a:r>
                      <a:endParaRPr lang="en-US" sz="2000" kern="100">
                        <a:effectLst/>
                        <a:latin typeface="Calibri" charset="0"/>
                        <a:ea typeface="宋体" charset="-122"/>
                        <a:cs typeface="Times New Roman" charset="0"/>
                      </a:endParaRPr>
                    </a:p>
                  </a:txBody>
                  <a:tcPr marL="68580" marR="68580" marT="0" marB="0" anchor="ctr"/>
                </a:tc>
                <a:tc>
                  <a:txBody>
                    <a:bodyPr/>
                    <a:lstStyle/>
                    <a:p>
                      <a:pPr indent="266700" algn="ctr">
                        <a:spcAft>
                          <a:spcPts val="0"/>
                        </a:spcAft>
                      </a:pPr>
                      <a:r>
                        <a:rPr lang="en-US" sz="2000" kern="100">
                          <a:effectLst/>
                        </a:rPr>
                        <a:t>0.2 </a:t>
                      </a:r>
                      <a:endParaRPr lang="en-US" sz="2000" kern="100">
                        <a:effectLst/>
                        <a:latin typeface="Calibri" charset="0"/>
                        <a:ea typeface="宋体" charset="-122"/>
                        <a:cs typeface="Times New Roman" charset="0"/>
                      </a:endParaRPr>
                    </a:p>
                  </a:txBody>
                  <a:tcPr marL="68580" marR="68580" marT="0" marB="0" anchor="ctr"/>
                </a:tc>
                <a:tc>
                  <a:txBody>
                    <a:bodyPr/>
                    <a:lstStyle/>
                    <a:p>
                      <a:pPr indent="266700" algn="ctr">
                        <a:spcAft>
                          <a:spcPts val="0"/>
                        </a:spcAft>
                      </a:pPr>
                      <a:r>
                        <a:rPr lang="en-US" sz="2000" kern="100">
                          <a:effectLst/>
                        </a:rPr>
                        <a:t>0.15</a:t>
                      </a:r>
                      <a:endParaRPr lang="en-US" sz="2000" kern="100">
                        <a:effectLst/>
                        <a:latin typeface="Calibri" charset="0"/>
                        <a:ea typeface="宋体" charset="-122"/>
                        <a:cs typeface="Times New Roman" charset="0"/>
                      </a:endParaRPr>
                    </a:p>
                  </a:txBody>
                  <a:tcPr marL="68580" marR="68580" marT="0" marB="0" anchor="ctr"/>
                </a:tc>
                <a:tc>
                  <a:txBody>
                    <a:bodyPr/>
                    <a:lstStyle/>
                    <a:p>
                      <a:pPr indent="266700" algn="ctr">
                        <a:spcAft>
                          <a:spcPts val="0"/>
                        </a:spcAft>
                      </a:pPr>
                      <a:r>
                        <a:rPr lang="en-US" sz="2000" kern="100">
                          <a:effectLst/>
                        </a:rPr>
                        <a:t>0.07</a:t>
                      </a:r>
                      <a:endParaRPr lang="en-US" sz="2000" kern="100">
                        <a:effectLst/>
                        <a:latin typeface="Calibri" charset="0"/>
                        <a:ea typeface="宋体" charset="-122"/>
                        <a:cs typeface="Times New Roman" charset="0"/>
                      </a:endParaRPr>
                    </a:p>
                  </a:txBody>
                  <a:tcPr marL="68580" marR="68580" marT="0" marB="0" anchor="ctr"/>
                </a:tc>
                <a:tc>
                  <a:txBody>
                    <a:bodyPr/>
                    <a:lstStyle/>
                    <a:p>
                      <a:pPr indent="266700" algn="ctr">
                        <a:spcAft>
                          <a:spcPts val="0"/>
                        </a:spcAft>
                      </a:pPr>
                      <a:r>
                        <a:rPr lang="en-US" sz="2000" kern="100" dirty="0">
                          <a:effectLst/>
                        </a:rPr>
                        <a:t>0.11</a:t>
                      </a:r>
                      <a:endParaRPr lang="en-US" sz="2000" kern="100" dirty="0">
                        <a:effectLst/>
                        <a:latin typeface="Calibri" charset="0"/>
                        <a:ea typeface="宋体" charset="-122"/>
                        <a:cs typeface="Times New Roman" charset="0"/>
                      </a:endParaRPr>
                    </a:p>
                  </a:txBody>
                  <a:tcPr marL="68580" marR="68580" marT="0" marB="0" anchor="ctr"/>
                </a:tc>
                <a:extLst>
                  <a:ext uri="{0D108BD9-81ED-4DB2-BD59-A6C34878D82A}">
                    <a16:rowId xmlns:a16="http://schemas.microsoft.com/office/drawing/2014/main" val="10001"/>
                  </a:ext>
                </a:extLst>
              </a:tr>
            </a:tbl>
          </a:graphicData>
        </a:graphic>
      </p:graphicFrame>
      <p:sp>
        <p:nvSpPr>
          <p:cNvPr id="8" name="文本框 7">
            <a:extLst>
              <a:ext uri="{FF2B5EF4-FFF2-40B4-BE49-F238E27FC236}">
                <a16:creationId xmlns:a16="http://schemas.microsoft.com/office/drawing/2014/main" id="{69E50F9E-F598-49A3-8BA9-B81C41F4B207}"/>
              </a:ext>
            </a:extLst>
          </p:cNvPr>
          <p:cNvSpPr txBox="1"/>
          <p:nvPr/>
        </p:nvSpPr>
        <p:spPr>
          <a:xfrm>
            <a:off x="392023" y="303957"/>
            <a:ext cx="1231106"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题目分析</a:t>
            </a:r>
          </a:p>
        </p:txBody>
      </p:sp>
    </p:spTree>
    <p:extLst>
      <p:ext uri="{BB962C8B-B14F-4D97-AF65-F5344CB8AC3E}">
        <p14:creationId xmlns:p14="http://schemas.microsoft.com/office/powerpoint/2010/main" val="19417968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a:spLocks noChangeArrowheads="1"/>
          </p:cNvSpPr>
          <p:nvPr/>
        </p:nvSpPr>
        <p:spPr bwMode="auto">
          <a:xfrm>
            <a:off x="3091705" y="3001352"/>
            <a:ext cx="32624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pPr algn="r"/>
            <a:r>
              <a:rPr lang="zh-CN" altLang="en-US" sz="4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图与散列表</a:t>
            </a:r>
          </a:p>
        </p:txBody>
      </p:sp>
      <p:sp>
        <p:nvSpPr>
          <p:cNvPr id="7" name="Text Box 3"/>
          <p:cNvSpPr>
            <a:spLocks noChangeArrowheads="1"/>
          </p:cNvSpPr>
          <p:nvPr/>
        </p:nvSpPr>
        <p:spPr bwMode="auto">
          <a:xfrm>
            <a:off x="7293470" y="1614088"/>
            <a:ext cx="2994731"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23900" dirty="0">
                <a:solidFill>
                  <a:schemeClr val="accent2"/>
                </a:solidFill>
                <a:latin typeface="Impact" panose="020B0806030902050204" pitchFamily="34" charset="0"/>
                <a:ea typeface="微软雅黑" panose="020B0503020204020204" pitchFamily="34" charset="-122"/>
                <a:sym typeface="Arial" panose="020B0604020202020204" pitchFamily="34" charset="0"/>
              </a:rPr>
              <a:t>01</a:t>
            </a:r>
            <a:endParaRPr lang="zh-CN" altLang="en-US" sz="23900" b="1" dirty="0">
              <a:solidFill>
                <a:schemeClr val="accent2"/>
              </a:solidFill>
              <a:latin typeface="Impact" panose="020B0806030902050204" pitchFamily="34" charset="0"/>
              <a:ea typeface="微软雅黑" panose="020B0503020204020204" pitchFamily="34" charset="-122"/>
              <a:sym typeface="Arial" panose="020B0604020202020204" pitchFamily="34" charset="0"/>
            </a:endParaRPr>
          </a:p>
        </p:txBody>
      </p:sp>
      <p:sp>
        <p:nvSpPr>
          <p:cNvPr id="8" name="Freeform 6"/>
          <p:cNvSpPr>
            <a:spLocks/>
          </p:cNvSpPr>
          <p:nvPr/>
        </p:nvSpPr>
        <p:spPr bwMode="auto">
          <a:xfrm>
            <a:off x="0" y="4091804"/>
            <a:ext cx="5265494" cy="3140846"/>
          </a:xfrm>
          <a:custGeom>
            <a:avLst/>
            <a:gdLst>
              <a:gd name="T0" fmla="*/ 0 w 2348"/>
              <a:gd name="T1" fmla="*/ 0 h 1407"/>
              <a:gd name="T2" fmla="*/ 2348 w 2348"/>
              <a:gd name="T3" fmla="*/ 1407 h 1407"/>
              <a:gd name="T4" fmla="*/ 0 w 2348"/>
              <a:gd name="T5" fmla="*/ 1407 h 1407"/>
              <a:gd name="T6" fmla="*/ 0 w 2348"/>
              <a:gd name="T7" fmla="*/ 0 h 1407"/>
            </a:gdLst>
            <a:ahLst/>
            <a:cxnLst>
              <a:cxn ang="0">
                <a:pos x="T0" y="T1"/>
              </a:cxn>
              <a:cxn ang="0">
                <a:pos x="T2" y="T3"/>
              </a:cxn>
              <a:cxn ang="0">
                <a:pos x="T4" y="T5"/>
              </a:cxn>
              <a:cxn ang="0">
                <a:pos x="T6" y="T7"/>
              </a:cxn>
            </a:cxnLst>
            <a:rect l="0" t="0" r="r" b="b"/>
            <a:pathLst>
              <a:path w="2348" h="1407">
                <a:moveTo>
                  <a:pt x="0" y="0"/>
                </a:moveTo>
                <a:lnTo>
                  <a:pt x="2348" y="1407"/>
                </a:lnTo>
                <a:lnTo>
                  <a:pt x="0" y="1407"/>
                </a:lnTo>
                <a:lnTo>
                  <a:pt x="0" y="0"/>
                </a:ln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7"/>
          <p:cNvSpPr>
            <a:spLocks/>
          </p:cNvSpPr>
          <p:nvPr/>
        </p:nvSpPr>
        <p:spPr bwMode="auto">
          <a:xfrm>
            <a:off x="2984828" y="4640949"/>
            <a:ext cx="9873922" cy="2591700"/>
          </a:xfrm>
          <a:custGeom>
            <a:avLst/>
            <a:gdLst>
              <a:gd name="T0" fmla="*/ 4403 w 4403"/>
              <a:gd name="T1" fmla="*/ 0 h 1161"/>
              <a:gd name="T2" fmla="*/ 4403 w 4403"/>
              <a:gd name="T3" fmla="*/ 1161 h 1161"/>
              <a:gd name="T4" fmla="*/ 0 w 4403"/>
              <a:gd name="T5" fmla="*/ 1161 h 1161"/>
              <a:gd name="T6" fmla="*/ 4403 w 4403"/>
              <a:gd name="T7" fmla="*/ 0 h 1161"/>
            </a:gdLst>
            <a:ahLst/>
            <a:cxnLst>
              <a:cxn ang="0">
                <a:pos x="T0" y="T1"/>
              </a:cxn>
              <a:cxn ang="0">
                <a:pos x="T2" y="T3"/>
              </a:cxn>
              <a:cxn ang="0">
                <a:pos x="T4" y="T5"/>
              </a:cxn>
              <a:cxn ang="0">
                <a:pos x="T6" y="T7"/>
              </a:cxn>
            </a:cxnLst>
            <a:rect l="0" t="0" r="r" b="b"/>
            <a:pathLst>
              <a:path w="4403" h="1161">
                <a:moveTo>
                  <a:pt x="4403" y="0"/>
                </a:moveTo>
                <a:lnTo>
                  <a:pt x="4403" y="1161"/>
                </a:lnTo>
                <a:lnTo>
                  <a:pt x="0" y="1161"/>
                </a:lnTo>
                <a:lnTo>
                  <a:pt x="4403" y="0"/>
                </a:lnTo>
                <a:close/>
              </a:path>
            </a:pathLst>
          </a:custGeom>
          <a:blipFill dpi="0" rotWithShape="1">
            <a:blip r:embed="rId4" cstate="print">
              <a:extLst>
                <a:ext uri="{28A0092B-C50C-407E-A947-70E740481C1C}">
                  <a14:useLocalDpi xmlns:a14="http://schemas.microsoft.com/office/drawing/2010/main"/>
                </a:ext>
              </a:extLst>
            </a:blip>
            <a:srcRect/>
            <a:stretch>
              <a:fillRect/>
            </a:stretch>
          </a:blip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3202699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5AAE9751-0CF6-496C-AC36-C32CD0773473}"/>
              </a:ext>
            </a:extLst>
          </p:cNvPr>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10" name="文本框 9">
            <a:extLst>
              <a:ext uri="{FF2B5EF4-FFF2-40B4-BE49-F238E27FC236}">
                <a16:creationId xmlns:a16="http://schemas.microsoft.com/office/drawing/2014/main" id="{55651D69-5B5C-4FB7-BD74-15867BDC13E7}"/>
              </a:ext>
            </a:extLst>
          </p:cNvPr>
          <p:cNvSpPr txBox="1"/>
          <p:nvPr/>
        </p:nvSpPr>
        <p:spPr>
          <a:xfrm>
            <a:off x="392023" y="303957"/>
            <a:ext cx="615553"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实现</a:t>
            </a:r>
          </a:p>
        </p:txBody>
      </p:sp>
      <p:sp>
        <p:nvSpPr>
          <p:cNvPr id="7" name="文本框 6">
            <a:extLst>
              <a:ext uri="{FF2B5EF4-FFF2-40B4-BE49-F238E27FC236}">
                <a16:creationId xmlns:a16="http://schemas.microsoft.com/office/drawing/2014/main" id="{3707FD86-37EA-43D0-807B-B8637BBB65BD}"/>
              </a:ext>
            </a:extLst>
          </p:cNvPr>
          <p:cNvSpPr txBox="1"/>
          <p:nvPr/>
        </p:nvSpPr>
        <p:spPr>
          <a:xfrm>
            <a:off x="392023" y="831376"/>
            <a:ext cx="6181368" cy="6259278"/>
          </a:xfrm>
          <a:prstGeom prst="rect">
            <a:avLst/>
          </a:prstGeom>
          <a:noFill/>
        </p:spPr>
        <p:txBody>
          <a:bodyPr wrap="square" rtlCol="0">
            <a:spAutoFit/>
          </a:bodyPr>
          <a:lstStyle/>
          <a:p>
            <a:pPr fontAlgn="auto">
              <a:lnSpc>
                <a:spcPct val="150000"/>
              </a:lnSpc>
              <a:spcBef>
                <a:spcPts val="0"/>
              </a:spcBef>
              <a:spcAft>
                <a:spcPts val="0"/>
              </a:spcAft>
            </a:pPr>
            <a:r>
              <a:rPr lang="en-US" altLang="zh-CN" sz="2109" dirty="0">
                <a:latin typeface="Arial"/>
                <a:ea typeface="楷体_GB2312"/>
              </a:rPr>
              <a:t>//</a:t>
            </a:r>
            <a:r>
              <a:rPr lang="zh-CN" altLang="en-US" sz="2109" dirty="0">
                <a:latin typeface="Arial"/>
                <a:ea typeface="楷体_GB2312"/>
              </a:rPr>
              <a:t>构造</a:t>
            </a:r>
            <a:r>
              <a:rPr lang="en-US" altLang="zh-CN" sz="2109" dirty="0" err="1">
                <a:latin typeface="Arial"/>
                <a:ea typeface="楷体_GB2312"/>
              </a:rPr>
              <a:t>huffman</a:t>
            </a:r>
            <a:r>
              <a:rPr lang="zh-CN" altLang="en-US" sz="2109" dirty="0">
                <a:latin typeface="Arial"/>
                <a:ea typeface="楷体_GB2312"/>
              </a:rPr>
              <a:t>树，返回根结点指针</a:t>
            </a:r>
          </a:p>
          <a:p>
            <a:pPr fontAlgn="auto">
              <a:lnSpc>
                <a:spcPct val="150000"/>
              </a:lnSpc>
              <a:spcBef>
                <a:spcPts val="0"/>
              </a:spcBef>
              <a:spcAft>
                <a:spcPts val="0"/>
              </a:spcAft>
            </a:pPr>
            <a:r>
              <a:rPr lang="zh-CN" altLang="en-US" sz="2109" dirty="0">
                <a:latin typeface="Arial"/>
                <a:ea typeface="楷体_GB2312"/>
              </a:rPr>
              <a:t> </a:t>
            </a:r>
            <a:r>
              <a:rPr lang="en-US" altLang="zh-CN" sz="2109" dirty="0">
                <a:latin typeface="Arial"/>
                <a:ea typeface="楷体_GB2312"/>
              </a:rPr>
              <a:t>while(</a:t>
            </a:r>
            <a:r>
              <a:rPr lang="en-US" altLang="zh-CN" sz="2109" dirty="0" err="1">
                <a:latin typeface="Arial"/>
                <a:ea typeface="楷体_GB2312"/>
              </a:rPr>
              <a:t>vctnode</a:t>
            </a:r>
            <a:r>
              <a:rPr lang="zh-CN" altLang="en-US" sz="2109" dirty="0">
                <a:latin typeface="Arial"/>
                <a:ea typeface="楷体_GB2312"/>
              </a:rPr>
              <a:t>森林中树个数</a:t>
            </a:r>
            <a:r>
              <a:rPr lang="en-US" altLang="zh-CN" sz="2109" dirty="0">
                <a:latin typeface="Arial"/>
                <a:ea typeface="楷体_GB2312"/>
              </a:rPr>
              <a:t>&gt;1) //</a:t>
            </a:r>
            <a:r>
              <a:rPr lang="zh-CN" altLang="en-US" sz="2109" dirty="0">
                <a:latin typeface="Arial"/>
                <a:ea typeface="楷体_GB2312"/>
              </a:rPr>
              <a:t>循环进行合并</a:t>
            </a:r>
          </a:p>
          <a:p>
            <a:pPr fontAlgn="auto">
              <a:lnSpc>
                <a:spcPct val="150000"/>
              </a:lnSpc>
              <a:spcBef>
                <a:spcPts val="0"/>
              </a:spcBef>
              <a:spcAft>
                <a:spcPts val="0"/>
              </a:spcAft>
            </a:pPr>
            <a:r>
              <a:rPr lang="zh-CN" altLang="en-US" sz="2109" dirty="0">
                <a:latin typeface="Arial"/>
                <a:ea typeface="楷体_GB2312"/>
              </a:rPr>
              <a:t>    </a:t>
            </a:r>
            <a:r>
              <a:rPr lang="en-US" altLang="zh-CN" sz="2109" dirty="0">
                <a:latin typeface="Arial"/>
                <a:ea typeface="楷体_GB2312"/>
              </a:rPr>
              <a:t>{</a:t>
            </a:r>
          </a:p>
          <a:p>
            <a:pPr fontAlgn="auto">
              <a:lnSpc>
                <a:spcPct val="150000"/>
              </a:lnSpc>
              <a:spcBef>
                <a:spcPts val="0"/>
              </a:spcBef>
              <a:spcAft>
                <a:spcPts val="0"/>
              </a:spcAft>
            </a:pPr>
            <a:r>
              <a:rPr lang="en-US" altLang="zh-CN" sz="2109" dirty="0">
                <a:latin typeface="Arial"/>
                <a:ea typeface="楷体_GB2312"/>
              </a:rPr>
              <a:t>        </a:t>
            </a:r>
            <a:r>
              <a:rPr lang="zh-CN" altLang="en-US" sz="2109" dirty="0">
                <a:latin typeface="Arial"/>
                <a:ea typeface="楷体_GB2312"/>
              </a:rPr>
              <a:t>依频度高低对森林中的树进行升序排序</a:t>
            </a:r>
            <a:r>
              <a:rPr lang="en-US" altLang="zh-CN" sz="2109" dirty="0">
                <a:latin typeface="Arial"/>
                <a:ea typeface="楷体_GB2312"/>
              </a:rPr>
              <a:t>;</a:t>
            </a:r>
          </a:p>
          <a:p>
            <a:pPr fontAlgn="auto">
              <a:lnSpc>
                <a:spcPct val="150000"/>
              </a:lnSpc>
              <a:spcBef>
                <a:spcPts val="0"/>
              </a:spcBef>
              <a:spcAft>
                <a:spcPts val="0"/>
              </a:spcAft>
            </a:pPr>
            <a:r>
              <a:rPr lang="en-US" altLang="zh-CN" sz="2109" dirty="0">
                <a:latin typeface="Arial"/>
                <a:ea typeface="楷体_GB2312"/>
              </a:rPr>
              <a:t>        </a:t>
            </a:r>
            <a:r>
              <a:rPr lang="zh-CN" altLang="en-US" sz="2109" dirty="0">
                <a:latin typeface="Arial"/>
                <a:ea typeface="楷体_GB2312"/>
              </a:rPr>
              <a:t>取排完序后</a:t>
            </a:r>
            <a:r>
              <a:rPr lang="en-US" altLang="zh-CN" sz="2109" dirty="0" err="1">
                <a:latin typeface="Arial"/>
                <a:ea typeface="楷体_GB2312"/>
              </a:rPr>
              <a:t>vctnode</a:t>
            </a:r>
            <a:r>
              <a:rPr lang="zh-CN" altLang="en-US" sz="2109" dirty="0">
                <a:latin typeface="Arial"/>
                <a:ea typeface="楷体_GB2312"/>
              </a:rPr>
              <a:t>森林中频度最小的树根</a:t>
            </a:r>
            <a:r>
              <a:rPr lang="en-US" altLang="zh-CN" sz="2109" dirty="0">
                <a:latin typeface="Arial"/>
                <a:ea typeface="楷体_GB2312"/>
              </a:rPr>
              <a:t>first;</a:t>
            </a:r>
          </a:p>
          <a:p>
            <a:pPr fontAlgn="auto">
              <a:lnSpc>
                <a:spcPct val="150000"/>
              </a:lnSpc>
              <a:spcBef>
                <a:spcPts val="0"/>
              </a:spcBef>
              <a:spcAft>
                <a:spcPts val="0"/>
              </a:spcAft>
            </a:pPr>
            <a:r>
              <a:rPr lang="en-US" altLang="zh-CN" sz="2109" dirty="0">
                <a:latin typeface="Arial"/>
                <a:ea typeface="楷体_GB2312"/>
              </a:rPr>
              <a:t>        </a:t>
            </a:r>
            <a:r>
              <a:rPr lang="zh-CN" altLang="en-US" sz="2109" dirty="0">
                <a:latin typeface="Arial"/>
                <a:ea typeface="楷体_GB2312"/>
              </a:rPr>
              <a:t>取排完序后</a:t>
            </a:r>
            <a:r>
              <a:rPr lang="en-US" altLang="zh-CN" sz="2109" dirty="0" err="1">
                <a:latin typeface="Arial"/>
                <a:ea typeface="楷体_GB2312"/>
              </a:rPr>
              <a:t>vctnode</a:t>
            </a:r>
            <a:r>
              <a:rPr lang="zh-CN" altLang="en-US" sz="2109" dirty="0">
                <a:latin typeface="Arial"/>
                <a:ea typeface="楷体_GB2312"/>
              </a:rPr>
              <a:t>森林中频度第二小的树根</a:t>
            </a:r>
            <a:r>
              <a:rPr lang="en-US" altLang="zh-CN" sz="2109" dirty="0">
                <a:latin typeface="Arial"/>
                <a:ea typeface="楷体_GB2312"/>
              </a:rPr>
              <a:t>second;</a:t>
            </a:r>
          </a:p>
          <a:p>
            <a:pPr fontAlgn="auto">
              <a:lnSpc>
                <a:spcPct val="150000"/>
              </a:lnSpc>
              <a:spcBef>
                <a:spcPts val="0"/>
              </a:spcBef>
              <a:spcAft>
                <a:spcPts val="0"/>
              </a:spcAft>
            </a:pPr>
            <a:r>
              <a:rPr lang="en-US" altLang="zh-CN" sz="2109" dirty="0">
                <a:latin typeface="Arial"/>
                <a:ea typeface="楷体_GB2312"/>
              </a:rPr>
              <a:t>        </a:t>
            </a:r>
            <a:r>
              <a:rPr lang="zh-CN" altLang="en-US" sz="2109" dirty="0">
                <a:latin typeface="Arial"/>
                <a:ea typeface="楷体_GB2312"/>
              </a:rPr>
              <a:t>合并上面两个树</a:t>
            </a:r>
            <a:r>
              <a:rPr lang="en-US" altLang="zh-CN" sz="2109" dirty="0">
                <a:latin typeface="Arial"/>
                <a:ea typeface="楷体_GB2312"/>
              </a:rPr>
              <a:t>;</a:t>
            </a:r>
          </a:p>
          <a:p>
            <a:pPr fontAlgn="auto">
              <a:lnSpc>
                <a:spcPct val="150000"/>
              </a:lnSpc>
              <a:spcBef>
                <a:spcPts val="0"/>
              </a:spcBef>
              <a:spcAft>
                <a:spcPts val="0"/>
              </a:spcAft>
            </a:pPr>
            <a:r>
              <a:rPr lang="en-US" altLang="zh-CN" sz="2109" dirty="0">
                <a:latin typeface="Arial"/>
                <a:ea typeface="楷体_GB2312"/>
              </a:rPr>
              <a:t>        </a:t>
            </a:r>
            <a:r>
              <a:rPr lang="zh-CN" altLang="en-US" sz="2109" dirty="0">
                <a:latin typeface="Arial"/>
                <a:ea typeface="楷体_GB2312"/>
              </a:rPr>
              <a:t>从</a:t>
            </a:r>
            <a:r>
              <a:rPr lang="en-US" altLang="zh-CN" sz="2109" dirty="0" err="1">
                <a:latin typeface="Arial"/>
                <a:ea typeface="楷体_GB2312"/>
              </a:rPr>
              <a:t>vctnode</a:t>
            </a:r>
            <a:r>
              <a:rPr lang="zh-CN" altLang="en-US" sz="2109" dirty="0">
                <a:latin typeface="Arial"/>
                <a:ea typeface="楷体_GB2312"/>
              </a:rPr>
              <a:t>森林中删除上诉频度最小的两个节点</a:t>
            </a:r>
            <a:r>
              <a:rPr lang="en-US" altLang="zh-CN" sz="2109" dirty="0">
                <a:latin typeface="Arial"/>
                <a:ea typeface="楷体_GB2312"/>
              </a:rPr>
              <a:t>first</a:t>
            </a:r>
            <a:r>
              <a:rPr lang="zh-CN" altLang="en-US" sz="2109" dirty="0">
                <a:latin typeface="Arial"/>
                <a:ea typeface="楷体_GB2312"/>
              </a:rPr>
              <a:t>和</a:t>
            </a:r>
            <a:r>
              <a:rPr lang="en-US" altLang="zh-CN" sz="2109" dirty="0">
                <a:latin typeface="Arial"/>
                <a:ea typeface="楷体_GB2312"/>
              </a:rPr>
              <a:t>second;</a:t>
            </a:r>
          </a:p>
          <a:p>
            <a:pPr fontAlgn="auto">
              <a:lnSpc>
                <a:spcPct val="150000"/>
              </a:lnSpc>
              <a:spcBef>
                <a:spcPts val="0"/>
              </a:spcBef>
              <a:spcAft>
                <a:spcPts val="0"/>
              </a:spcAft>
            </a:pPr>
            <a:r>
              <a:rPr lang="en-US" altLang="zh-CN" sz="2109" dirty="0">
                <a:latin typeface="Arial"/>
                <a:ea typeface="楷体_GB2312"/>
              </a:rPr>
              <a:t>        </a:t>
            </a:r>
            <a:r>
              <a:rPr lang="zh-CN" altLang="en-US" sz="2109" dirty="0">
                <a:latin typeface="Arial"/>
                <a:ea typeface="楷体_GB2312"/>
              </a:rPr>
              <a:t>向</a:t>
            </a:r>
            <a:r>
              <a:rPr lang="en-US" altLang="zh-CN" sz="2109" dirty="0" err="1">
                <a:latin typeface="Arial"/>
                <a:ea typeface="楷体_GB2312"/>
              </a:rPr>
              <a:t>vctnode</a:t>
            </a:r>
            <a:r>
              <a:rPr lang="zh-CN" altLang="en-US" sz="2109" dirty="0">
                <a:latin typeface="Arial"/>
                <a:ea typeface="楷体_GB2312"/>
              </a:rPr>
              <a:t>森林中添加合并后的</a:t>
            </a:r>
            <a:r>
              <a:rPr lang="en-US" altLang="zh-CN" sz="2109" dirty="0">
                <a:latin typeface="Arial"/>
                <a:ea typeface="楷体_GB2312"/>
              </a:rPr>
              <a:t>merge</a:t>
            </a:r>
            <a:r>
              <a:rPr lang="zh-CN" altLang="en-US" sz="2109" dirty="0">
                <a:latin typeface="Arial"/>
                <a:ea typeface="楷体_GB2312"/>
              </a:rPr>
              <a:t>树</a:t>
            </a:r>
            <a:r>
              <a:rPr lang="en-US" altLang="zh-CN" sz="2109" dirty="0">
                <a:latin typeface="Arial"/>
                <a:ea typeface="楷体_GB2312"/>
              </a:rPr>
              <a:t>;}</a:t>
            </a:r>
          </a:p>
          <a:p>
            <a:pPr fontAlgn="auto">
              <a:lnSpc>
                <a:spcPct val="150000"/>
              </a:lnSpc>
              <a:spcBef>
                <a:spcPts val="0"/>
              </a:spcBef>
              <a:spcAft>
                <a:spcPts val="0"/>
              </a:spcAft>
            </a:pPr>
            <a:r>
              <a:rPr lang="en-US" altLang="zh-CN" sz="2109" dirty="0">
                <a:latin typeface="Arial"/>
                <a:ea typeface="楷体_GB2312"/>
              </a:rPr>
              <a:t>     </a:t>
            </a:r>
            <a:r>
              <a:rPr lang="pt-BR" altLang="zh-CN" sz="2000" kern="100" dirty="0">
                <a:solidFill>
                  <a:srgbClr val="000000"/>
                </a:solidFill>
                <a:cs typeface="Times New Roman" panose="02020603050405020304" pitchFamily="18" charset="0"/>
              </a:rPr>
              <a:t>	</a:t>
            </a:r>
            <a:endParaRPr lang="en-US" altLang="zh-CN" sz="2000" kern="100" dirty="0">
              <a:solidFill>
                <a:srgbClr val="000000"/>
              </a:solidFill>
              <a:cs typeface="Times New Roman" panose="02020603050405020304" pitchFamily="18" charset="0"/>
            </a:endParaRPr>
          </a:p>
          <a:p>
            <a:pPr fontAlgn="auto">
              <a:spcBef>
                <a:spcPts val="0"/>
              </a:spcBef>
              <a:spcAft>
                <a:spcPts val="0"/>
              </a:spcAft>
            </a:pPr>
            <a:endParaRPr lang="zh-CN" altLang="en-US" sz="2109" dirty="0">
              <a:latin typeface="Arial"/>
              <a:ea typeface="楷体_GB2312"/>
            </a:endParaRPr>
          </a:p>
        </p:txBody>
      </p:sp>
      <p:sp>
        <p:nvSpPr>
          <p:cNvPr id="11" name="文本框 10">
            <a:extLst>
              <a:ext uri="{FF2B5EF4-FFF2-40B4-BE49-F238E27FC236}">
                <a16:creationId xmlns:a16="http://schemas.microsoft.com/office/drawing/2014/main" id="{CEA2D90A-7E4C-464A-A777-8498741917E4}"/>
              </a:ext>
            </a:extLst>
          </p:cNvPr>
          <p:cNvSpPr txBox="1"/>
          <p:nvPr/>
        </p:nvSpPr>
        <p:spPr>
          <a:xfrm>
            <a:off x="7093947" y="814933"/>
            <a:ext cx="5760640" cy="4311821"/>
          </a:xfrm>
          <a:prstGeom prst="rect">
            <a:avLst/>
          </a:prstGeom>
          <a:noFill/>
        </p:spPr>
        <p:txBody>
          <a:bodyPr wrap="square" rtlCol="0">
            <a:spAutoFit/>
          </a:bodyPr>
          <a:lstStyle/>
          <a:p>
            <a:pPr fontAlgn="auto">
              <a:lnSpc>
                <a:spcPct val="150000"/>
              </a:lnSpc>
              <a:spcBef>
                <a:spcPts val="0"/>
              </a:spcBef>
              <a:spcAft>
                <a:spcPts val="0"/>
              </a:spcAft>
            </a:pPr>
            <a:r>
              <a:rPr lang="en-US" altLang="zh-CN" sz="2109" dirty="0">
                <a:latin typeface="Arial"/>
                <a:ea typeface="楷体_GB2312"/>
              </a:rPr>
              <a:t>//</a:t>
            </a:r>
            <a:r>
              <a:rPr lang="zh-CN" altLang="en-US" sz="2109" dirty="0">
                <a:latin typeface="Arial"/>
                <a:ea typeface="楷体_GB2312"/>
              </a:rPr>
              <a:t>用回溯法来打印编码</a:t>
            </a:r>
          </a:p>
          <a:p>
            <a:pPr fontAlgn="auto">
              <a:lnSpc>
                <a:spcPct val="150000"/>
              </a:lnSpc>
              <a:spcBef>
                <a:spcPts val="0"/>
              </a:spcBef>
              <a:spcAft>
                <a:spcPts val="0"/>
              </a:spcAft>
            </a:pPr>
            <a:r>
              <a:rPr lang="en-US" altLang="zh-CN" sz="2109" dirty="0">
                <a:latin typeface="Arial"/>
                <a:ea typeface="楷体_GB2312"/>
              </a:rPr>
              <a:t>if(</a:t>
            </a:r>
            <a:r>
              <a:rPr lang="zh-CN" altLang="en-US" sz="2109" dirty="0">
                <a:latin typeface="Arial"/>
                <a:ea typeface="楷体_GB2312"/>
              </a:rPr>
              <a:t>走到叶子节点</a:t>
            </a:r>
            <a:r>
              <a:rPr lang="en-US" altLang="zh-CN" sz="2109" dirty="0">
                <a:latin typeface="Arial"/>
                <a:ea typeface="楷体_GB2312"/>
              </a:rPr>
              <a:t>){</a:t>
            </a:r>
          </a:p>
          <a:p>
            <a:pPr fontAlgn="auto">
              <a:lnSpc>
                <a:spcPct val="150000"/>
              </a:lnSpc>
              <a:spcBef>
                <a:spcPts val="0"/>
              </a:spcBef>
              <a:spcAft>
                <a:spcPts val="0"/>
              </a:spcAft>
            </a:pPr>
            <a:r>
              <a:rPr lang="zh-CN" altLang="en-US" sz="2109" dirty="0">
                <a:latin typeface="Arial"/>
                <a:ea typeface="楷体_GB2312"/>
              </a:rPr>
              <a:t>迭代打印</a:t>
            </a:r>
            <a:r>
              <a:rPr lang="en-US" altLang="zh-CN" sz="2109" dirty="0" err="1">
                <a:latin typeface="Arial"/>
                <a:ea typeface="楷体_GB2312"/>
              </a:rPr>
              <a:t>vctchar</a:t>
            </a:r>
            <a:r>
              <a:rPr lang="zh-CN" altLang="en-US" sz="2109" dirty="0">
                <a:latin typeface="Arial"/>
                <a:ea typeface="楷体_GB2312"/>
              </a:rPr>
              <a:t>中存的编码</a:t>
            </a:r>
            <a:r>
              <a:rPr lang="en-US" altLang="zh-CN" sz="2109" dirty="0">
                <a:latin typeface="Arial"/>
                <a:ea typeface="楷体_GB2312"/>
              </a:rPr>
              <a:t>;}</a:t>
            </a:r>
          </a:p>
          <a:p>
            <a:pPr fontAlgn="auto">
              <a:lnSpc>
                <a:spcPct val="150000"/>
              </a:lnSpc>
              <a:spcBef>
                <a:spcPts val="0"/>
              </a:spcBef>
              <a:spcAft>
                <a:spcPts val="0"/>
              </a:spcAft>
            </a:pPr>
            <a:r>
              <a:rPr lang="en-US" altLang="zh-CN" sz="2109" dirty="0">
                <a:latin typeface="Arial"/>
                <a:ea typeface="楷体_GB2312"/>
              </a:rPr>
              <a:t>else</a:t>
            </a:r>
          </a:p>
          <a:p>
            <a:pPr fontAlgn="auto">
              <a:lnSpc>
                <a:spcPct val="150000"/>
              </a:lnSpc>
              <a:spcBef>
                <a:spcPts val="0"/>
              </a:spcBef>
              <a:spcAft>
                <a:spcPts val="0"/>
              </a:spcAft>
            </a:pPr>
            <a:r>
              <a:rPr lang="en-US" altLang="zh-CN" sz="2109" dirty="0">
                <a:latin typeface="Arial"/>
                <a:ea typeface="楷体_GB2312"/>
              </a:rPr>
              <a:t>    {</a:t>
            </a:r>
            <a:r>
              <a:rPr lang="zh-CN" altLang="en-US" sz="2109" dirty="0">
                <a:latin typeface="Arial"/>
                <a:ea typeface="楷体_GB2312"/>
              </a:rPr>
              <a:t>遇到左子树时给</a:t>
            </a:r>
            <a:r>
              <a:rPr lang="en-US" altLang="zh-CN" sz="2109" dirty="0" err="1">
                <a:latin typeface="Arial"/>
                <a:ea typeface="楷体_GB2312"/>
              </a:rPr>
              <a:t>vctchar</a:t>
            </a:r>
            <a:r>
              <a:rPr lang="zh-CN" altLang="en-US" sz="2109" dirty="0">
                <a:latin typeface="Arial"/>
                <a:ea typeface="楷体_GB2312"/>
              </a:rPr>
              <a:t>中加一个</a:t>
            </a:r>
            <a:r>
              <a:rPr lang="en-US" altLang="zh-CN" sz="2109" dirty="0">
                <a:latin typeface="Arial"/>
                <a:ea typeface="楷体_GB2312"/>
              </a:rPr>
              <a:t>1;</a:t>
            </a:r>
          </a:p>
          <a:p>
            <a:pPr fontAlgn="auto">
              <a:lnSpc>
                <a:spcPct val="150000"/>
              </a:lnSpc>
              <a:spcBef>
                <a:spcPts val="0"/>
              </a:spcBef>
              <a:spcAft>
                <a:spcPts val="0"/>
              </a:spcAft>
            </a:pPr>
            <a:r>
              <a:rPr lang="en-US" altLang="zh-CN" sz="2109" dirty="0">
                <a:latin typeface="Arial"/>
                <a:ea typeface="楷体_GB2312"/>
              </a:rPr>
              <a:t>     </a:t>
            </a:r>
            <a:r>
              <a:rPr lang="zh-CN" altLang="en-US" sz="2109" dirty="0">
                <a:latin typeface="Arial"/>
                <a:ea typeface="楷体_GB2312"/>
              </a:rPr>
              <a:t>回溯，删除刚刚加进去的</a:t>
            </a:r>
            <a:r>
              <a:rPr lang="en-US" altLang="zh-CN" sz="2109" dirty="0">
                <a:latin typeface="Arial"/>
                <a:ea typeface="楷体_GB2312"/>
              </a:rPr>
              <a:t>1;</a:t>
            </a:r>
          </a:p>
          <a:p>
            <a:pPr fontAlgn="auto">
              <a:lnSpc>
                <a:spcPct val="150000"/>
              </a:lnSpc>
              <a:spcBef>
                <a:spcPts val="0"/>
              </a:spcBef>
              <a:spcAft>
                <a:spcPts val="0"/>
              </a:spcAft>
            </a:pPr>
            <a:r>
              <a:rPr lang="en-US" altLang="zh-CN" sz="2109" dirty="0">
                <a:latin typeface="Arial"/>
                <a:ea typeface="楷体_GB2312"/>
              </a:rPr>
              <a:t>     </a:t>
            </a:r>
            <a:r>
              <a:rPr lang="zh-CN" altLang="en-US" sz="2109" dirty="0">
                <a:latin typeface="Arial"/>
                <a:ea typeface="楷体_GB2312"/>
              </a:rPr>
              <a:t>遇到左子树时给</a:t>
            </a:r>
            <a:r>
              <a:rPr lang="en-US" altLang="zh-CN" sz="2109" dirty="0" err="1">
                <a:latin typeface="Arial"/>
                <a:ea typeface="楷体_GB2312"/>
              </a:rPr>
              <a:t>vctchar</a:t>
            </a:r>
            <a:r>
              <a:rPr lang="zh-CN" altLang="en-US" sz="2109" dirty="0">
                <a:latin typeface="Arial"/>
                <a:ea typeface="楷体_GB2312"/>
              </a:rPr>
              <a:t>中加一个</a:t>
            </a:r>
            <a:r>
              <a:rPr lang="en-US" altLang="zh-CN" sz="2109" dirty="0">
                <a:latin typeface="Arial"/>
                <a:ea typeface="楷体_GB2312"/>
              </a:rPr>
              <a:t>0;</a:t>
            </a:r>
          </a:p>
          <a:p>
            <a:pPr fontAlgn="auto">
              <a:lnSpc>
                <a:spcPct val="150000"/>
              </a:lnSpc>
              <a:spcBef>
                <a:spcPts val="0"/>
              </a:spcBef>
              <a:spcAft>
                <a:spcPts val="0"/>
              </a:spcAft>
            </a:pPr>
            <a:r>
              <a:rPr lang="en-US" altLang="zh-CN" sz="2109" dirty="0">
                <a:latin typeface="Arial"/>
                <a:ea typeface="楷体_GB2312"/>
              </a:rPr>
              <a:t>     </a:t>
            </a:r>
            <a:r>
              <a:rPr lang="zh-CN" altLang="en-US" sz="2109" dirty="0">
                <a:latin typeface="Arial"/>
                <a:ea typeface="楷体_GB2312"/>
              </a:rPr>
              <a:t>回溯，删除刚刚加进去的</a:t>
            </a:r>
            <a:r>
              <a:rPr lang="en-US" altLang="zh-CN" sz="2109" dirty="0">
                <a:latin typeface="Arial"/>
                <a:ea typeface="楷体_GB2312"/>
              </a:rPr>
              <a:t>0;}</a:t>
            </a:r>
          </a:p>
          <a:p>
            <a:pPr fontAlgn="auto">
              <a:spcBef>
                <a:spcPts val="0"/>
              </a:spcBef>
              <a:spcAft>
                <a:spcPts val="0"/>
              </a:spcAft>
            </a:pPr>
            <a:endParaRPr lang="zh-CN" altLang="en-US" sz="2109" dirty="0">
              <a:latin typeface="Arial"/>
              <a:ea typeface="楷体_GB2312"/>
            </a:endParaRPr>
          </a:p>
        </p:txBody>
      </p:sp>
    </p:spTree>
    <p:extLst>
      <p:ext uri="{BB962C8B-B14F-4D97-AF65-F5344CB8AC3E}">
        <p14:creationId xmlns:p14="http://schemas.microsoft.com/office/powerpoint/2010/main" val="42763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303957"/>
            <a:ext cx="1697581" cy="369332"/>
          </a:xfrm>
          <a:prstGeom prst="rect">
            <a:avLst/>
          </a:prstGeom>
          <a:noFill/>
        </p:spPr>
        <p:txBody>
          <a:bodyPr wrap="none" lIns="0" tIns="0" rIns="0" bIns="0" rtlCol="0">
            <a:spAutoFit/>
          </a:bodyPr>
          <a:lstStyle/>
          <a:p>
            <a:pPr defTabSz="964278"/>
            <a:r>
              <a:rPr lang="en-US" altLang="zh-CN" sz="2400" b="1" dirty="0">
                <a:solidFill>
                  <a:srgbClr val="0F6FC6"/>
                </a:solidFill>
                <a:latin typeface="微软雅黑" panose="020B0503020204020204" pitchFamily="34" charset="-122"/>
                <a:ea typeface="微软雅黑" panose="020B0503020204020204" pitchFamily="34" charset="-122"/>
                <a:cs typeface="+mn-ea"/>
                <a:sym typeface="+mn-lt"/>
              </a:rPr>
              <a:t>2.2</a:t>
            </a:r>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动态规划</a:t>
            </a:r>
          </a:p>
        </p:txBody>
      </p:sp>
      <p:sp>
        <p:nvSpPr>
          <p:cNvPr id="2" name="矩形 1"/>
          <p:cNvSpPr/>
          <p:nvPr/>
        </p:nvSpPr>
        <p:spPr>
          <a:xfrm>
            <a:off x="210857" y="952029"/>
            <a:ext cx="12540709" cy="5049331"/>
          </a:xfrm>
          <a:prstGeom prst="rect">
            <a:avLst/>
          </a:prstGeom>
        </p:spPr>
        <p:txBody>
          <a:bodyPr wrap="square">
            <a:spAutoFit/>
          </a:bodyPr>
          <a:lstStyle/>
          <a:p>
            <a:pPr algn="just">
              <a:spcAft>
                <a:spcPts val="0"/>
              </a:spcAft>
            </a:pPr>
            <a:r>
              <a:rPr lang="zh-CN" altLang="en-US" sz="2800" b="1" kern="100" dirty="0">
                <a:latin typeface="Cambria Math" charset="0"/>
                <a:ea typeface="Cambria Math" charset="0"/>
                <a:cs typeface="Cambria Math" charset="0"/>
              </a:rPr>
              <a:t>附加题：</a:t>
            </a:r>
            <a:r>
              <a:rPr lang="en-US" altLang="zh-CN" sz="2800" b="1" kern="100" dirty="0">
                <a:latin typeface="Cambria Math" charset="0"/>
                <a:ea typeface="Cambria Math" charset="0"/>
                <a:cs typeface="Cambria Math" charset="0"/>
              </a:rPr>
              <a:t>01</a:t>
            </a:r>
            <a:r>
              <a:rPr lang="zh-CN" altLang="en-US" sz="2800" b="1" kern="100" dirty="0">
                <a:latin typeface="Cambria Math" charset="0"/>
                <a:ea typeface="Cambria Math" charset="0"/>
                <a:cs typeface="Cambria Math" charset="0"/>
              </a:rPr>
              <a:t>背包问题（动态规划）</a:t>
            </a:r>
            <a:endParaRPr lang="en-US" altLang="zh-CN" sz="2800" b="1" kern="100" dirty="0">
              <a:latin typeface="Cambria Math" charset="0"/>
              <a:ea typeface="Cambria Math" charset="0"/>
              <a:cs typeface="Cambria Math" charset="0"/>
            </a:endParaRPr>
          </a:p>
          <a:p>
            <a:pPr algn="just">
              <a:spcAft>
                <a:spcPts val="0"/>
              </a:spcAft>
            </a:pPr>
            <a:endParaRPr lang="zh-CN" altLang="en-US" sz="2800" b="1" kern="100" dirty="0">
              <a:latin typeface="Cambria Math" charset="0"/>
              <a:ea typeface="Cambria Math" charset="0"/>
              <a:cs typeface="Cambria Math" charset="0"/>
            </a:endParaRPr>
          </a:p>
          <a:p>
            <a:pPr>
              <a:lnSpc>
                <a:spcPct val="150000"/>
              </a:lnSpc>
            </a:pPr>
            <a:r>
              <a:rPr lang="zh-CN" altLang="en-US" sz="2000" dirty="0">
                <a:latin typeface="Cambria Math" charset="0"/>
                <a:ea typeface="Cambria Math" charset="0"/>
                <a:cs typeface="Cambria Math" charset="0"/>
              </a:rPr>
              <a:t>过程：</a:t>
            </a:r>
            <a:endParaRPr lang="en-US" altLang="zh-CN" sz="2000" i="1" dirty="0">
              <a:latin typeface="Cambria Math" charset="0"/>
              <a:ea typeface="Cambria Math" charset="0"/>
              <a:cs typeface="Cambria Math" charset="0"/>
            </a:endParaRPr>
          </a:p>
          <a:p>
            <a:pPr>
              <a:lnSpc>
                <a:spcPct val="150000"/>
              </a:lnSpc>
            </a:pPr>
            <a:r>
              <a:rPr lang="en-US" altLang="zh-CN" sz="2000" dirty="0">
                <a:latin typeface="Cambria Math" charset="0"/>
                <a:ea typeface="Cambria Math" charset="0"/>
                <a:cs typeface="Cambria Math" charset="0"/>
              </a:rPr>
              <a:t>a) </a:t>
            </a:r>
            <a:r>
              <a:rPr lang="zh-CN" altLang="en-US" sz="2000" dirty="0">
                <a:latin typeface="Cambria Math" charset="0"/>
                <a:ea typeface="Cambria Math" charset="0"/>
                <a:cs typeface="Cambria Math" charset="0"/>
              </a:rPr>
              <a:t>把背包问题抽象化（</a:t>
            </a:r>
            <a:r>
              <a:rPr lang="en-US" altLang="zh-CN" sz="2000" i="1" dirty="0">
                <a:latin typeface="Cambria Math" charset="0"/>
                <a:ea typeface="Cambria Math" charset="0"/>
                <a:cs typeface="Cambria Math" charset="0"/>
              </a:rPr>
              <a:t>X</a:t>
            </a:r>
            <a:r>
              <a:rPr lang="en-US" altLang="zh-CN" sz="2000" i="1" baseline="-25000" dirty="0">
                <a:latin typeface="Cambria Math" charset="0"/>
                <a:ea typeface="Cambria Math" charset="0"/>
                <a:cs typeface="Cambria Math" charset="0"/>
              </a:rPr>
              <a:t>1</a:t>
            </a:r>
            <a:r>
              <a:rPr lang="zh-CN" altLang="en-US" sz="2000" i="1" dirty="0">
                <a:latin typeface="Cambria Math" charset="0"/>
                <a:ea typeface="Cambria Math" charset="0"/>
                <a:cs typeface="Cambria Math" charset="0"/>
              </a:rPr>
              <a:t>，</a:t>
            </a:r>
            <a:r>
              <a:rPr lang="en-US" altLang="zh-CN" sz="2000" i="1" dirty="0">
                <a:latin typeface="Cambria Math" charset="0"/>
                <a:ea typeface="Cambria Math" charset="0"/>
                <a:cs typeface="Cambria Math" charset="0"/>
              </a:rPr>
              <a:t>X</a:t>
            </a:r>
            <a:r>
              <a:rPr lang="en-US" altLang="zh-CN" sz="2000" i="1" baseline="-25000" dirty="0">
                <a:latin typeface="Cambria Math" charset="0"/>
                <a:ea typeface="Cambria Math" charset="0"/>
                <a:cs typeface="Cambria Math" charset="0"/>
              </a:rPr>
              <a:t>2</a:t>
            </a:r>
            <a:r>
              <a:rPr lang="zh-CN" altLang="en-US" sz="2000" i="1" baseline="-25000" dirty="0">
                <a:latin typeface="Cambria Math" charset="0"/>
                <a:ea typeface="Cambria Math" charset="0"/>
                <a:cs typeface="Cambria Math" charset="0"/>
              </a:rPr>
              <a:t>，</a:t>
            </a:r>
            <a:r>
              <a:rPr lang="en-US" altLang="zh-CN" sz="2000" i="1" dirty="0">
                <a:latin typeface="Cambria Math" charset="0"/>
                <a:ea typeface="Cambria Math" charset="0"/>
                <a:cs typeface="Cambria Math" charset="0"/>
              </a:rPr>
              <a:t>…</a:t>
            </a:r>
            <a:r>
              <a:rPr lang="zh-CN" altLang="en-US" sz="2000" i="1" dirty="0">
                <a:latin typeface="Cambria Math" charset="0"/>
                <a:ea typeface="Cambria Math" charset="0"/>
                <a:cs typeface="Cambria Math" charset="0"/>
              </a:rPr>
              <a:t>，</a:t>
            </a:r>
            <a:r>
              <a:rPr lang="en-US" altLang="zh-CN" sz="2000" i="1" dirty="0" err="1">
                <a:latin typeface="Cambria Math" charset="0"/>
                <a:ea typeface="Cambria Math" charset="0"/>
                <a:cs typeface="Cambria Math" charset="0"/>
              </a:rPr>
              <a:t>Xn</a:t>
            </a:r>
            <a:r>
              <a:rPr lang="zh-CN" altLang="en-US" sz="2000" dirty="0">
                <a:latin typeface="Cambria Math" charset="0"/>
                <a:ea typeface="Cambria Math" charset="0"/>
                <a:cs typeface="Cambria Math" charset="0"/>
              </a:rPr>
              <a:t>，其中 </a:t>
            </a:r>
            <a:r>
              <a:rPr lang="en-US" altLang="zh-CN" sz="2000" i="1" dirty="0">
                <a:latin typeface="Cambria Math" charset="0"/>
                <a:ea typeface="Cambria Math" charset="0"/>
                <a:cs typeface="Cambria Math" charset="0"/>
              </a:rPr>
              <a:t>Xi </a:t>
            </a:r>
            <a:r>
              <a:rPr lang="zh-CN" altLang="en-US" sz="2000" dirty="0">
                <a:latin typeface="Cambria Math" charset="0"/>
                <a:ea typeface="Cambria Math" charset="0"/>
                <a:cs typeface="Cambria Math" charset="0"/>
              </a:rPr>
              <a:t>取</a:t>
            </a:r>
            <a:r>
              <a:rPr lang="en-US" altLang="zh-CN" sz="2000" dirty="0">
                <a:latin typeface="Cambria Math" charset="0"/>
                <a:ea typeface="Cambria Math" charset="0"/>
                <a:cs typeface="Cambria Math" charset="0"/>
              </a:rPr>
              <a:t>0</a:t>
            </a:r>
            <a:r>
              <a:rPr lang="zh-CN" altLang="en-US" sz="2000" dirty="0">
                <a:latin typeface="Cambria Math" charset="0"/>
                <a:ea typeface="Cambria Math" charset="0"/>
                <a:cs typeface="Cambria Math" charset="0"/>
              </a:rPr>
              <a:t>或</a:t>
            </a:r>
            <a:r>
              <a:rPr lang="en-US" altLang="zh-CN" sz="2000" dirty="0">
                <a:latin typeface="Cambria Math" charset="0"/>
                <a:ea typeface="Cambria Math" charset="0"/>
                <a:cs typeface="Cambria Math" charset="0"/>
              </a:rPr>
              <a:t>1</a:t>
            </a:r>
            <a:r>
              <a:rPr lang="zh-CN" altLang="en-US" sz="2000" dirty="0">
                <a:latin typeface="Cambria Math" charset="0"/>
                <a:ea typeface="Cambria Math" charset="0"/>
                <a:cs typeface="Cambria Math" charset="0"/>
              </a:rPr>
              <a:t>，表示第 </a:t>
            </a:r>
            <a:r>
              <a:rPr lang="en-US" altLang="zh-CN" sz="2000" i="1" dirty="0" err="1">
                <a:latin typeface="Cambria Math" charset="0"/>
                <a:ea typeface="Cambria Math" charset="0"/>
                <a:cs typeface="Cambria Math" charset="0"/>
              </a:rPr>
              <a:t>i</a:t>
            </a:r>
            <a:r>
              <a:rPr lang="en-US" altLang="zh-CN" sz="2000" i="1" dirty="0">
                <a:latin typeface="Cambria Math" charset="0"/>
                <a:ea typeface="Cambria Math" charset="0"/>
                <a:cs typeface="Cambria Math" charset="0"/>
              </a:rPr>
              <a:t> </a:t>
            </a:r>
            <a:r>
              <a:rPr lang="zh-CN" altLang="en-US" sz="2000" dirty="0">
                <a:latin typeface="Cambria Math" charset="0"/>
                <a:ea typeface="Cambria Math" charset="0"/>
                <a:cs typeface="Cambria Math" charset="0"/>
              </a:rPr>
              <a:t>个物品选或不选），</a:t>
            </a:r>
            <a:r>
              <a:rPr lang="en-US" altLang="zh-CN" sz="2000" i="1" dirty="0">
                <a:latin typeface="Cambria Math" charset="0"/>
                <a:ea typeface="Cambria Math" charset="0"/>
                <a:cs typeface="Cambria Math" charset="0"/>
              </a:rPr>
              <a:t>V</a:t>
            </a:r>
            <a:r>
              <a:rPr lang="en-US" altLang="zh-CN" sz="2000" i="1" baseline="-25000" dirty="0">
                <a:latin typeface="Cambria Math" charset="0"/>
                <a:ea typeface="Cambria Math" charset="0"/>
                <a:cs typeface="Cambria Math" charset="0"/>
              </a:rPr>
              <a:t>i</a:t>
            </a:r>
            <a:r>
              <a:rPr lang="zh-CN" altLang="en-US" sz="2000" dirty="0">
                <a:latin typeface="Cambria Math" charset="0"/>
                <a:ea typeface="Cambria Math" charset="0"/>
                <a:cs typeface="Cambria Math" charset="0"/>
              </a:rPr>
              <a:t>表示第 </a:t>
            </a:r>
            <a:r>
              <a:rPr lang="en-US" altLang="zh-CN" sz="2000" i="1" dirty="0" err="1">
                <a:latin typeface="Cambria Math" charset="0"/>
                <a:ea typeface="Cambria Math" charset="0"/>
                <a:cs typeface="Cambria Math" charset="0"/>
              </a:rPr>
              <a:t>i</a:t>
            </a:r>
            <a:r>
              <a:rPr lang="en-US" altLang="zh-CN" sz="2000" i="1" dirty="0">
                <a:latin typeface="Cambria Math" charset="0"/>
                <a:ea typeface="Cambria Math" charset="0"/>
                <a:cs typeface="Cambria Math" charset="0"/>
              </a:rPr>
              <a:t> </a:t>
            </a:r>
            <a:r>
              <a:rPr lang="zh-CN" altLang="en-US" sz="2000" dirty="0">
                <a:latin typeface="Cambria Math" charset="0"/>
                <a:ea typeface="Cambria Math" charset="0"/>
                <a:cs typeface="Cambria Math" charset="0"/>
              </a:rPr>
              <a:t>个物品的价值，</a:t>
            </a:r>
            <a:r>
              <a:rPr lang="en-US" altLang="zh-CN" sz="2000" i="1" dirty="0">
                <a:latin typeface="Cambria Math" charset="0"/>
                <a:ea typeface="Cambria Math" charset="0"/>
                <a:cs typeface="Cambria Math" charset="0"/>
              </a:rPr>
              <a:t>W</a:t>
            </a:r>
            <a:r>
              <a:rPr lang="en-US" altLang="zh-CN" sz="2000" i="1" baseline="-25000" dirty="0">
                <a:latin typeface="Cambria Math" charset="0"/>
                <a:ea typeface="Cambria Math" charset="0"/>
                <a:cs typeface="Cambria Math" charset="0"/>
              </a:rPr>
              <a:t>i</a:t>
            </a:r>
            <a:r>
              <a:rPr lang="zh-CN" altLang="en-US" sz="2000" dirty="0">
                <a:latin typeface="Cambria Math" charset="0"/>
                <a:ea typeface="Cambria Math" charset="0"/>
                <a:cs typeface="Cambria Math" charset="0"/>
              </a:rPr>
              <a:t>表示第 </a:t>
            </a:r>
            <a:r>
              <a:rPr lang="en-US" altLang="zh-CN" sz="2000" i="1" dirty="0" err="1">
                <a:latin typeface="Cambria Math" charset="0"/>
                <a:ea typeface="Cambria Math" charset="0"/>
                <a:cs typeface="Cambria Math" charset="0"/>
              </a:rPr>
              <a:t>i</a:t>
            </a:r>
            <a:r>
              <a:rPr lang="en-US" altLang="zh-CN" sz="2000" i="1" dirty="0">
                <a:latin typeface="Cambria Math" charset="0"/>
                <a:ea typeface="Cambria Math" charset="0"/>
                <a:cs typeface="Cambria Math" charset="0"/>
              </a:rPr>
              <a:t> </a:t>
            </a:r>
            <a:r>
              <a:rPr lang="zh-CN" altLang="en-US" sz="2000" dirty="0">
                <a:latin typeface="Cambria Math" charset="0"/>
                <a:ea typeface="Cambria Math" charset="0"/>
                <a:cs typeface="Cambria Math" charset="0"/>
              </a:rPr>
              <a:t>个物品的体积（重量）；</a:t>
            </a:r>
          </a:p>
          <a:p>
            <a:pPr>
              <a:lnSpc>
                <a:spcPct val="150000"/>
              </a:lnSpc>
            </a:pPr>
            <a:r>
              <a:rPr lang="en-US" altLang="zh-CN" sz="2000" dirty="0">
                <a:latin typeface="Cambria Math" charset="0"/>
                <a:ea typeface="Cambria Math" charset="0"/>
                <a:cs typeface="Cambria Math" charset="0"/>
              </a:rPr>
              <a:t>b) </a:t>
            </a:r>
            <a:r>
              <a:rPr lang="zh-CN" altLang="en-US" sz="2000" dirty="0">
                <a:latin typeface="Cambria Math" charset="0"/>
                <a:ea typeface="Cambria Math" charset="0"/>
                <a:cs typeface="Cambria Math" charset="0"/>
              </a:rPr>
              <a:t>建立模型，即求</a:t>
            </a:r>
            <a:r>
              <a:rPr lang="en-US" altLang="zh-CN" sz="2000" dirty="0">
                <a:latin typeface="Cambria Math" charset="0"/>
                <a:ea typeface="Cambria Math" charset="0"/>
                <a:cs typeface="Cambria Math" charset="0"/>
              </a:rPr>
              <a:t>max</a:t>
            </a:r>
            <a:r>
              <a:rPr lang="en-US" altLang="zh-CN" sz="2000" i="1" dirty="0">
                <a:latin typeface="Cambria Math" charset="0"/>
                <a:ea typeface="Cambria Math" charset="0"/>
                <a:cs typeface="Cambria Math" charset="0"/>
              </a:rPr>
              <a:t>(V</a:t>
            </a:r>
            <a:r>
              <a:rPr lang="en-US" altLang="zh-CN" sz="2000" i="1" baseline="-25000" dirty="0">
                <a:latin typeface="Cambria Math" charset="0"/>
                <a:ea typeface="Cambria Math" charset="0"/>
                <a:cs typeface="Cambria Math" charset="0"/>
              </a:rPr>
              <a:t>1</a:t>
            </a:r>
            <a:r>
              <a:rPr lang="en-US" altLang="zh-CN" sz="2000" i="1" dirty="0">
                <a:latin typeface="Cambria Math" charset="0"/>
                <a:ea typeface="Cambria Math" charset="0"/>
                <a:cs typeface="Cambria Math" charset="0"/>
              </a:rPr>
              <a:t>X</a:t>
            </a:r>
            <a:r>
              <a:rPr lang="en-US" altLang="zh-CN" sz="2000" i="1" baseline="-25000" dirty="0">
                <a:latin typeface="Cambria Math" charset="0"/>
                <a:ea typeface="Cambria Math" charset="0"/>
                <a:cs typeface="Cambria Math" charset="0"/>
              </a:rPr>
              <a:t>1</a:t>
            </a:r>
            <a:r>
              <a:rPr lang="en-US" altLang="zh-CN" sz="2000" i="1" dirty="0">
                <a:latin typeface="Cambria Math" charset="0"/>
                <a:ea typeface="Cambria Math" charset="0"/>
                <a:cs typeface="Cambria Math" charset="0"/>
              </a:rPr>
              <a:t>+V</a:t>
            </a:r>
            <a:r>
              <a:rPr lang="en-US" altLang="zh-CN" sz="2000" i="1" baseline="-25000" dirty="0">
                <a:latin typeface="Cambria Math" charset="0"/>
                <a:ea typeface="Cambria Math" charset="0"/>
                <a:cs typeface="Cambria Math" charset="0"/>
              </a:rPr>
              <a:t>2</a:t>
            </a:r>
            <a:r>
              <a:rPr lang="en-US" altLang="zh-CN" sz="2000" i="1" dirty="0">
                <a:latin typeface="Cambria Math" charset="0"/>
                <a:ea typeface="Cambria Math" charset="0"/>
                <a:cs typeface="Cambria Math" charset="0"/>
              </a:rPr>
              <a:t>X</a:t>
            </a:r>
            <a:r>
              <a:rPr lang="en-US" altLang="zh-CN" sz="2000" i="1" baseline="-25000" dirty="0">
                <a:latin typeface="Cambria Math" charset="0"/>
                <a:ea typeface="Cambria Math" charset="0"/>
                <a:cs typeface="Cambria Math" charset="0"/>
              </a:rPr>
              <a:t>2</a:t>
            </a:r>
            <a:r>
              <a:rPr lang="en-US" altLang="zh-CN" sz="2000" i="1" dirty="0">
                <a:latin typeface="Cambria Math" charset="0"/>
                <a:ea typeface="Cambria Math" charset="0"/>
                <a:cs typeface="Cambria Math" charset="0"/>
              </a:rPr>
              <a:t>+…+</a:t>
            </a:r>
            <a:r>
              <a:rPr lang="en-US" altLang="zh-CN" sz="2000" i="1" dirty="0" err="1">
                <a:latin typeface="Cambria Math" charset="0"/>
                <a:ea typeface="Cambria Math" charset="0"/>
                <a:cs typeface="Cambria Math" charset="0"/>
              </a:rPr>
              <a:t>VnXn</a:t>
            </a:r>
            <a:r>
              <a:rPr lang="en-US" altLang="zh-CN" sz="2000" dirty="0">
                <a:latin typeface="Cambria Math" charset="0"/>
                <a:ea typeface="Cambria Math" charset="0"/>
                <a:cs typeface="Cambria Math" charset="0"/>
              </a:rPr>
              <a:t>)</a:t>
            </a:r>
            <a:r>
              <a:rPr lang="zh-CN" altLang="en-US" sz="2000" dirty="0">
                <a:latin typeface="Cambria Math" charset="0"/>
                <a:ea typeface="Cambria Math" charset="0"/>
                <a:cs typeface="Cambria Math" charset="0"/>
              </a:rPr>
              <a:t>；</a:t>
            </a:r>
          </a:p>
          <a:p>
            <a:pPr>
              <a:lnSpc>
                <a:spcPct val="150000"/>
              </a:lnSpc>
            </a:pPr>
            <a:r>
              <a:rPr lang="en-US" altLang="zh-CN" sz="2000" dirty="0">
                <a:latin typeface="Cambria Math" charset="0"/>
                <a:ea typeface="Cambria Math" charset="0"/>
                <a:cs typeface="Cambria Math" charset="0"/>
              </a:rPr>
              <a:t>c) </a:t>
            </a:r>
            <a:r>
              <a:rPr lang="zh-CN" altLang="en-US" sz="2000" dirty="0">
                <a:latin typeface="Cambria Math" charset="0"/>
                <a:ea typeface="Cambria Math" charset="0"/>
                <a:cs typeface="Cambria Math" charset="0"/>
              </a:rPr>
              <a:t>约束条件，</a:t>
            </a:r>
            <a:r>
              <a:rPr lang="en-US" altLang="zh-CN" sz="2000" i="1" dirty="0">
                <a:latin typeface="Cambria Math" charset="0"/>
                <a:ea typeface="Cambria Math" charset="0"/>
                <a:cs typeface="Cambria Math" charset="0"/>
              </a:rPr>
              <a:t>W</a:t>
            </a:r>
            <a:r>
              <a:rPr lang="en-US" altLang="zh-CN" sz="2000" i="1" baseline="-25000" dirty="0">
                <a:latin typeface="Cambria Math" charset="0"/>
                <a:ea typeface="Cambria Math" charset="0"/>
                <a:cs typeface="Cambria Math" charset="0"/>
              </a:rPr>
              <a:t>1</a:t>
            </a:r>
            <a:r>
              <a:rPr lang="en-US" altLang="zh-CN" sz="2000" i="1" dirty="0">
                <a:latin typeface="Cambria Math" charset="0"/>
                <a:ea typeface="Cambria Math" charset="0"/>
                <a:cs typeface="Cambria Math" charset="0"/>
              </a:rPr>
              <a:t>X</a:t>
            </a:r>
            <a:r>
              <a:rPr lang="en-US" altLang="zh-CN" sz="2000" i="1" baseline="-25000" dirty="0">
                <a:latin typeface="Cambria Math" charset="0"/>
                <a:ea typeface="Cambria Math" charset="0"/>
                <a:cs typeface="Cambria Math" charset="0"/>
              </a:rPr>
              <a:t>1</a:t>
            </a:r>
            <a:r>
              <a:rPr lang="en-US" altLang="zh-CN" sz="2000" i="1" dirty="0">
                <a:latin typeface="Cambria Math" charset="0"/>
                <a:ea typeface="Cambria Math" charset="0"/>
                <a:cs typeface="Cambria Math" charset="0"/>
              </a:rPr>
              <a:t>+W</a:t>
            </a:r>
            <a:r>
              <a:rPr lang="en-US" altLang="zh-CN" sz="2000" i="1" baseline="-25000" dirty="0">
                <a:latin typeface="Cambria Math" charset="0"/>
                <a:ea typeface="Cambria Math" charset="0"/>
                <a:cs typeface="Cambria Math" charset="0"/>
              </a:rPr>
              <a:t>2</a:t>
            </a:r>
            <a:r>
              <a:rPr lang="en-US" altLang="zh-CN" sz="2000" i="1" dirty="0">
                <a:latin typeface="Cambria Math" charset="0"/>
                <a:ea typeface="Cambria Math" charset="0"/>
                <a:cs typeface="Cambria Math" charset="0"/>
              </a:rPr>
              <a:t>X</a:t>
            </a:r>
            <a:r>
              <a:rPr lang="en-US" altLang="zh-CN" sz="2000" i="1" baseline="-25000" dirty="0">
                <a:latin typeface="Cambria Math" charset="0"/>
                <a:ea typeface="Cambria Math" charset="0"/>
                <a:cs typeface="Cambria Math" charset="0"/>
              </a:rPr>
              <a:t>2</a:t>
            </a:r>
            <a:r>
              <a:rPr lang="en-US" altLang="zh-CN" sz="2000" i="1" dirty="0">
                <a:latin typeface="Cambria Math" charset="0"/>
                <a:ea typeface="Cambria Math" charset="0"/>
                <a:cs typeface="Cambria Math" charset="0"/>
              </a:rPr>
              <a:t>+…+</a:t>
            </a:r>
            <a:r>
              <a:rPr lang="en-US" altLang="zh-CN" sz="2000" i="1" dirty="0" err="1">
                <a:latin typeface="Cambria Math" charset="0"/>
                <a:ea typeface="Cambria Math" charset="0"/>
                <a:cs typeface="Cambria Math" charset="0"/>
              </a:rPr>
              <a:t>WnXn</a:t>
            </a:r>
            <a:r>
              <a:rPr lang="en-US" altLang="zh-CN" sz="2000" i="1" dirty="0">
                <a:latin typeface="Cambria Math" charset="0"/>
                <a:ea typeface="Cambria Math" charset="0"/>
                <a:cs typeface="Cambria Math" charset="0"/>
              </a:rPr>
              <a:t>&lt;</a:t>
            </a:r>
            <a:r>
              <a:rPr lang="en-US" altLang="zh-CN" sz="2000" dirty="0">
                <a:latin typeface="Cambria Math" charset="0"/>
                <a:ea typeface="Cambria Math" charset="0"/>
                <a:cs typeface="Cambria Math" charset="0"/>
              </a:rPr>
              <a:t>capacity</a:t>
            </a:r>
            <a:r>
              <a:rPr lang="zh-CN" altLang="en-US" sz="2000" dirty="0">
                <a:latin typeface="Cambria Math" charset="0"/>
                <a:ea typeface="Cambria Math" charset="0"/>
                <a:cs typeface="Cambria Math" charset="0"/>
              </a:rPr>
              <a:t>；</a:t>
            </a:r>
          </a:p>
          <a:p>
            <a:pPr>
              <a:lnSpc>
                <a:spcPct val="150000"/>
              </a:lnSpc>
            </a:pPr>
            <a:r>
              <a:rPr lang="en-US" altLang="zh-CN" sz="2000" dirty="0">
                <a:latin typeface="Cambria Math" charset="0"/>
                <a:ea typeface="Cambria Math" charset="0"/>
                <a:cs typeface="Cambria Math" charset="0"/>
              </a:rPr>
              <a:t>d) </a:t>
            </a:r>
            <a:r>
              <a:rPr lang="zh-CN" altLang="en-US" sz="2000" dirty="0">
                <a:latin typeface="Cambria Math" charset="0"/>
                <a:ea typeface="Cambria Math" charset="0"/>
                <a:cs typeface="Cambria Math" charset="0"/>
              </a:rPr>
              <a:t>定义</a:t>
            </a:r>
            <a:r>
              <a:rPr lang="en-US" altLang="zh-CN" sz="2000" dirty="0">
                <a:latin typeface="Cambria Math" charset="0"/>
                <a:ea typeface="Cambria Math" charset="0"/>
                <a:cs typeface="Cambria Math" charset="0"/>
              </a:rPr>
              <a:t>m(</a:t>
            </a:r>
            <a:r>
              <a:rPr lang="en-US" altLang="zh-CN" sz="2000" i="1" dirty="0" err="1">
                <a:latin typeface="Cambria Math" charset="0"/>
                <a:ea typeface="Cambria Math" charset="0"/>
                <a:cs typeface="Cambria Math" charset="0"/>
              </a:rPr>
              <a:t>i,j</a:t>
            </a:r>
            <a:r>
              <a:rPr lang="en-US" altLang="zh-CN" sz="2000" i="1" dirty="0">
                <a:latin typeface="Cambria Math" charset="0"/>
                <a:ea typeface="Cambria Math" charset="0"/>
                <a:cs typeface="Cambria Math" charset="0"/>
              </a:rPr>
              <a:t>)</a:t>
            </a:r>
            <a:r>
              <a:rPr lang="zh-CN" altLang="en-US" sz="2000" dirty="0">
                <a:latin typeface="Cambria Math" charset="0"/>
                <a:ea typeface="Cambria Math" charset="0"/>
                <a:cs typeface="Cambria Math" charset="0"/>
              </a:rPr>
              <a:t>：当前背包容量 </a:t>
            </a:r>
            <a:r>
              <a:rPr lang="en-US" altLang="zh-CN" sz="2000" i="1" dirty="0">
                <a:latin typeface="Cambria Math" charset="0"/>
                <a:ea typeface="Cambria Math" charset="0"/>
                <a:cs typeface="Cambria Math" charset="0"/>
              </a:rPr>
              <a:t>j</a:t>
            </a:r>
            <a:r>
              <a:rPr lang="zh-CN" altLang="en-US" sz="2000" dirty="0">
                <a:latin typeface="Cambria Math" charset="0"/>
                <a:ea typeface="Cambria Math" charset="0"/>
                <a:cs typeface="Cambria Math" charset="0"/>
              </a:rPr>
              <a:t>，前 </a:t>
            </a:r>
            <a:r>
              <a:rPr lang="en-US" altLang="zh-CN" sz="2000" i="1" dirty="0" err="1">
                <a:latin typeface="Cambria Math" charset="0"/>
                <a:ea typeface="Cambria Math" charset="0"/>
                <a:cs typeface="Cambria Math" charset="0"/>
              </a:rPr>
              <a:t>i</a:t>
            </a:r>
            <a:r>
              <a:rPr lang="en-US" altLang="zh-CN" sz="2000" i="1" dirty="0">
                <a:latin typeface="Cambria Math" charset="0"/>
                <a:ea typeface="Cambria Math" charset="0"/>
                <a:cs typeface="Cambria Math" charset="0"/>
              </a:rPr>
              <a:t> </a:t>
            </a:r>
            <a:r>
              <a:rPr lang="zh-CN" altLang="en-US" sz="2000" dirty="0">
                <a:latin typeface="Cambria Math" charset="0"/>
                <a:ea typeface="Cambria Math" charset="0"/>
                <a:cs typeface="Cambria Math" charset="0"/>
              </a:rPr>
              <a:t>个物品最佳组合对应的价值；</a:t>
            </a:r>
            <a:endParaRPr lang="en-US" altLang="zh-CN" sz="2000" dirty="0">
              <a:latin typeface="Cambria Math" charset="0"/>
              <a:ea typeface="Cambria Math" charset="0"/>
              <a:cs typeface="Cambria Math" charset="0"/>
            </a:endParaRPr>
          </a:p>
          <a:p>
            <a:pPr>
              <a:lnSpc>
                <a:spcPct val="150000"/>
              </a:lnSpc>
            </a:pPr>
            <a:r>
              <a:rPr lang="en-US" altLang="zh-CN" sz="2000" dirty="0">
                <a:latin typeface="Cambria Math" charset="0"/>
                <a:ea typeface="Cambria Math" charset="0"/>
                <a:cs typeface="Cambria Math" charset="0"/>
              </a:rPr>
              <a:t>e) </a:t>
            </a:r>
            <a:r>
              <a:rPr lang="zh-CN" altLang="en-US" sz="2000" dirty="0">
                <a:solidFill>
                  <a:srgbClr val="FF0000"/>
                </a:solidFill>
                <a:latin typeface="Cambria Math" charset="0"/>
                <a:ea typeface="Cambria Math" charset="0"/>
                <a:cs typeface="Cambria Math" charset="0"/>
              </a:rPr>
              <a:t>最优性原理</a:t>
            </a:r>
            <a:r>
              <a:rPr lang="zh-CN" altLang="en-US" sz="2000" dirty="0">
                <a:latin typeface="Cambria Math" charset="0"/>
                <a:ea typeface="Cambria Math" charset="0"/>
                <a:cs typeface="Cambria Math" charset="0"/>
              </a:rPr>
              <a:t>是动态规划的基础，最优性原理是指“多阶段决策过程的最优决策序列具有这样的性质：不论初始状态和初始决策如何，对于前面决策所造成的某一状态而言，其后各阶段的决策序列必须构成最优策略”。判断该问题是否满足最优性原理，采用反证法证明：</a:t>
            </a:r>
          </a:p>
        </p:txBody>
      </p:sp>
    </p:spTree>
    <p:extLst>
      <p:ext uri="{BB962C8B-B14F-4D97-AF65-F5344CB8AC3E}">
        <p14:creationId xmlns:p14="http://schemas.microsoft.com/office/powerpoint/2010/main" val="10070421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303957"/>
            <a:ext cx="1231106"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题目分析</a:t>
            </a:r>
          </a:p>
        </p:txBody>
      </p:sp>
      <mc:AlternateContent xmlns:mc="http://schemas.openxmlformats.org/markup-compatibility/2006" xmlns:a14="http://schemas.microsoft.com/office/drawing/2010/main">
        <mc:Choice Requires="a14">
          <p:sp>
            <p:nvSpPr>
              <p:cNvPr id="2" name="矩形 1"/>
              <p:cNvSpPr/>
              <p:nvPr/>
            </p:nvSpPr>
            <p:spPr>
              <a:xfrm>
                <a:off x="229947" y="779657"/>
                <a:ext cx="12540709" cy="6419514"/>
              </a:xfrm>
              <a:prstGeom prst="rect">
                <a:avLst/>
              </a:prstGeom>
            </p:spPr>
            <p:txBody>
              <a:bodyPr wrap="square">
                <a:spAutoFit/>
              </a:bodyPr>
              <a:lstStyle/>
              <a:p>
                <a:pPr algn="just">
                  <a:lnSpc>
                    <a:spcPct val="125000"/>
                  </a:lnSpc>
                  <a:spcAft>
                    <a:spcPts val="0"/>
                  </a:spcAft>
                </a:pPr>
                <a:r>
                  <a:rPr lang="zh-CN" altLang="en-US" sz="2000" dirty="0">
                    <a:latin typeface="Cambria Math" charset="0"/>
                    <a:ea typeface="Cambria Math" charset="0"/>
                    <a:cs typeface="Cambria Math" charset="0"/>
                  </a:rPr>
                  <a:t>假设</a:t>
                </a:r>
                <a:r>
                  <a:rPr lang="en-US" altLang="zh-CN" sz="2000" i="1" dirty="0">
                    <a:latin typeface="Cambria Math" charset="0"/>
                    <a:ea typeface="Cambria Math" charset="0"/>
                    <a:cs typeface="Cambria Math" charset="0"/>
                  </a:rPr>
                  <a:t>(X</a:t>
                </a:r>
                <a:r>
                  <a:rPr lang="en-US" altLang="zh-CN" sz="2000" i="1" baseline="-25000" dirty="0">
                    <a:latin typeface="Cambria Math" charset="0"/>
                    <a:ea typeface="Cambria Math" charset="0"/>
                    <a:cs typeface="Cambria Math" charset="0"/>
                  </a:rPr>
                  <a:t>1</a:t>
                </a:r>
                <a:r>
                  <a:rPr lang="zh-CN" altLang="en-US" sz="2000" i="1" dirty="0">
                    <a:latin typeface="Cambria Math" charset="0"/>
                    <a:ea typeface="Cambria Math" charset="0"/>
                    <a:cs typeface="Cambria Math" charset="0"/>
                  </a:rPr>
                  <a:t>，</a:t>
                </a:r>
                <a:r>
                  <a:rPr lang="en-US" altLang="zh-CN" sz="2000" i="1" dirty="0">
                    <a:latin typeface="Cambria Math" charset="0"/>
                    <a:ea typeface="Cambria Math" charset="0"/>
                    <a:cs typeface="Cambria Math" charset="0"/>
                  </a:rPr>
                  <a:t>X</a:t>
                </a:r>
                <a:r>
                  <a:rPr lang="en-US" altLang="zh-CN" sz="2000" i="1" baseline="-25000" dirty="0">
                    <a:latin typeface="Cambria Math" charset="0"/>
                    <a:ea typeface="Cambria Math" charset="0"/>
                    <a:cs typeface="Cambria Math" charset="0"/>
                  </a:rPr>
                  <a:t>2</a:t>
                </a:r>
                <a:r>
                  <a:rPr lang="zh-CN" altLang="en-US" sz="2000" i="1" dirty="0">
                    <a:latin typeface="Cambria Math" charset="0"/>
                    <a:ea typeface="Cambria Math" charset="0"/>
                    <a:cs typeface="Cambria Math" charset="0"/>
                  </a:rPr>
                  <a:t>，</a:t>
                </a:r>
                <a:r>
                  <a:rPr lang="en-US" altLang="zh-CN" sz="2000" i="1" dirty="0">
                    <a:latin typeface="Cambria Math" charset="0"/>
                    <a:ea typeface="Cambria Math" charset="0"/>
                    <a:cs typeface="Cambria Math" charset="0"/>
                  </a:rPr>
                  <a:t>…</a:t>
                </a:r>
                <a:r>
                  <a:rPr lang="zh-CN" altLang="en-US" sz="2000" i="1" dirty="0">
                    <a:latin typeface="Cambria Math" charset="0"/>
                    <a:ea typeface="Cambria Math" charset="0"/>
                    <a:cs typeface="Cambria Math" charset="0"/>
                  </a:rPr>
                  <a:t>，</a:t>
                </a:r>
                <a:r>
                  <a:rPr lang="en-US" altLang="zh-CN" sz="2000" i="1" dirty="0" err="1">
                    <a:latin typeface="Cambria Math" charset="0"/>
                    <a:ea typeface="Cambria Math" charset="0"/>
                    <a:cs typeface="Cambria Math" charset="0"/>
                  </a:rPr>
                  <a:t>Xn</a:t>
                </a:r>
                <a:r>
                  <a:rPr lang="en-US" altLang="zh-CN" sz="2000" i="1" dirty="0">
                    <a:latin typeface="Cambria Math" charset="0"/>
                    <a:ea typeface="Cambria Math" charset="0"/>
                    <a:cs typeface="Cambria Math" charset="0"/>
                  </a:rPr>
                  <a:t>)</a:t>
                </a:r>
                <a:r>
                  <a:rPr lang="zh-CN" altLang="en-US" sz="2000" dirty="0">
                    <a:latin typeface="Cambria Math" charset="0"/>
                    <a:ea typeface="Cambria Math" charset="0"/>
                    <a:cs typeface="Cambria Math" charset="0"/>
                  </a:rPr>
                  <a:t>是</a:t>
                </a:r>
                <a:r>
                  <a:rPr lang="en-US" altLang="zh-CN" sz="2000" dirty="0">
                    <a:latin typeface="Cambria Math" charset="0"/>
                    <a:ea typeface="Cambria Math" charset="0"/>
                    <a:cs typeface="Cambria Math" charset="0"/>
                  </a:rPr>
                  <a:t>01</a:t>
                </a:r>
                <a:r>
                  <a:rPr lang="zh-CN" altLang="en-US" sz="2000" dirty="0">
                    <a:latin typeface="Cambria Math" charset="0"/>
                    <a:ea typeface="Cambria Math" charset="0"/>
                    <a:cs typeface="Cambria Math" charset="0"/>
                  </a:rPr>
                  <a:t>背包问题的最优解，则有</a:t>
                </a:r>
                <a:r>
                  <a:rPr lang="en-US" altLang="zh-CN" sz="2000" i="1" dirty="0">
                    <a:latin typeface="Cambria Math" charset="0"/>
                    <a:ea typeface="Cambria Math" charset="0"/>
                    <a:cs typeface="Cambria Math" charset="0"/>
                  </a:rPr>
                  <a:t>(X</a:t>
                </a:r>
                <a:r>
                  <a:rPr lang="en-US" altLang="zh-CN" sz="2000" i="1" baseline="-25000" dirty="0">
                    <a:latin typeface="Cambria Math" charset="0"/>
                    <a:ea typeface="Cambria Math" charset="0"/>
                    <a:cs typeface="Cambria Math" charset="0"/>
                  </a:rPr>
                  <a:t>2</a:t>
                </a:r>
                <a:r>
                  <a:rPr lang="zh-CN" altLang="en-US" sz="2000" i="1" dirty="0">
                    <a:latin typeface="Cambria Math" charset="0"/>
                    <a:ea typeface="Cambria Math" charset="0"/>
                    <a:cs typeface="Cambria Math" charset="0"/>
                  </a:rPr>
                  <a:t>，</a:t>
                </a:r>
                <a:r>
                  <a:rPr lang="en-US" altLang="zh-CN" sz="2000" i="1" dirty="0">
                    <a:latin typeface="Cambria Math" charset="0"/>
                    <a:ea typeface="Cambria Math" charset="0"/>
                    <a:cs typeface="Cambria Math" charset="0"/>
                  </a:rPr>
                  <a:t>X</a:t>
                </a:r>
                <a:r>
                  <a:rPr lang="en-US" altLang="zh-CN" sz="2000" i="1" baseline="-25000" dirty="0">
                    <a:latin typeface="Cambria Math" charset="0"/>
                    <a:ea typeface="Cambria Math" charset="0"/>
                    <a:cs typeface="Cambria Math" charset="0"/>
                  </a:rPr>
                  <a:t>3</a:t>
                </a:r>
                <a:r>
                  <a:rPr lang="zh-CN" altLang="en-US" sz="2000" i="1" dirty="0">
                    <a:latin typeface="Cambria Math" charset="0"/>
                    <a:ea typeface="Cambria Math" charset="0"/>
                    <a:cs typeface="Cambria Math" charset="0"/>
                  </a:rPr>
                  <a:t>，</a:t>
                </a:r>
                <a:r>
                  <a:rPr lang="en-US" altLang="zh-CN" sz="2000" i="1" dirty="0">
                    <a:latin typeface="Cambria Math" charset="0"/>
                    <a:ea typeface="Cambria Math" charset="0"/>
                    <a:cs typeface="Cambria Math" charset="0"/>
                  </a:rPr>
                  <a:t>…</a:t>
                </a:r>
                <a:r>
                  <a:rPr lang="zh-CN" altLang="en-US" sz="2000" i="1" dirty="0">
                    <a:latin typeface="Cambria Math" charset="0"/>
                    <a:ea typeface="Cambria Math" charset="0"/>
                    <a:cs typeface="Cambria Math" charset="0"/>
                  </a:rPr>
                  <a:t>，</a:t>
                </a:r>
                <a:r>
                  <a:rPr lang="en-US" altLang="zh-CN" sz="2000" i="1" dirty="0" err="1">
                    <a:latin typeface="Cambria Math" charset="0"/>
                    <a:ea typeface="Cambria Math" charset="0"/>
                    <a:cs typeface="Cambria Math" charset="0"/>
                  </a:rPr>
                  <a:t>Xn</a:t>
                </a:r>
                <a:r>
                  <a:rPr lang="en-US" altLang="zh-CN" sz="2000" i="1" dirty="0">
                    <a:latin typeface="Cambria Math" charset="0"/>
                    <a:ea typeface="Cambria Math" charset="0"/>
                    <a:cs typeface="Cambria Math" charset="0"/>
                  </a:rPr>
                  <a:t>)</a:t>
                </a:r>
                <a:r>
                  <a:rPr lang="zh-CN" altLang="en-US" sz="2000" dirty="0">
                    <a:latin typeface="Cambria Math" charset="0"/>
                    <a:ea typeface="Cambria Math" charset="0"/>
                    <a:cs typeface="Cambria Math" charset="0"/>
                  </a:rPr>
                  <a:t>是其子问题的最优解，</a:t>
                </a:r>
              </a:p>
              <a:p>
                <a:pPr>
                  <a:lnSpc>
                    <a:spcPct val="125000"/>
                  </a:lnSpc>
                </a:pPr>
                <a:r>
                  <a:rPr lang="zh-CN" altLang="en-US" sz="2000" dirty="0">
                    <a:latin typeface="Cambria Math" charset="0"/>
                    <a:ea typeface="Cambria Math" charset="0"/>
                    <a:cs typeface="Cambria Math" charset="0"/>
                  </a:rPr>
                  <a:t>假设</a:t>
                </a:r>
                <a:r>
                  <a:rPr lang="en-US" altLang="zh-CN" sz="2000" i="1" dirty="0">
                    <a:latin typeface="Cambria Math" charset="0"/>
                    <a:ea typeface="Cambria Math" charset="0"/>
                    <a:cs typeface="Cambria Math" charset="0"/>
                  </a:rPr>
                  <a:t>(Y</a:t>
                </a:r>
                <a:r>
                  <a:rPr lang="en-US" altLang="zh-CN" sz="2000" i="1" baseline="-25000" dirty="0">
                    <a:latin typeface="Cambria Math" charset="0"/>
                    <a:ea typeface="Cambria Math" charset="0"/>
                    <a:cs typeface="Cambria Math" charset="0"/>
                  </a:rPr>
                  <a:t>2</a:t>
                </a:r>
                <a:r>
                  <a:rPr lang="zh-CN" altLang="en-US" sz="2000" i="1" dirty="0">
                    <a:latin typeface="Cambria Math" charset="0"/>
                    <a:ea typeface="Cambria Math" charset="0"/>
                    <a:cs typeface="Cambria Math" charset="0"/>
                  </a:rPr>
                  <a:t>，</a:t>
                </a:r>
                <a:r>
                  <a:rPr lang="en-US" altLang="zh-CN" sz="2000" i="1" dirty="0">
                    <a:latin typeface="Cambria Math" charset="0"/>
                    <a:ea typeface="Cambria Math" charset="0"/>
                    <a:cs typeface="Cambria Math" charset="0"/>
                  </a:rPr>
                  <a:t>Y</a:t>
                </a:r>
                <a:r>
                  <a:rPr lang="en-US" altLang="zh-CN" sz="2000" i="1" baseline="-25000" dirty="0">
                    <a:latin typeface="Cambria Math" charset="0"/>
                    <a:ea typeface="Cambria Math" charset="0"/>
                    <a:cs typeface="Cambria Math" charset="0"/>
                  </a:rPr>
                  <a:t>3</a:t>
                </a:r>
                <a:r>
                  <a:rPr lang="zh-CN" altLang="en-US" sz="2000" i="1" baseline="-25000" dirty="0">
                    <a:latin typeface="Cambria Math" charset="0"/>
                    <a:ea typeface="Cambria Math" charset="0"/>
                    <a:cs typeface="Cambria Math" charset="0"/>
                  </a:rPr>
                  <a:t>，</a:t>
                </a:r>
                <a:r>
                  <a:rPr lang="en-US" altLang="zh-CN" sz="2000" i="1" dirty="0">
                    <a:latin typeface="Cambria Math" charset="0"/>
                    <a:ea typeface="Cambria Math" charset="0"/>
                    <a:cs typeface="Cambria Math" charset="0"/>
                  </a:rPr>
                  <a:t>…</a:t>
                </a:r>
                <a:r>
                  <a:rPr lang="zh-CN" altLang="en-US" sz="2000" i="1" dirty="0">
                    <a:latin typeface="Cambria Math" charset="0"/>
                    <a:ea typeface="Cambria Math" charset="0"/>
                    <a:cs typeface="Cambria Math" charset="0"/>
                  </a:rPr>
                  <a:t>，</a:t>
                </a:r>
                <a:r>
                  <a:rPr lang="en-US" altLang="zh-CN" sz="2000" i="1" dirty="0" err="1">
                    <a:latin typeface="Cambria Math" charset="0"/>
                    <a:ea typeface="Cambria Math" charset="0"/>
                    <a:cs typeface="Cambria Math" charset="0"/>
                  </a:rPr>
                  <a:t>Yn</a:t>
                </a:r>
                <a:r>
                  <a:rPr lang="en-US" altLang="zh-CN" sz="2000" i="1" dirty="0">
                    <a:latin typeface="Cambria Math" charset="0"/>
                    <a:ea typeface="Cambria Math" charset="0"/>
                    <a:cs typeface="Cambria Math" charset="0"/>
                  </a:rPr>
                  <a:t>)</a:t>
                </a:r>
                <a:r>
                  <a:rPr lang="zh-CN" altLang="en-US" sz="2000" dirty="0">
                    <a:latin typeface="Cambria Math" charset="0"/>
                    <a:ea typeface="Cambria Math" charset="0"/>
                    <a:cs typeface="Cambria Math" charset="0"/>
                  </a:rPr>
                  <a:t>是上述问题的子问题最优解，则理应有</a:t>
                </a:r>
                <a:r>
                  <a:rPr lang="en-US" altLang="zh-CN" sz="2000" i="1" dirty="0">
                    <a:latin typeface="Cambria Math" charset="0"/>
                    <a:ea typeface="Cambria Math" charset="0"/>
                    <a:cs typeface="Cambria Math" charset="0"/>
                  </a:rPr>
                  <a:t>(V</a:t>
                </a:r>
                <a:r>
                  <a:rPr lang="en-US" altLang="zh-CN" sz="2000" i="1" baseline="-25000" dirty="0">
                    <a:latin typeface="Cambria Math" charset="0"/>
                    <a:ea typeface="Cambria Math" charset="0"/>
                    <a:cs typeface="Cambria Math" charset="0"/>
                  </a:rPr>
                  <a:t>2</a:t>
                </a:r>
                <a:r>
                  <a:rPr lang="en-US" altLang="zh-CN" sz="2000" i="1" dirty="0">
                    <a:latin typeface="Cambria Math" charset="0"/>
                    <a:ea typeface="Cambria Math" charset="0"/>
                    <a:cs typeface="Cambria Math" charset="0"/>
                  </a:rPr>
                  <a:t>Y</a:t>
                </a:r>
                <a:r>
                  <a:rPr lang="en-US" altLang="zh-CN" sz="2000" i="1" baseline="-25000" dirty="0">
                    <a:latin typeface="Cambria Math" charset="0"/>
                    <a:ea typeface="Cambria Math" charset="0"/>
                    <a:cs typeface="Cambria Math" charset="0"/>
                  </a:rPr>
                  <a:t>2</a:t>
                </a:r>
                <a:r>
                  <a:rPr lang="en-US" altLang="zh-CN" sz="2000" i="1" dirty="0">
                    <a:latin typeface="Cambria Math" charset="0"/>
                    <a:ea typeface="Cambria Math" charset="0"/>
                    <a:cs typeface="Cambria Math" charset="0"/>
                  </a:rPr>
                  <a:t>+V</a:t>
                </a:r>
                <a:r>
                  <a:rPr lang="en-US" altLang="zh-CN" sz="2000" i="1" baseline="-25000" dirty="0">
                    <a:latin typeface="Cambria Math" charset="0"/>
                    <a:ea typeface="Cambria Math" charset="0"/>
                    <a:cs typeface="Cambria Math" charset="0"/>
                  </a:rPr>
                  <a:t>3</a:t>
                </a:r>
                <a:r>
                  <a:rPr lang="en-US" altLang="zh-CN" sz="2000" i="1" dirty="0">
                    <a:latin typeface="Cambria Math" charset="0"/>
                    <a:ea typeface="Cambria Math" charset="0"/>
                    <a:cs typeface="Cambria Math" charset="0"/>
                  </a:rPr>
                  <a:t>Y</a:t>
                </a:r>
                <a:r>
                  <a:rPr lang="en-US" altLang="zh-CN" sz="2000" i="1" baseline="-25000" dirty="0">
                    <a:latin typeface="Cambria Math" charset="0"/>
                    <a:ea typeface="Cambria Math" charset="0"/>
                    <a:cs typeface="Cambria Math" charset="0"/>
                  </a:rPr>
                  <a:t>3</a:t>
                </a:r>
                <a:r>
                  <a:rPr lang="en-US" altLang="zh-CN" sz="2000" i="1" dirty="0">
                    <a:latin typeface="Cambria Math" charset="0"/>
                    <a:ea typeface="Cambria Math" charset="0"/>
                    <a:cs typeface="Cambria Math" charset="0"/>
                  </a:rPr>
                  <a:t>+…+</a:t>
                </a:r>
                <a:r>
                  <a:rPr lang="en-US" altLang="zh-CN" sz="2000" i="1" dirty="0" err="1">
                    <a:latin typeface="Cambria Math" charset="0"/>
                    <a:ea typeface="Cambria Math" charset="0"/>
                    <a:cs typeface="Cambria Math" charset="0"/>
                  </a:rPr>
                  <a:t>VnYn</a:t>
                </a:r>
                <a:r>
                  <a:rPr lang="en-US" altLang="zh-CN" sz="2000" i="1" dirty="0">
                    <a:latin typeface="Cambria Math" charset="0"/>
                    <a:ea typeface="Cambria Math" charset="0"/>
                    <a:cs typeface="Cambria Math" charset="0"/>
                  </a:rPr>
                  <a:t>)+V</a:t>
                </a:r>
                <a:r>
                  <a:rPr lang="en-US" altLang="zh-CN" sz="2000" i="1" baseline="-25000" dirty="0">
                    <a:latin typeface="Cambria Math" charset="0"/>
                    <a:ea typeface="Cambria Math" charset="0"/>
                    <a:cs typeface="Cambria Math" charset="0"/>
                  </a:rPr>
                  <a:t>1</a:t>
                </a:r>
                <a:r>
                  <a:rPr lang="en-US" altLang="zh-CN" sz="2000" i="1" dirty="0">
                    <a:latin typeface="Cambria Math" charset="0"/>
                    <a:ea typeface="Cambria Math" charset="0"/>
                    <a:cs typeface="Cambria Math" charset="0"/>
                  </a:rPr>
                  <a:t>X</a:t>
                </a:r>
                <a:r>
                  <a:rPr lang="en-US" altLang="zh-CN" sz="2000" i="1" baseline="-25000" dirty="0">
                    <a:latin typeface="Cambria Math" charset="0"/>
                    <a:ea typeface="Cambria Math" charset="0"/>
                    <a:cs typeface="Cambria Math" charset="0"/>
                  </a:rPr>
                  <a:t>1 </a:t>
                </a:r>
                <a:r>
                  <a:rPr lang="en-US" altLang="zh-CN" sz="2000" i="1" dirty="0">
                    <a:latin typeface="Cambria Math" charset="0"/>
                    <a:ea typeface="Cambria Math" charset="0"/>
                    <a:cs typeface="Cambria Math" charset="0"/>
                  </a:rPr>
                  <a:t>&gt; (V</a:t>
                </a:r>
                <a:r>
                  <a:rPr lang="en-US" altLang="zh-CN" sz="2000" i="1" baseline="-25000" dirty="0">
                    <a:latin typeface="Cambria Math" charset="0"/>
                    <a:ea typeface="Cambria Math" charset="0"/>
                    <a:cs typeface="Cambria Math" charset="0"/>
                  </a:rPr>
                  <a:t>2</a:t>
                </a:r>
                <a:r>
                  <a:rPr lang="en-US" altLang="zh-CN" sz="2000" i="1" dirty="0">
                    <a:latin typeface="Cambria Math" charset="0"/>
                    <a:ea typeface="Cambria Math" charset="0"/>
                    <a:cs typeface="Cambria Math" charset="0"/>
                  </a:rPr>
                  <a:t>X</a:t>
                </a:r>
                <a:r>
                  <a:rPr lang="en-US" altLang="zh-CN" sz="2000" i="1" baseline="-25000" dirty="0">
                    <a:latin typeface="Cambria Math" charset="0"/>
                    <a:ea typeface="Cambria Math" charset="0"/>
                    <a:cs typeface="Cambria Math" charset="0"/>
                  </a:rPr>
                  <a:t>2</a:t>
                </a:r>
                <a:r>
                  <a:rPr lang="en-US" altLang="zh-CN" sz="2000" i="1" dirty="0">
                    <a:latin typeface="Cambria Math" charset="0"/>
                    <a:ea typeface="Cambria Math" charset="0"/>
                    <a:cs typeface="Cambria Math" charset="0"/>
                  </a:rPr>
                  <a:t>+V</a:t>
                </a:r>
                <a:r>
                  <a:rPr lang="en-US" altLang="zh-CN" sz="2000" i="1" baseline="-25000" dirty="0">
                    <a:latin typeface="Cambria Math" charset="0"/>
                    <a:ea typeface="Cambria Math" charset="0"/>
                    <a:cs typeface="Cambria Math" charset="0"/>
                  </a:rPr>
                  <a:t>3</a:t>
                </a:r>
                <a:r>
                  <a:rPr lang="en-US" altLang="zh-CN" sz="2000" i="1" dirty="0">
                    <a:latin typeface="Cambria Math" charset="0"/>
                    <a:ea typeface="Cambria Math" charset="0"/>
                    <a:cs typeface="Cambria Math" charset="0"/>
                  </a:rPr>
                  <a:t>X</a:t>
                </a:r>
                <a:r>
                  <a:rPr lang="en-US" altLang="zh-CN" sz="2000" i="1" baseline="-25000" dirty="0">
                    <a:latin typeface="Cambria Math" charset="0"/>
                    <a:ea typeface="Cambria Math" charset="0"/>
                    <a:cs typeface="Cambria Math" charset="0"/>
                  </a:rPr>
                  <a:t>3</a:t>
                </a:r>
                <a:r>
                  <a:rPr lang="en-US" altLang="zh-CN" sz="2000" i="1" dirty="0">
                    <a:latin typeface="Cambria Math" charset="0"/>
                    <a:ea typeface="Cambria Math" charset="0"/>
                    <a:cs typeface="Cambria Math" charset="0"/>
                  </a:rPr>
                  <a:t>+…+</a:t>
                </a:r>
                <a:r>
                  <a:rPr lang="en-US" altLang="zh-CN" sz="2000" i="1" dirty="0" err="1">
                    <a:latin typeface="Cambria Math" charset="0"/>
                    <a:ea typeface="Cambria Math" charset="0"/>
                    <a:cs typeface="Cambria Math" charset="0"/>
                  </a:rPr>
                  <a:t>VnXn</a:t>
                </a:r>
                <a:r>
                  <a:rPr lang="en-US" altLang="zh-CN" sz="2000" i="1" dirty="0">
                    <a:latin typeface="Cambria Math" charset="0"/>
                    <a:ea typeface="Cambria Math" charset="0"/>
                    <a:cs typeface="Cambria Math" charset="0"/>
                  </a:rPr>
                  <a:t>)+V</a:t>
                </a:r>
                <a:r>
                  <a:rPr lang="en-US" altLang="zh-CN" sz="2000" i="1" baseline="-25000" dirty="0">
                    <a:latin typeface="Cambria Math" charset="0"/>
                    <a:ea typeface="Cambria Math" charset="0"/>
                    <a:cs typeface="Cambria Math" charset="0"/>
                  </a:rPr>
                  <a:t>1</a:t>
                </a:r>
                <a:r>
                  <a:rPr lang="en-US" altLang="zh-CN" sz="2000" i="1" dirty="0">
                    <a:latin typeface="Cambria Math" charset="0"/>
                    <a:ea typeface="Cambria Math" charset="0"/>
                    <a:cs typeface="Cambria Math" charset="0"/>
                  </a:rPr>
                  <a:t>X</a:t>
                </a:r>
                <a:r>
                  <a:rPr lang="en-US" altLang="zh-CN" sz="2000" i="1" baseline="-25000" dirty="0">
                    <a:latin typeface="Cambria Math" charset="0"/>
                    <a:ea typeface="Cambria Math" charset="0"/>
                    <a:cs typeface="Cambria Math" charset="0"/>
                  </a:rPr>
                  <a:t>1</a:t>
                </a:r>
                <a:r>
                  <a:rPr lang="zh-CN" altLang="en-US" sz="2000" i="1" baseline="-25000" dirty="0">
                    <a:latin typeface="Cambria Math" charset="0"/>
                    <a:ea typeface="Cambria Math" charset="0"/>
                    <a:cs typeface="Cambria Math" charset="0"/>
                  </a:rPr>
                  <a:t>；</a:t>
                </a:r>
                <a:endParaRPr lang="zh-CN" altLang="en-US" sz="2000" i="1" dirty="0">
                  <a:latin typeface="Cambria Math" charset="0"/>
                  <a:ea typeface="Cambria Math" charset="0"/>
                  <a:cs typeface="Cambria Math" charset="0"/>
                </a:endParaRPr>
              </a:p>
              <a:p>
                <a:pPr>
                  <a:lnSpc>
                    <a:spcPct val="125000"/>
                  </a:lnSpc>
                </a:pPr>
                <a:r>
                  <a:rPr lang="zh-CN" altLang="en-US" sz="2000" dirty="0">
                    <a:latin typeface="Cambria Math" charset="0"/>
                    <a:ea typeface="Cambria Math" charset="0"/>
                    <a:cs typeface="Cambria Math" charset="0"/>
                  </a:rPr>
                  <a:t>而</a:t>
                </a:r>
                <a:r>
                  <a:rPr lang="en-US" altLang="zh-CN" sz="2000" i="1" dirty="0">
                    <a:latin typeface="Cambria Math" charset="0"/>
                    <a:ea typeface="Cambria Math" charset="0"/>
                    <a:cs typeface="Cambria Math" charset="0"/>
                  </a:rPr>
                  <a:t>(V</a:t>
                </a:r>
                <a:r>
                  <a:rPr lang="en-US" altLang="zh-CN" sz="2000" i="1" baseline="-25000" dirty="0">
                    <a:latin typeface="Cambria Math" charset="0"/>
                    <a:ea typeface="Cambria Math" charset="0"/>
                    <a:cs typeface="Cambria Math" charset="0"/>
                  </a:rPr>
                  <a:t>2</a:t>
                </a:r>
                <a:r>
                  <a:rPr lang="en-US" altLang="zh-CN" sz="2000" i="1" dirty="0">
                    <a:latin typeface="Cambria Math" charset="0"/>
                    <a:ea typeface="Cambria Math" charset="0"/>
                    <a:cs typeface="Cambria Math" charset="0"/>
                  </a:rPr>
                  <a:t>X</a:t>
                </a:r>
                <a:r>
                  <a:rPr lang="en-US" altLang="zh-CN" sz="2000" i="1" baseline="-25000" dirty="0">
                    <a:latin typeface="Cambria Math" charset="0"/>
                    <a:ea typeface="Cambria Math" charset="0"/>
                    <a:cs typeface="Cambria Math" charset="0"/>
                  </a:rPr>
                  <a:t>2</a:t>
                </a:r>
                <a:r>
                  <a:rPr lang="en-US" altLang="zh-CN" sz="2000" i="1" dirty="0">
                    <a:latin typeface="Cambria Math" charset="0"/>
                    <a:ea typeface="Cambria Math" charset="0"/>
                    <a:cs typeface="Cambria Math" charset="0"/>
                  </a:rPr>
                  <a:t>+V</a:t>
                </a:r>
                <a:r>
                  <a:rPr lang="en-US" altLang="zh-CN" sz="2000" i="1" baseline="-25000" dirty="0">
                    <a:latin typeface="Cambria Math" charset="0"/>
                    <a:ea typeface="Cambria Math" charset="0"/>
                    <a:cs typeface="Cambria Math" charset="0"/>
                  </a:rPr>
                  <a:t>3</a:t>
                </a:r>
                <a:r>
                  <a:rPr lang="en-US" altLang="zh-CN" sz="2000" i="1" dirty="0">
                    <a:latin typeface="Cambria Math" charset="0"/>
                    <a:ea typeface="Cambria Math" charset="0"/>
                    <a:cs typeface="Cambria Math" charset="0"/>
                  </a:rPr>
                  <a:t>X</a:t>
                </a:r>
                <a:r>
                  <a:rPr lang="en-US" altLang="zh-CN" sz="2000" i="1" baseline="-25000" dirty="0">
                    <a:latin typeface="Cambria Math" charset="0"/>
                    <a:ea typeface="Cambria Math" charset="0"/>
                    <a:cs typeface="Cambria Math" charset="0"/>
                  </a:rPr>
                  <a:t>3</a:t>
                </a:r>
                <a:r>
                  <a:rPr lang="en-US" altLang="zh-CN" sz="2000" i="1" dirty="0">
                    <a:latin typeface="Cambria Math" charset="0"/>
                    <a:ea typeface="Cambria Math" charset="0"/>
                    <a:cs typeface="Cambria Math" charset="0"/>
                  </a:rPr>
                  <a:t>+…+</a:t>
                </a:r>
                <a:r>
                  <a:rPr lang="en-US" altLang="zh-CN" sz="2000" i="1" dirty="0" err="1">
                    <a:latin typeface="Cambria Math" charset="0"/>
                    <a:ea typeface="Cambria Math" charset="0"/>
                    <a:cs typeface="Cambria Math" charset="0"/>
                  </a:rPr>
                  <a:t>VnXn</a:t>
                </a:r>
                <a:r>
                  <a:rPr lang="en-US" altLang="zh-CN" sz="2000" i="1" dirty="0">
                    <a:latin typeface="Cambria Math" charset="0"/>
                    <a:ea typeface="Cambria Math" charset="0"/>
                    <a:cs typeface="Cambria Math" charset="0"/>
                  </a:rPr>
                  <a:t>)+V</a:t>
                </a:r>
                <a:r>
                  <a:rPr lang="en-US" altLang="zh-CN" sz="2000" i="1" baseline="-25000" dirty="0">
                    <a:latin typeface="Cambria Math" charset="0"/>
                    <a:ea typeface="Cambria Math" charset="0"/>
                    <a:cs typeface="Cambria Math" charset="0"/>
                  </a:rPr>
                  <a:t>1</a:t>
                </a:r>
                <a:r>
                  <a:rPr lang="en-US" altLang="zh-CN" sz="2000" i="1" dirty="0">
                    <a:latin typeface="Cambria Math" charset="0"/>
                    <a:ea typeface="Cambria Math" charset="0"/>
                    <a:cs typeface="Cambria Math" charset="0"/>
                  </a:rPr>
                  <a:t>X</a:t>
                </a:r>
                <a:r>
                  <a:rPr lang="en-US" altLang="zh-CN" sz="2000" i="1" baseline="-25000" dirty="0">
                    <a:latin typeface="Cambria Math" charset="0"/>
                    <a:ea typeface="Cambria Math" charset="0"/>
                    <a:cs typeface="Cambria Math" charset="0"/>
                  </a:rPr>
                  <a:t>1</a:t>
                </a:r>
                <a:r>
                  <a:rPr lang="en-US" altLang="zh-CN" sz="2000" i="1" dirty="0">
                    <a:latin typeface="Cambria Math" charset="0"/>
                    <a:ea typeface="Cambria Math" charset="0"/>
                    <a:cs typeface="Cambria Math" charset="0"/>
                  </a:rPr>
                  <a:t>=(V</a:t>
                </a:r>
                <a:r>
                  <a:rPr lang="en-US" altLang="zh-CN" sz="2000" i="1" baseline="-25000" dirty="0">
                    <a:latin typeface="Cambria Math" charset="0"/>
                    <a:ea typeface="Cambria Math" charset="0"/>
                    <a:cs typeface="Cambria Math" charset="0"/>
                  </a:rPr>
                  <a:t>1</a:t>
                </a:r>
                <a:r>
                  <a:rPr lang="en-US" altLang="zh-CN" sz="2000" i="1" dirty="0">
                    <a:latin typeface="Cambria Math" charset="0"/>
                    <a:ea typeface="Cambria Math" charset="0"/>
                    <a:cs typeface="Cambria Math" charset="0"/>
                  </a:rPr>
                  <a:t>X</a:t>
                </a:r>
                <a:r>
                  <a:rPr lang="en-US" altLang="zh-CN" sz="2000" i="1" baseline="-25000" dirty="0">
                    <a:latin typeface="Cambria Math" charset="0"/>
                    <a:ea typeface="Cambria Math" charset="0"/>
                    <a:cs typeface="Cambria Math" charset="0"/>
                  </a:rPr>
                  <a:t>1</a:t>
                </a:r>
                <a:r>
                  <a:rPr lang="en-US" altLang="zh-CN" sz="2000" i="1" dirty="0">
                    <a:latin typeface="Cambria Math" charset="0"/>
                    <a:ea typeface="Cambria Math" charset="0"/>
                    <a:cs typeface="Cambria Math" charset="0"/>
                  </a:rPr>
                  <a:t>+V</a:t>
                </a:r>
                <a:r>
                  <a:rPr lang="en-US" altLang="zh-CN" sz="2000" i="1" baseline="-25000" dirty="0">
                    <a:latin typeface="Cambria Math" charset="0"/>
                    <a:ea typeface="Cambria Math" charset="0"/>
                    <a:cs typeface="Cambria Math" charset="0"/>
                  </a:rPr>
                  <a:t>2</a:t>
                </a:r>
                <a:r>
                  <a:rPr lang="en-US" altLang="zh-CN" sz="2000" i="1" dirty="0">
                    <a:latin typeface="Cambria Math" charset="0"/>
                    <a:ea typeface="Cambria Math" charset="0"/>
                    <a:cs typeface="Cambria Math" charset="0"/>
                  </a:rPr>
                  <a:t>X</a:t>
                </a:r>
                <a:r>
                  <a:rPr lang="en-US" altLang="zh-CN" sz="2000" i="1" baseline="-25000" dirty="0">
                    <a:latin typeface="Cambria Math" charset="0"/>
                    <a:ea typeface="Cambria Math" charset="0"/>
                    <a:cs typeface="Cambria Math" charset="0"/>
                  </a:rPr>
                  <a:t>2</a:t>
                </a:r>
                <a:r>
                  <a:rPr lang="en-US" altLang="zh-CN" sz="2000" i="1" dirty="0">
                    <a:latin typeface="Cambria Math" charset="0"/>
                    <a:ea typeface="Cambria Math" charset="0"/>
                    <a:cs typeface="Cambria Math" charset="0"/>
                  </a:rPr>
                  <a:t>+…+</a:t>
                </a:r>
                <a:r>
                  <a:rPr lang="en-US" altLang="zh-CN" sz="2000" i="1" dirty="0" err="1">
                    <a:latin typeface="Cambria Math" charset="0"/>
                    <a:ea typeface="Cambria Math" charset="0"/>
                    <a:cs typeface="Cambria Math" charset="0"/>
                  </a:rPr>
                  <a:t>VnXn</a:t>
                </a:r>
                <a:r>
                  <a:rPr lang="en-US" altLang="zh-CN" sz="2000" i="1" dirty="0">
                    <a:latin typeface="Cambria Math" charset="0"/>
                    <a:ea typeface="Cambria Math" charset="0"/>
                    <a:cs typeface="Cambria Math" charset="0"/>
                  </a:rPr>
                  <a:t>)</a:t>
                </a:r>
                <a:r>
                  <a:rPr lang="zh-CN" altLang="en-US" sz="2000" dirty="0">
                    <a:latin typeface="Cambria Math" charset="0"/>
                    <a:ea typeface="Cambria Math" charset="0"/>
                    <a:cs typeface="Cambria Math" charset="0"/>
                  </a:rPr>
                  <a:t>，则有</a:t>
                </a:r>
                <a:r>
                  <a:rPr lang="en-US" altLang="zh-CN" sz="2000" i="1" dirty="0">
                    <a:latin typeface="Cambria Math" charset="0"/>
                    <a:ea typeface="Cambria Math" charset="0"/>
                    <a:cs typeface="Cambria Math" charset="0"/>
                  </a:rPr>
                  <a:t>(V</a:t>
                </a:r>
                <a:r>
                  <a:rPr lang="en-US" altLang="zh-CN" sz="2000" i="1" baseline="-25000" dirty="0">
                    <a:latin typeface="Cambria Math" charset="0"/>
                    <a:ea typeface="Cambria Math" charset="0"/>
                    <a:cs typeface="Cambria Math" charset="0"/>
                  </a:rPr>
                  <a:t>2</a:t>
                </a:r>
                <a:r>
                  <a:rPr lang="en-US" altLang="zh-CN" sz="2000" i="1" dirty="0">
                    <a:latin typeface="Cambria Math" charset="0"/>
                    <a:ea typeface="Cambria Math" charset="0"/>
                    <a:cs typeface="Cambria Math" charset="0"/>
                  </a:rPr>
                  <a:t>Y</a:t>
                </a:r>
                <a:r>
                  <a:rPr lang="en-US" altLang="zh-CN" sz="2000" i="1" baseline="-25000" dirty="0">
                    <a:latin typeface="Cambria Math" charset="0"/>
                    <a:ea typeface="Cambria Math" charset="0"/>
                    <a:cs typeface="Cambria Math" charset="0"/>
                  </a:rPr>
                  <a:t>2</a:t>
                </a:r>
                <a:r>
                  <a:rPr lang="en-US" altLang="zh-CN" sz="2000" i="1" dirty="0">
                    <a:latin typeface="Cambria Math" charset="0"/>
                    <a:ea typeface="Cambria Math" charset="0"/>
                    <a:cs typeface="Cambria Math" charset="0"/>
                  </a:rPr>
                  <a:t>+V</a:t>
                </a:r>
                <a:r>
                  <a:rPr lang="en-US" altLang="zh-CN" sz="2000" i="1" baseline="-25000" dirty="0">
                    <a:latin typeface="Cambria Math" charset="0"/>
                    <a:ea typeface="Cambria Math" charset="0"/>
                    <a:cs typeface="Cambria Math" charset="0"/>
                  </a:rPr>
                  <a:t>3</a:t>
                </a:r>
                <a:r>
                  <a:rPr lang="en-US" altLang="zh-CN" sz="2000" i="1" dirty="0">
                    <a:latin typeface="Cambria Math" charset="0"/>
                    <a:ea typeface="Cambria Math" charset="0"/>
                    <a:cs typeface="Cambria Math" charset="0"/>
                  </a:rPr>
                  <a:t>Y</a:t>
                </a:r>
                <a:r>
                  <a:rPr lang="en-US" altLang="zh-CN" sz="2000" i="1" baseline="-25000" dirty="0">
                    <a:latin typeface="Cambria Math" charset="0"/>
                    <a:ea typeface="Cambria Math" charset="0"/>
                    <a:cs typeface="Cambria Math" charset="0"/>
                  </a:rPr>
                  <a:t>3</a:t>
                </a:r>
                <a:r>
                  <a:rPr lang="en-US" altLang="zh-CN" sz="2000" i="1" dirty="0">
                    <a:latin typeface="Cambria Math" charset="0"/>
                    <a:ea typeface="Cambria Math" charset="0"/>
                    <a:cs typeface="Cambria Math" charset="0"/>
                  </a:rPr>
                  <a:t>+…+</a:t>
                </a:r>
                <a:r>
                  <a:rPr lang="en-US" altLang="zh-CN" sz="2000" i="1" dirty="0" err="1">
                    <a:latin typeface="Cambria Math" charset="0"/>
                    <a:ea typeface="Cambria Math" charset="0"/>
                    <a:cs typeface="Cambria Math" charset="0"/>
                  </a:rPr>
                  <a:t>VnYn</a:t>
                </a:r>
                <a:r>
                  <a:rPr lang="en-US" altLang="zh-CN" sz="2000" i="1" dirty="0">
                    <a:latin typeface="Cambria Math" charset="0"/>
                    <a:ea typeface="Cambria Math" charset="0"/>
                    <a:cs typeface="Cambria Math" charset="0"/>
                  </a:rPr>
                  <a:t>)+V</a:t>
                </a:r>
                <a:r>
                  <a:rPr lang="en-US" altLang="zh-CN" sz="2000" i="1" baseline="-25000" dirty="0">
                    <a:latin typeface="Cambria Math" charset="0"/>
                    <a:ea typeface="Cambria Math" charset="0"/>
                    <a:cs typeface="Cambria Math" charset="0"/>
                  </a:rPr>
                  <a:t>1</a:t>
                </a:r>
                <a:r>
                  <a:rPr lang="en-US" altLang="zh-CN" sz="2000" i="1" dirty="0">
                    <a:latin typeface="Cambria Math" charset="0"/>
                    <a:ea typeface="Cambria Math" charset="0"/>
                    <a:cs typeface="Cambria Math" charset="0"/>
                  </a:rPr>
                  <a:t>X</a:t>
                </a:r>
                <a:r>
                  <a:rPr lang="en-US" altLang="zh-CN" sz="2000" i="1" baseline="-25000" dirty="0">
                    <a:latin typeface="Cambria Math" charset="0"/>
                    <a:ea typeface="Cambria Math" charset="0"/>
                    <a:cs typeface="Cambria Math" charset="0"/>
                  </a:rPr>
                  <a:t>1 </a:t>
                </a:r>
                <a:r>
                  <a:rPr lang="en-US" altLang="zh-CN" sz="2000" i="1" dirty="0">
                    <a:latin typeface="Cambria Math" charset="0"/>
                    <a:ea typeface="Cambria Math" charset="0"/>
                    <a:cs typeface="Cambria Math" charset="0"/>
                  </a:rPr>
                  <a:t>&gt; (V</a:t>
                </a:r>
                <a:r>
                  <a:rPr lang="en-US" altLang="zh-CN" sz="2000" i="1" baseline="-25000" dirty="0">
                    <a:latin typeface="Cambria Math" charset="0"/>
                    <a:ea typeface="Cambria Math" charset="0"/>
                    <a:cs typeface="Cambria Math" charset="0"/>
                  </a:rPr>
                  <a:t>1</a:t>
                </a:r>
                <a:r>
                  <a:rPr lang="en-US" altLang="zh-CN" sz="2000" i="1" dirty="0">
                    <a:latin typeface="Cambria Math" charset="0"/>
                    <a:ea typeface="Cambria Math" charset="0"/>
                    <a:cs typeface="Cambria Math" charset="0"/>
                  </a:rPr>
                  <a:t>X</a:t>
                </a:r>
                <a:r>
                  <a:rPr lang="en-US" altLang="zh-CN" sz="2000" i="1" baseline="-25000" dirty="0">
                    <a:latin typeface="Cambria Math" charset="0"/>
                    <a:ea typeface="Cambria Math" charset="0"/>
                    <a:cs typeface="Cambria Math" charset="0"/>
                  </a:rPr>
                  <a:t>1</a:t>
                </a:r>
                <a:r>
                  <a:rPr lang="en-US" altLang="zh-CN" sz="2000" i="1" dirty="0">
                    <a:latin typeface="Cambria Math" charset="0"/>
                    <a:ea typeface="Cambria Math" charset="0"/>
                    <a:cs typeface="Cambria Math" charset="0"/>
                  </a:rPr>
                  <a:t>+V</a:t>
                </a:r>
                <a:r>
                  <a:rPr lang="en-US" altLang="zh-CN" sz="2000" i="1" baseline="-25000" dirty="0">
                    <a:latin typeface="Cambria Math" charset="0"/>
                    <a:ea typeface="Cambria Math" charset="0"/>
                    <a:cs typeface="Cambria Math" charset="0"/>
                  </a:rPr>
                  <a:t>2</a:t>
                </a:r>
                <a:r>
                  <a:rPr lang="en-US" altLang="zh-CN" sz="2000" i="1" dirty="0">
                    <a:latin typeface="Cambria Math" charset="0"/>
                    <a:ea typeface="Cambria Math" charset="0"/>
                    <a:cs typeface="Cambria Math" charset="0"/>
                  </a:rPr>
                  <a:t>X</a:t>
                </a:r>
                <a:r>
                  <a:rPr lang="en-US" altLang="zh-CN" sz="2000" i="1" baseline="-25000" dirty="0">
                    <a:latin typeface="Cambria Math" charset="0"/>
                    <a:ea typeface="Cambria Math" charset="0"/>
                    <a:cs typeface="Cambria Math" charset="0"/>
                  </a:rPr>
                  <a:t>2</a:t>
                </a:r>
                <a:r>
                  <a:rPr lang="en-US" altLang="zh-CN" sz="2000" i="1" dirty="0">
                    <a:latin typeface="Cambria Math" charset="0"/>
                    <a:ea typeface="Cambria Math" charset="0"/>
                    <a:cs typeface="Cambria Math" charset="0"/>
                  </a:rPr>
                  <a:t>+…+</a:t>
                </a:r>
                <a:r>
                  <a:rPr lang="en-US" altLang="zh-CN" sz="2000" i="1" dirty="0" err="1">
                    <a:latin typeface="Cambria Math" charset="0"/>
                    <a:ea typeface="Cambria Math" charset="0"/>
                    <a:cs typeface="Cambria Math" charset="0"/>
                  </a:rPr>
                  <a:t>VnXn</a:t>
                </a:r>
                <a:r>
                  <a:rPr lang="en-US" altLang="zh-CN" sz="2000" i="1" dirty="0">
                    <a:latin typeface="Cambria Math" charset="0"/>
                    <a:ea typeface="Cambria Math" charset="0"/>
                    <a:cs typeface="Cambria Math" charset="0"/>
                  </a:rPr>
                  <a:t>)</a:t>
                </a:r>
                <a:r>
                  <a:rPr lang="zh-CN" altLang="en-US" sz="2000" dirty="0">
                    <a:latin typeface="Cambria Math" charset="0"/>
                    <a:ea typeface="Cambria Math" charset="0"/>
                    <a:cs typeface="Cambria Math" charset="0"/>
                  </a:rPr>
                  <a:t>；</a:t>
                </a:r>
              </a:p>
              <a:p>
                <a:pPr>
                  <a:lnSpc>
                    <a:spcPct val="125000"/>
                  </a:lnSpc>
                </a:pPr>
                <a:r>
                  <a:rPr lang="zh-CN" altLang="en-US" sz="2000" dirty="0">
                    <a:latin typeface="Cambria Math" charset="0"/>
                    <a:ea typeface="Cambria Math" charset="0"/>
                    <a:cs typeface="Cambria Math" charset="0"/>
                  </a:rPr>
                  <a:t>该式子说明</a:t>
                </a:r>
                <a:r>
                  <a:rPr lang="en-US" altLang="zh-CN" sz="2000" i="1" dirty="0">
                    <a:latin typeface="Cambria Math" charset="0"/>
                    <a:ea typeface="Cambria Math" charset="0"/>
                    <a:cs typeface="Cambria Math" charset="0"/>
                  </a:rPr>
                  <a:t>(X</a:t>
                </a:r>
                <a:r>
                  <a:rPr lang="en-US" altLang="zh-CN" sz="2000" i="1" baseline="-25000" dirty="0">
                    <a:latin typeface="Cambria Math" charset="0"/>
                    <a:ea typeface="Cambria Math" charset="0"/>
                    <a:cs typeface="Cambria Math" charset="0"/>
                  </a:rPr>
                  <a:t>1</a:t>
                </a:r>
                <a:r>
                  <a:rPr lang="zh-CN" altLang="en-US" sz="2000" i="1" dirty="0">
                    <a:latin typeface="Cambria Math" charset="0"/>
                    <a:ea typeface="Cambria Math" charset="0"/>
                    <a:cs typeface="Cambria Math" charset="0"/>
                  </a:rPr>
                  <a:t>，</a:t>
                </a:r>
                <a:r>
                  <a:rPr lang="en-US" altLang="zh-CN" sz="2000" i="1" dirty="0">
                    <a:latin typeface="Cambria Math" charset="0"/>
                    <a:ea typeface="Cambria Math" charset="0"/>
                    <a:cs typeface="Cambria Math" charset="0"/>
                  </a:rPr>
                  <a:t>Y</a:t>
                </a:r>
                <a:r>
                  <a:rPr lang="en-US" altLang="zh-CN" sz="2000" i="1" baseline="-25000" dirty="0">
                    <a:latin typeface="Cambria Math" charset="0"/>
                    <a:ea typeface="Cambria Math" charset="0"/>
                    <a:cs typeface="Cambria Math" charset="0"/>
                  </a:rPr>
                  <a:t>2</a:t>
                </a:r>
                <a:r>
                  <a:rPr lang="zh-CN" altLang="en-US" sz="2000" i="1" dirty="0">
                    <a:latin typeface="Cambria Math" charset="0"/>
                    <a:ea typeface="Cambria Math" charset="0"/>
                    <a:cs typeface="Cambria Math" charset="0"/>
                  </a:rPr>
                  <a:t>，</a:t>
                </a:r>
                <a:r>
                  <a:rPr lang="en-US" altLang="zh-CN" sz="2000" i="1" dirty="0">
                    <a:latin typeface="Cambria Math" charset="0"/>
                    <a:ea typeface="Cambria Math" charset="0"/>
                    <a:cs typeface="Cambria Math" charset="0"/>
                  </a:rPr>
                  <a:t>Y</a:t>
                </a:r>
                <a:r>
                  <a:rPr lang="en-US" altLang="zh-CN" sz="2000" i="1" baseline="-25000" dirty="0">
                    <a:latin typeface="Cambria Math" charset="0"/>
                    <a:ea typeface="Cambria Math" charset="0"/>
                    <a:cs typeface="Cambria Math" charset="0"/>
                  </a:rPr>
                  <a:t>3</a:t>
                </a:r>
                <a:r>
                  <a:rPr lang="zh-CN" altLang="en-US" sz="2000" i="1" baseline="-25000" dirty="0">
                    <a:latin typeface="Cambria Math" charset="0"/>
                    <a:ea typeface="Cambria Math" charset="0"/>
                    <a:cs typeface="Cambria Math" charset="0"/>
                  </a:rPr>
                  <a:t>，</a:t>
                </a:r>
                <a:r>
                  <a:rPr lang="en-US" altLang="zh-CN" sz="2000" i="1" dirty="0">
                    <a:latin typeface="Cambria Math" charset="0"/>
                    <a:ea typeface="Cambria Math" charset="0"/>
                    <a:cs typeface="Cambria Math" charset="0"/>
                  </a:rPr>
                  <a:t>…</a:t>
                </a:r>
                <a:r>
                  <a:rPr lang="zh-CN" altLang="en-US" sz="2000" i="1" dirty="0">
                    <a:latin typeface="Cambria Math" charset="0"/>
                    <a:ea typeface="Cambria Math" charset="0"/>
                    <a:cs typeface="Cambria Math" charset="0"/>
                  </a:rPr>
                  <a:t>，</a:t>
                </a:r>
                <a:r>
                  <a:rPr lang="en-US" altLang="zh-CN" sz="2000" i="1" dirty="0" err="1">
                    <a:latin typeface="Cambria Math" charset="0"/>
                    <a:ea typeface="Cambria Math" charset="0"/>
                    <a:cs typeface="Cambria Math" charset="0"/>
                  </a:rPr>
                  <a:t>Yn</a:t>
                </a:r>
                <a:r>
                  <a:rPr lang="en-US" altLang="zh-CN" sz="2000" i="1" dirty="0">
                    <a:latin typeface="Cambria Math" charset="0"/>
                    <a:ea typeface="Cambria Math" charset="0"/>
                    <a:cs typeface="Cambria Math" charset="0"/>
                  </a:rPr>
                  <a:t>)</a:t>
                </a:r>
                <a:r>
                  <a:rPr lang="zh-CN" altLang="en-US" sz="2000" dirty="0">
                    <a:latin typeface="Cambria Math" charset="0"/>
                    <a:ea typeface="Cambria Math" charset="0"/>
                    <a:cs typeface="Cambria Math" charset="0"/>
                  </a:rPr>
                  <a:t>才是该</a:t>
                </a:r>
                <a:r>
                  <a:rPr lang="en-US" altLang="zh-CN" sz="2000" dirty="0">
                    <a:latin typeface="Cambria Math" charset="0"/>
                    <a:ea typeface="Cambria Math" charset="0"/>
                    <a:cs typeface="Cambria Math" charset="0"/>
                  </a:rPr>
                  <a:t>01</a:t>
                </a:r>
                <a:r>
                  <a:rPr lang="zh-CN" altLang="en-US" sz="2000" dirty="0">
                    <a:latin typeface="Cambria Math" charset="0"/>
                    <a:ea typeface="Cambria Math" charset="0"/>
                    <a:cs typeface="Cambria Math" charset="0"/>
                  </a:rPr>
                  <a:t>背包问题的最优解，这与最开始的假设</a:t>
                </a:r>
                <a:r>
                  <a:rPr lang="en-US" altLang="zh-CN" sz="2000" i="1" dirty="0">
                    <a:latin typeface="Cambria Math" charset="0"/>
                    <a:ea typeface="Cambria Math" charset="0"/>
                    <a:cs typeface="Cambria Math" charset="0"/>
                  </a:rPr>
                  <a:t>(X</a:t>
                </a:r>
                <a:r>
                  <a:rPr lang="en-US" altLang="zh-CN" sz="2000" i="1" baseline="-25000" dirty="0">
                    <a:latin typeface="Cambria Math" charset="0"/>
                    <a:ea typeface="Cambria Math" charset="0"/>
                    <a:cs typeface="Cambria Math" charset="0"/>
                  </a:rPr>
                  <a:t>1</a:t>
                </a:r>
                <a:r>
                  <a:rPr lang="zh-CN" altLang="en-US" sz="2000" i="1" dirty="0">
                    <a:latin typeface="Cambria Math" charset="0"/>
                    <a:ea typeface="Cambria Math" charset="0"/>
                    <a:cs typeface="Cambria Math" charset="0"/>
                  </a:rPr>
                  <a:t>，</a:t>
                </a:r>
                <a:r>
                  <a:rPr lang="en-US" altLang="zh-CN" sz="2000" i="1" dirty="0">
                    <a:latin typeface="Cambria Math" charset="0"/>
                    <a:ea typeface="Cambria Math" charset="0"/>
                    <a:cs typeface="Cambria Math" charset="0"/>
                  </a:rPr>
                  <a:t>X</a:t>
                </a:r>
                <a:r>
                  <a:rPr lang="en-US" altLang="zh-CN" sz="2000" i="1" baseline="-25000" dirty="0">
                    <a:latin typeface="Cambria Math" charset="0"/>
                    <a:ea typeface="Cambria Math" charset="0"/>
                    <a:cs typeface="Cambria Math" charset="0"/>
                  </a:rPr>
                  <a:t>2</a:t>
                </a:r>
                <a:r>
                  <a:rPr lang="zh-CN" altLang="en-US" sz="2000" i="1" dirty="0">
                    <a:latin typeface="Cambria Math" charset="0"/>
                    <a:ea typeface="Cambria Math" charset="0"/>
                    <a:cs typeface="Cambria Math" charset="0"/>
                  </a:rPr>
                  <a:t>，</a:t>
                </a:r>
                <a:r>
                  <a:rPr lang="en-US" altLang="zh-CN" sz="2000" i="1" dirty="0">
                    <a:latin typeface="Cambria Math" charset="0"/>
                    <a:ea typeface="Cambria Math" charset="0"/>
                    <a:cs typeface="Cambria Math" charset="0"/>
                  </a:rPr>
                  <a:t>…</a:t>
                </a:r>
                <a:r>
                  <a:rPr lang="zh-CN" altLang="en-US" sz="2000" i="1" dirty="0">
                    <a:latin typeface="Cambria Math" charset="0"/>
                    <a:ea typeface="Cambria Math" charset="0"/>
                    <a:cs typeface="Cambria Math" charset="0"/>
                  </a:rPr>
                  <a:t>，</a:t>
                </a:r>
                <a:r>
                  <a:rPr lang="en-US" altLang="zh-CN" sz="2000" i="1" dirty="0" err="1">
                    <a:latin typeface="Cambria Math" charset="0"/>
                    <a:ea typeface="Cambria Math" charset="0"/>
                    <a:cs typeface="Cambria Math" charset="0"/>
                  </a:rPr>
                  <a:t>Xn</a:t>
                </a:r>
                <a:r>
                  <a:rPr lang="en-US" altLang="zh-CN" sz="2000" i="1" dirty="0">
                    <a:latin typeface="Cambria Math" charset="0"/>
                    <a:ea typeface="Cambria Math" charset="0"/>
                    <a:cs typeface="Cambria Math" charset="0"/>
                  </a:rPr>
                  <a:t>)</a:t>
                </a:r>
                <a:r>
                  <a:rPr lang="zh-CN" altLang="en-US" sz="2000" dirty="0">
                    <a:latin typeface="Cambria Math" charset="0"/>
                    <a:ea typeface="Cambria Math" charset="0"/>
                    <a:cs typeface="Cambria Math" charset="0"/>
                  </a:rPr>
                  <a:t>是</a:t>
                </a:r>
                <a:r>
                  <a:rPr lang="en-US" altLang="zh-CN" sz="2000" dirty="0">
                    <a:latin typeface="Cambria Math" charset="0"/>
                    <a:ea typeface="Cambria Math" charset="0"/>
                    <a:cs typeface="Cambria Math" charset="0"/>
                  </a:rPr>
                  <a:t>01</a:t>
                </a:r>
                <a:r>
                  <a:rPr lang="zh-CN" altLang="en-US" sz="2000" dirty="0">
                    <a:latin typeface="Cambria Math" charset="0"/>
                    <a:ea typeface="Cambria Math" charset="0"/>
                    <a:cs typeface="Cambria Math" charset="0"/>
                  </a:rPr>
                  <a:t>背包问题的最优解相矛盾，故</a:t>
                </a:r>
                <a:r>
                  <a:rPr lang="en-US" altLang="zh-CN" sz="2000" dirty="0">
                    <a:latin typeface="Cambria Math" charset="0"/>
                    <a:ea typeface="Cambria Math" charset="0"/>
                    <a:cs typeface="Cambria Math" charset="0"/>
                  </a:rPr>
                  <a:t>01</a:t>
                </a:r>
                <a:r>
                  <a:rPr lang="zh-CN" altLang="en-US" sz="2000" dirty="0">
                    <a:latin typeface="Cambria Math" charset="0"/>
                    <a:ea typeface="Cambria Math" charset="0"/>
                    <a:cs typeface="Cambria Math" charset="0"/>
                  </a:rPr>
                  <a:t>背包问题满足最优性原理；</a:t>
                </a:r>
              </a:p>
              <a:p>
                <a:pPr>
                  <a:lnSpc>
                    <a:spcPct val="125000"/>
                  </a:lnSpc>
                </a:pPr>
                <a:r>
                  <a:rPr lang="en-US" altLang="zh-CN" sz="2000" dirty="0">
                    <a:latin typeface="Cambria Math" charset="0"/>
                    <a:ea typeface="Cambria Math" charset="0"/>
                    <a:cs typeface="Cambria Math" charset="0"/>
                  </a:rPr>
                  <a:t>f) </a:t>
                </a:r>
                <a:r>
                  <a:rPr lang="zh-CN" altLang="en-US" sz="2000" dirty="0">
                    <a:latin typeface="Cambria Math" charset="0"/>
                    <a:ea typeface="Cambria Math" charset="0"/>
                    <a:cs typeface="Cambria Math" charset="0"/>
                  </a:rPr>
                  <a:t>寻找递推关系式，</a:t>
                </a:r>
                <a:r>
                  <a:rPr lang="zh-CN" altLang="en-US" sz="2000" dirty="0">
                    <a:solidFill>
                      <a:srgbClr val="FF0000"/>
                    </a:solidFill>
                    <a:latin typeface="Cambria Math" charset="0"/>
                    <a:ea typeface="Cambria Math" charset="0"/>
                    <a:cs typeface="Cambria Math" charset="0"/>
                  </a:rPr>
                  <a:t>假设已经装入</a:t>
                </a:r>
                <a:r>
                  <a:rPr lang="en-US" altLang="zh-CN" sz="2000" dirty="0">
                    <a:solidFill>
                      <a:srgbClr val="FF0000"/>
                    </a:solidFill>
                    <a:latin typeface="Cambria Math" charset="0"/>
                    <a:ea typeface="Cambria Math" charset="0"/>
                    <a:cs typeface="Cambria Math" charset="0"/>
                  </a:rPr>
                  <a:t>i-1</a:t>
                </a:r>
                <a:r>
                  <a:rPr lang="zh-CN" altLang="en-US" sz="2000" dirty="0">
                    <a:solidFill>
                      <a:srgbClr val="FF0000"/>
                    </a:solidFill>
                    <a:latin typeface="Cambria Math" charset="0"/>
                    <a:ea typeface="Cambria Math" charset="0"/>
                    <a:cs typeface="Cambria Math" charset="0"/>
                  </a:rPr>
                  <a:t>个商品</a:t>
                </a:r>
                <a:r>
                  <a:rPr lang="zh-CN" altLang="en-US" sz="2000" dirty="0">
                    <a:latin typeface="Cambria Math" charset="0"/>
                    <a:ea typeface="Cambria Math" charset="0"/>
                    <a:cs typeface="Cambria Math" charset="0"/>
                  </a:rPr>
                  <a:t>，面对当前商品有两种可能性：</a:t>
                </a:r>
              </a:p>
              <a:p>
                <a:pPr>
                  <a:lnSpc>
                    <a:spcPct val="125000"/>
                  </a:lnSpc>
                </a:pPr>
                <a:r>
                  <a:rPr lang="zh-CN" altLang="en-US" sz="2000" dirty="0">
                    <a:latin typeface="Cambria Math" charset="0"/>
                    <a:ea typeface="Cambria Math" charset="0"/>
                    <a:cs typeface="Cambria Math" charset="0"/>
                  </a:rPr>
                  <a:t>第一，包的容量比该商品体积小，装不下，此时的价值与前</a:t>
                </a:r>
                <a:r>
                  <a:rPr lang="en-US" altLang="zh-CN" sz="2000" dirty="0">
                    <a:latin typeface="Cambria Math" charset="0"/>
                    <a:ea typeface="Cambria Math" charset="0"/>
                    <a:cs typeface="Cambria Math" charset="0"/>
                  </a:rPr>
                  <a:t>i-1</a:t>
                </a:r>
                <a:r>
                  <a:rPr lang="zh-CN" altLang="en-US" sz="2000" dirty="0">
                    <a:latin typeface="Cambria Math" charset="0"/>
                    <a:ea typeface="Cambria Math" charset="0"/>
                    <a:cs typeface="Cambria Math" charset="0"/>
                  </a:rPr>
                  <a:t>个的价值是一样的，即</a:t>
                </a:r>
                <a14:m>
                  <m:oMath xmlns:m="http://schemas.openxmlformats.org/officeDocument/2006/math">
                    <m:r>
                      <a:rPr lang="en-US" sz="2000" i="1" smtClean="0">
                        <a:solidFill>
                          <a:srgbClr val="FF0000"/>
                        </a:solidFill>
                        <a:latin typeface="Cambria Math" charset="0"/>
                        <a:ea typeface="Cambria Math" charset="0"/>
                        <a:cs typeface="Cambria Math" charset="0"/>
                      </a:rPr>
                      <m:t>𝑚</m:t>
                    </m:r>
                    <m:d>
                      <m:dPr>
                        <m:begChr m:val="["/>
                        <m:endChr m:val="]"/>
                        <m:ctrlPr>
                          <a:rPr lang="en-US" sz="2000" i="1">
                            <a:solidFill>
                              <a:srgbClr val="FF0000"/>
                            </a:solidFill>
                            <a:latin typeface="Cambria Math" panose="02040503050406030204" pitchFamily="18" charset="0"/>
                            <a:ea typeface="Cambria Math" charset="0"/>
                            <a:cs typeface="Cambria Math" charset="0"/>
                          </a:rPr>
                        </m:ctrlPr>
                      </m:dPr>
                      <m:e>
                        <m:r>
                          <a:rPr lang="en-US" sz="2000" i="1">
                            <a:solidFill>
                              <a:srgbClr val="FF0000"/>
                            </a:solidFill>
                            <a:latin typeface="Cambria Math" charset="0"/>
                            <a:ea typeface="Cambria Math" charset="0"/>
                            <a:cs typeface="Cambria Math" charset="0"/>
                          </a:rPr>
                          <m:t>𝑖</m:t>
                        </m:r>
                      </m:e>
                    </m:d>
                    <m:d>
                      <m:dPr>
                        <m:begChr m:val="["/>
                        <m:endChr m:val="]"/>
                        <m:ctrlPr>
                          <a:rPr lang="en-US" sz="2000" i="1">
                            <a:solidFill>
                              <a:srgbClr val="FF0000"/>
                            </a:solidFill>
                            <a:latin typeface="Cambria Math" panose="02040503050406030204" pitchFamily="18" charset="0"/>
                            <a:ea typeface="Cambria Math" charset="0"/>
                            <a:cs typeface="Cambria Math" charset="0"/>
                          </a:rPr>
                        </m:ctrlPr>
                      </m:dPr>
                      <m:e>
                        <m:r>
                          <a:rPr lang="en-US" sz="2000" i="1">
                            <a:solidFill>
                              <a:srgbClr val="FF0000"/>
                            </a:solidFill>
                            <a:latin typeface="Cambria Math" charset="0"/>
                            <a:ea typeface="Cambria Math" charset="0"/>
                            <a:cs typeface="Cambria Math" charset="0"/>
                          </a:rPr>
                          <m:t>𝑗</m:t>
                        </m:r>
                      </m:e>
                    </m:d>
                    <m:r>
                      <a:rPr lang="en-US" sz="2000" i="1">
                        <a:solidFill>
                          <a:srgbClr val="FF0000"/>
                        </a:solidFill>
                        <a:latin typeface="Cambria Math" charset="0"/>
                        <a:ea typeface="Cambria Math" charset="0"/>
                        <a:cs typeface="Cambria Math" charset="0"/>
                      </a:rPr>
                      <m:t>= </m:t>
                    </m:r>
                    <m:r>
                      <a:rPr lang="en-US" sz="2000" i="1">
                        <a:solidFill>
                          <a:srgbClr val="FF0000"/>
                        </a:solidFill>
                        <a:latin typeface="Cambria Math" charset="0"/>
                        <a:ea typeface="Cambria Math" charset="0"/>
                        <a:cs typeface="Cambria Math" charset="0"/>
                      </a:rPr>
                      <m:t>𝑚</m:t>
                    </m:r>
                    <m:d>
                      <m:dPr>
                        <m:begChr m:val="["/>
                        <m:endChr m:val="]"/>
                        <m:ctrlPr>
                          <a:rPr lang="en-US" sz="2000" i="1">
                            <a:solidFill>
                              <a:srgbClr val="FF0000"/>
                            </a:solidFill>
                            <a:latin typeface="Cambria Math" panose="02040503050406030204" pitchFamily="18" charset="0"/>
                            <a:ea typeface="Cambria Math" charset="0"/>
                            <a:cs typeface="Cambria Math" charset="0"/>
                          </a:rPr>
                        </m:ctrlPr>
                      </m:dPr>
                      <m:e>
                        <m:r>
                          <a:rPr lang="en-US" sz="2000" i="1">
                            <a:solidFill>
                              <a:srgbClr val="FF0000"/>
                            </a:solidFill>
                            <a:latin typeface="Cambria Math" charset="0"/>
                            <a:ea typeface="Cambria Math" charset="0"/>
                            <a:cs typeface="Cambria Math" charset="0"/>
                          </a:rPr>
                          <m:t>𝑖</m:t>
                        </m:r>
                        <m:r>
                          <a:rPr lang="en-US" sz="2000" i="1">
                            <a:solidFill>
                              <a:srgbClr val="FF0000"/>
                            </a:solidFill>
                            <a:latin typeface="Cambria Math" charset="0"/>
                            <a:ea typeface="Cambria Math" charset="0"/>
                            <a:cs typeface="Cambria Math" charset="0"/>
                          </a:rPr>
                          <m:t>−1</m:t>
                        </m:r>
                      </m:e>
                    </m:d>
                    <m:d>
                      <m:dPr>
                        <m:begChr m:val="["/>
                        <m:endChr m:val="]"/>
                        <m:ctrlPr>
                          <a:rPr lang="en-US" sz="2000" i="1">
                            <a:solidFill>
                              <a:srgbClr val="FF0000"/>
                            </a:solidFill>
                            <a:latin typeface="Cambria Math" panose="02040503050406030204" pitchFamily="18" charset="0"/>
                            <a:ea typeface="Cambria Math" charset="0"/>
                            <a:cs typeface="Cambria Math" charset="0"/>
                          </a:rPr>
                        </m:ctrlPr>
                      </m:dPr>
                      <m:e>
                        <m:r>
                          <a:rPr lang="en-US" sz="2000" i="1">
                            <a:solidFill>
                              <a:srgbClr val="FF0000"/>
                            </a:solidFill>
                            <a:latin typeface="Cambria Math" charset="0"/>
                            <a:ea typeface="Cambria Math" charset="0"/>
                            <a:cs typeface="Cambria Math" charset="0"/>
                          </a:rPr>
                          <m:t>𝑗</m:t>
                        </m:r>
                      </m:e>
                    </m:d>
                  </m:oMath>
                </a14:m>
                <a:r>
                  <a:rPr lang="zh-CN" altLang="en-US" sz="2000" dirty="0">
                    <a:latin typeface="Cambria Math" charset="0"/>
                    <a:ea typeface="Cambria Math" charset="0"/>
                    <a:cs typeface="Cambria Math" charset="0"/>
                  </a:rPr>
                  <a:t>；</a:t>
                </a:r>
              </a:p>
              <a:p>
                <a:pPr>
                  <a:lnSpc>
                    <a:spcPct val="125000"/>
                  </a:lnSpc>
                </a:pPr>
                <a:r>
                  <a:rPr lang="zh-CN" altLang="en-US" sz="2000" dirty="0">
                    <a:latin typeface="Cambria Math" charset="0"/>
                    <a:ea typeface="Cambria Math" charset="0"/>
                    <a:cs typeface="Cambria Math" charset="0"/>
                  </a:rPr>
                  <a:t>第二，还有足够的容量可以装该商品，但装了也不一定达到当前最优价值，所以在装与不装之间选择最优的一个，即</a:t>
                </a:r>
                <a14:m>
                  <m:oMath xmlns:m="http://schemas.openxmlformats.org/officeDocument/2006/math">
                    <m:r>
                      <a:rPr lang="en-US" sz="2000" i="1">
                        <a:latin typeface="Cambria Math" charset="0"/>
                        <a:ea typeface="Cambria Math" charset="0"/>
                        <a:cs typeface="Cambria Math" charset="0"/>
                      </a:rPr>
                      <m:t>𝑚</m:t>
                    </m:r>
                    <m:d>
                      <m:dPr>
                        <m:begChr m:val="["/>
                        <m:endChr m:val="]"/>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𝑖</m:t>
                        </m:r>
                      </m:e>
                    </m:d>
                    <m:d>
                      <m:dPr>
                        <m:begChr m:val="["/>
                        <m:endChr m:val="]"/>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𝑗</m:t>
                        </m:r>
                      </m:e>
                    </m:d>
                  </m:oMath>
                </a14:m>
                <a:r>
                  <a:rPr lang="en-US" altLang="zh-CN" sz="2000" i="1" dirty="0">
                    <a:latin typeface="Cambria Math" charset="0"/>
                    <a:ea typeface="Cambria Math" charset="0"/>
                    <a:cs typeface="Cambria Math" charset="0"/>
                  </a:rPr>
                  <a:t>=</a:t>
                </a:r>
                <a:r>
                  <a:rPr lang="en-US" sz="2000" dirty="0">
                    <a:ea typeface="Cambria Math" charset="0"/>
                    <a:cs typeface="Cambria Math" charset="0"/>
                  </a:rPr>
                  <a:t> </a:t>
                </a:r>
                <a14:m>
                  <m:oMath xmlns:m="http://schemas.openxmlformats.org/officeDocument/2006/math">
                    <m:r>
                      <m:rPr>
                        <m:sty m:val="p"/>
                      </m:rPr>
                      <a:rPr lang="en-US" sz="2000">
                        <a:latin typeface="Cambria Math" charset="0"/>
                        <a:ea typeface="Cambria Math" charset="0"/>
                        <a:cs typeface="Cambria Math" charset="0"/>
                      </a:rPr>
                      <m:t>max</m:t>
                    </m:r>
                    <m:r>
                      <a:rPr lang="en-US" sz="2000">
                        <a:latin typeface="Cambria Math" charset="0"/>
                        <a:ea typeface="Cambria Math" charset="0"/>
                        <a:cs typeface="Cambria Math" charset="0"/>
                      </a:rPr>
                      <m:t>⁡</m:t>
                    </m:r>
                    <m:r>
                      <a:rPr lang="en-US" sz="2000" i="1">
                        <a:latin typeface="Cambria Math" charset="0"/>
                        <a:ea typeface="Cambria Math" charset="0"/>
                        <a:cs typeface="Cambria Math" charset="0"/>
                      </a:rPr>
                      <m:t>(</m:t>
                    </m:r>
                    <m:r>
                      <a:rPr lang="en-US" sz="2000" i="1">
                        <a:latin typeface="Cambria Math" charset="0"/>
                        <a:ea typeface="Cambria Math" charset="0"/>
                        <a:cs typeface="Cambria Math" charset="0"/>
                      </a:rPr>
                      <m:t>𝑚</m:t>
                    </m:r>
                    <m:d>
                      <m:dPr>
                        <m:begChr m:val="["/>
                        <m:endChr m:val="]"/>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𝑖</m:t>
                        </m:r>
                        <m:r>
                          <a:rPr lang="en-US" sz="2000" i="1">
                            <a:latin typeface="Cambria Math" charset="0"/>
                            <a:ea typeface="Cambria Math" charset="0"/>
                            <a:cs typeface="Cambria Math" charset="0"/>
                          </a:rPr>
                          <m:t>−1</m:t>
                        </m:r>
                      </m:e>
                    </m:d>
                    <m:d>
                      <m:dPr>
                        <m:begChr m:val="["/>
                        <m:endChr m:val="]"/>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𝑗</m:t>
                        </m:r>
                        <m:r>
                          <a:rPr lang="en-US" sz="2000" i="1">
                            <a:latin typeface="Cambria Math" charset="0"/>
                            <a:ea typeface="Cambria Math" charset="0"/>
                            <a:cs typeface="Cambria Math" charset="0"/>
                          </a:rPr>
                          <m:t>−</m:t>
                        </m:r>
                        <m:r>
                          <a:rPr lang="en-US" altLang="zh-CN" sz="2000" i="1">
                            <a:latin typeface="Cambria Math" charset="0"/>
                            <a:ea typeface="Cambria Math" charset="0"/>
                            <a:cs typeface="Cambria Math" charset="0"/>
                          </a:rPr>
                          <m:t>𝑤</m:t>
                        </m:r>
                        <m:d>
                          <m:dPr>
                            <m:begChr m:val="["/>
                            <m:endChr m:val="]"/>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𝑖</m:t>
                            </m:r>
                          </m:e>
                        </m:d>
                      </m:e>
                    </m:d>
                    <m:r>
                      <a:rPr lang="en-US" sz="2000" i="1">
                        <a:latin typeface="Cambria Math" charset="0"/>
                        <a:ea typeface="Cambria Math" charset="0"/>
                        <a:cs typeface="Cambria Math" charset="0"/>
                      </a:rPr>
                      <m:t>+</m:t>
                    </m:r>
                    <m:r>
                      <a:rPr lang="en-US" sz="2000" i="1">
                        <a:latin typeface="Cambria Math" charset="0"/>
                        <a:ea typeface="Cambria Math" charset="0"/>
                        <a:cs typeface="Cambria Math" charset="0"/>
                      </a:rPr>
                      <m:t>𝑣</m:t>
                    </m:r>
                    <m:d>
                      <m:dPr>
                        <m:begChr m:val="["/>
                        <m:endChr m:val="]"/>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𝑖</m:t>
                        </m:r>
                      </m:e>
                    </m:d>
                    <m:r>
                      <a:rPr lang="en-US" sz="2000" i="1">
                        <a:latin typeface="Cambria Math" charset="0"/>
                        <a:ea typeface="Cambria Math" charset="0"/>
                        <a:cs typeface="Cambria Math" charset="0"/>
                      </a:rPr>
                      <m:t>, </m:t>
                    </m:r>
                    <m:r>
                      <a:rPr lang="en-US" sz="2000" i="1">
                        <a:latin typeface="Cambria Math" charset="0"/>
                        <a:ea typeface="Cambria Math" charset="0"/>
                        <a:cs typeface="Cambria Math" charset="0"/>
                      </a:rPr>
                      <m:t>𝑚</m:t>
                    </m:r>
                    <m:d>
                      <m:dPr>
                        <m:begChr m:val="["/>
                        <m:endChr m:val="]"/>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𝑖</m:t>
                        </m:r>
                        <m:r>
                          <a:rPr lang="en-US" sz="2000" i="1">
                            <a:latin typeface="Cambria Math" charset="0"/>
                            <a:ea typeface="Cambria Math" charset="0"/>
                            <a:cs typeface="Cambria Math" charset="0"/>
                          </a:rPr>
                          <m:t>−1</m:t>
                        </m:r>
                      </m:e>
                    </m:d>
                    <m:d>
                      <m:dPr>
                        <m:begChr m:val="["/>
                        <m:endChr m:val="]"/>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𝑗</m:t>
                        </m:r>
                      </m:e>
                    </m:d>
                    <m:r>
                      <a:rPr lang="en-US" sz="2000" i="1">
                        <a:latin typeface="Cambria Math" charset="0"/>
                        <a:ea typeface="Cambria Math" charset="0"/>
                        <a:cs typeface="Cambria Math" charset="0"/>
                      </a:rPr>
                      <m:t>)</m:t>
                    </m:r>
                  </m:oMath>
                </a14:m>
                <a:r>
                  <a:rPr lang="en-US" altLang="zh-CN" sz="2000" dirty="0">
                    <a:latin typeface="Cambria Math" charset="0"/>
                    <a:ea typeface="Cambria Math" charset="0"/>
                    <a:cs typeface="Cambria Math" charset="0"/>
                  </a:rPr>
                  <a:t>, </a:t>
                </a:r>
                <a:r>
                  <a:rPr lang="zh-CN" altLang="en-US" sz="2000" dirty="0">
                    <a:latin typeface="Cambria Math" charset="0"/>
                    <a:ea typeface="Cambria Math" charset="0"/>
                    <a:cs typeface="Cambria Math" charset="0"/>
                  </a:rPr>
                  <a:t>其中</a:t>
                </a:r>
                <a14:m>
                  <m:oMath xmlns:m="http://schemas.openxmlformats.org/officeDocument/2006/math">
                    <m:r>
                      <a:rPr lang="en-US" sz="2000" i="1">
                        <a:latin typeface="Cambria Math" charset="0"/>
                        <a:ea typeface="Cambria Math" charset="0"/>
                        <a:cs typeface="Cambria Math" charset="0"/>
                      </a:rPr>
                      <m:t>𝑚</m:t>
                    </m:r>
                    <m:d>
                      <m:dPr>
                        <m:begChr m:val="["/>
                        <m:endChr m:val="]"/>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𝑖</m:t>
                        </m:r>
                        <m:r>
                          <a:rPr lang="en-US" sz="2000" i="1">
                            <a:latin typeface="Cambria Math" charset="0"/>
                            <a:ea typeface="Cambria Math" charset="0"/>
                            <a:cs typeface="Cambria Math" charset="0"/>
                          </a:rPr>
                          <m:t>−1</m:t>
                        </m:r>
                      </m:e>
                    </m:d>
                    <m:d>
                      <m:dPr>
                        <m:begChr m:val="["/>
                        <m:endChr m:val="]"/>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𝑗</m:t>
                        </m:r>
                      </m:e>
                    </m:d>
                  </m:oMath>
                </a14:m>
                <a:r>
                  <a:rPr lang="zh-CN" altLang="en-US" sz="2000" dirty="0">
                    <a:latin typeface="Cambria Math" charset="0"/>
                    <a:ea typeface="Cambria Math" charset="0"/>
                    <a:cs typeface="Cambria Math" charset="0"/>
                  </a:rPr>
                  <a:t>表示不装，</a:t>
                </a:r>
                <a14:m>
                  <m:oMath xmlns:m="http://schemas.openxmlformats.org/officeDocument/2006/math">
                    <m:r>
                      <a:rPr lang="en-US" sz="2000" i="1">
                        <a:latin typeface="Cambria Math" charset="0"/>
                        <a:ea typeface="Cambria Math" charset="0"/>
                        <a:cs typeface="Cambria Math" charset="0"/>
                      </a:rPr>
                      <m:t>𝑚</m:t>
                    </m:r>
                    <m:d>
                      <m:dPr>
                        <m:begChr m:val="["/>
                        <m:endChr m:val="]"/>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𝑖</m:t>
                        </m:r>
                        <m:r>
                          <a:rPr lang="en-US" sz="2000" i="1">
                            <a:latin typeface="Cambria Math" charset="0"/>
                            <a:ea typeface="Cambria Math" charset="0"/>
                            <a:cs typeface="Cambria Math" charset="0"/>
                          </a:rPr>
                          <m:t>−1</m:t>
                        </m:r>
                      </m:e>
                    </m:d>
                    <m:d>
                      <m:dPr>
                        <m:begChr m:val="["/>
                        <m:endChr m:val="]"/>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𝑗</m:t>
                        </m:r>
                        <m:r>
                          <a:rPr lang="en-US" sz="2000" i="1">
                            <a:latin typeface="Cambria Math" charset="0"/>
                            <a:ea typeface="Cambria Math" charset="0"/>
                            <a:cs typeface="Cambria Math" charset="0"/>
                          </a:rPr>
                          <m:t>−</m:t>
                        </m:r>
                        <m:r>
                          <a:rPr lang="en-US" altLang="zh-CN" sz="2000" i="1">
                            <a:latin typeface="Cambria Math" charset="0"/>
                            <a:ea typeface="Cambria Math" charset="0"/>
                            <a:cs typeface="Cambria Math" charset="0"/>
                          </a:rPr>
                          <m:t>𝑤</m:t>
                        </m:r>
                        <m:d>
                          <m:dPr>
                            <m:begChr m:val="["/>
                            <m:endChr m:val="]"/>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𝑖</m:t>
                            </m:r>
                          </m:e>
                        </m:d>
                      </m:e>
                    </m:d>
                    <m:r>
                      <a:rPr lang="en-US" sz="2000" i="1">
                        <a:latin typeface="Cambria Math" charset="0"/>
                        <a:ea typeface="Cambria Math" charset="0"/>
                        <a:cs typeface="Cambria Math" charset="0"/>
                      </a:rPr>
                      <m:t>+</m:t>
                    </m:r>
                    <m:r>
                      <a:rPr lang="en-US" sz="2000" i="1">
                        <a:latin typeface="Cambria Math" charset="0"/>
                        <a:ea typeface="Cambria Math" charset="0"/>
                        <a:cs typeface="Cambria Math" charset="0"/>
                      </a:rPr>
                      <m:t>𝑣</m:t>
                    </m:r>
                    <m:d>
                      <m:dPr>
                        <m:begChr m:val="["/>
                        <m:endChr m:val="]"/>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𝑖</m:t>
                        </m:r>
                      </m:e>
                    </m:d>
                  </m:oMath>
                </a14:m>
                <a:r>
                  <a:rPr lang="en-US" altLang="zh-CN" sz="2000" dirty="0">
                    <a:latin typeface="Cambria Math" charset="0"/>
                    <a:ea typeface="Cambria Math" charset="0"/>
                    <a:cs typeface="Cambria Math" charset="0"/>
                  </a:rPr>
                  <a:t> </a:t>
                </a:r>
                <a:r>
                  <a:rPr lang="zh-CN" altLang="en-US" sz="2000" dirty="0">
                    <a:latin typeface="Cambria Math" charset="0"/>
                    <a:ea typeface="Cambria Math" charset="0"/>
                    <a:cs typeface="Cambria Math" charset="0"/>
                  </a:rPr>
                  <a:t>表示装了第</a:t>
                </a:r>
                <a:r>
                  <a:rPr lang="en-US" altLang="zh-CN" sz="2000" i="1" dirty="0" err="1">
                    <a:latin typeface="Cambria Math" charset="0"/>
                    <a:ea typeface="Cambria Math" charset="0"/>
                    <a:cs typeface="Cambria Math" charset="0"/>
                  </a:rPr>
                  <a:t>i</a:t>
                </a:r>
                <a:r>
                  <a:rPr lang="zh-CN" altLang="en-US" sz="2000" dirty="0">
                    <a:latin typeface="Cambria Math" charset="0"/>
                    <a:ea typeface="Cambria Math" charset="0"/>
                    <a:cs typeface="Cambria Math" charset="0"/>
                  </a:rPr>
                  <a:t>个商品，背包容量减少</a:t>
                </a:r>
                <a14:m>
                  <m:oMath xmlns:m="http://schemas.openxmlformats.org/officeDocument/2006/math">
                    <m:r>
                      <a:rPr lang="en-US" altLang="zh-CN" sz="2000" i="1">
                        <a:latin typeface="Cambria Math" charset="0"/>
                        <a:ea typeface="Cambria Math" charset="0"/>
                        <a:cs typeface="Cambria Math" charset="0"/>
                      </a:rPr>
                      <m:t>𝑤</m:t>
                    </m:r>
                    <m:d>
                      <m:dPr>
                        <m:begChr m:val="["/>
                        <m:endChr m:val="]"/>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𝑖</m:t>
                        </m:r>
                      </m:e>
                    </m:d>
                  </m:oMath>
                </a14:m>
                <a:r>
                  <a:rPr lang="zh-CN" altLang="en-US" sz="2000" dirty="0">
                    <a:latin typeface="Cambria Math" charset="0"/>
                    <a:ea typeface="Cambria Math" charset="0"/>
                    <a:cs typeface="Cambria Math" charset="0"/>
                  </a:rPr>
                  <a:t>但价值增加了</a:t>
                </a:r>
                <a14:m>
                  <m:oMath xmlns:m="http://schemas.openxmlformats.org/officeDocument/2006/math">
                    <m:r>
                      <a:rPr lang="en-US" sz="2000" i="1">
                        <a:latin typeface="Cambria Math" charset="0"/>
                        <a:ea typeface="Cambria Math" charset="0"/>
                        <a:cs typeface="Cambria Math" charset="0"/>
                      </a:rPr>
                      <m:t>𝑣</m:t>
                    </m:r>
                    <m:d>
                      <m:dPr>
                        <m:begChr m:val="["/>
                        <m:endChr m:val="]"/>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𝑖</m:t>
                        </m:r>
                      </m:e>
                    </m:d>
                  </m:oMath>
                </a14:m>
                <a:r>
                  <a:rPr lang="zh-CN" altLang="en-US" sz="2000" dirty="0">
                    <a:latin typeface="Cambria Math" charset="0"/>
                    <a:ea typeface="Cambria Math" charset="0"/>
                    <a:cs typeface="Cambria Math" charset="0"/>
                  </a:rPr>
                  <a:t>；</a:t>
                </a:r>
              </a:p>
              <a:p>
                <a:pPr>
                  <a:lnSpc>
                    <a:spcPct val="125000"/>
                  </a:lnSpc>
                </a:pPr>
                <a:r>
                  <a:rPr lang="zh-CN" altLang="en-US" sz="2000" dirty="0">
                    <a:latin typeface="Cambria Math" charset="0"/>
                    <a:ea typeface="Cambria Math" charset="0"/>
                    <a:cs typeface="Cambria Math" charset="0"/>
                  </a:rPr>
                  <a:t>由此可以得出递推关系式：</a:t>
                </a:r>
                <a:endParaRPr lang="en-US" altLang="zh-CN" sz="2000" dirty="0">
                  <a:latin typeface="Cambria Math" charset="0"/>
                  <a:ea typeface="Cambria Math" charset="0"/>
                  <a:cs typeface="Cambria Math" charset="0"/>
                </a:endParaRPr>
              </a:p>
              <a:p>
                <a:pPr>
                  <a:lnSpc>
                    <a:spcPct val="125000"/>
                  </a:lnSpc>
                </a:pPr>
                <a14:m>
                  <m:oMathPara xmlns:m="http://schemas.openxmlformats.org/officeDocument/2006/math">
                    <m:oMathParaPr>
                      <m:jc m:val="centerGroup"/>
                    </m:oMathParaPr>
                    <m:oMath xmlns:m="http://schemas.openxmlformats.org/officeDocument/2006/math">
                      <m:r>
                        <a:rPr lang="en-US" sz="2000" i="1">
                          <a:latin typeface="Cambria Math" charset="0"/>
                          <a:ea typeface="Cambria Math" charset="0"/>
                          <a:cs typeface="Cambria Math" charset="0"/>
                        </a:rPr>
                        <m:t>𝑚</m:t>
                      </m:r>
                      <m:d>
                        <m:dPr>
                          <m:begChr m:val="["/>
                          <m:endChr m:val="]"/>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𝑖</m:t>
                          </m:r>
                        </m:e>
                      </m:d>
                      <m:d>
                        <m:dPr>
                          <m:begChr m:val="["/>
                          <m:endChr m:val="]"/>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𝑗</m:t>
                          </m:r>
                        </m:e>
                      </m:d>
                      <m:r>
                        <a:rPr lang="en-US" sz="2000" i="1">
                          <a:latin typeface="Cambria Math" charset="0"/>
                          <a:ea typeface="Cambria Math" charset="0"/>
                          <a:cs typeface="Cambria Math" charset="0"/>
                        </a:rPr>
                        <m:t>=</m:t>
                      </m:r>
                      <m:d>
                        <m:dPr>
                          <m:begChr m:val="{"/>
                          <m:endChr m:val=""/>
                          <m:ctrlPr>
                            <a:rPr lang="en-US" sz="2000" i="1">
                              <a:latin typeface="Cambria Math" panose="02040503050406030204" pitchFamily="18" charset="0"/>
                              <a:ea typeface="Cambria Math" charset="0"/>
                              <a:cs typeface="Cambria Math" charset="0"/>
                            </a:rPr>
                          </m:ctrlPr>
                        </m:dPr>
                        <m:e>
                          <m:eqArr>
                            <m:eqArrPr>
                              <m:ctrlPr>
                                <a:rPr lang="en-US" sz="2000" i="1">
                                  <a:latin typeface="Cambria Math" panose="02040503050406030204" pitchFamily="18" charset="0"/>
                                  <a:ea typeface="Cambria Math" charset="0"/>
                                  <a:cs typeface="Cambria Math" charset="0"/>
                                </a:rPr>
                              </m:ctrlPr>
                            </m:eqArrPr>
                            <m:e>
                              <m:r>
                                <m:rPr>
                                  <m:sty m:val="p"/>
                                </m:rPr>
                                <a:rPr lang="en-US" sz="2000">
                                  <a:latin typeface="Cambria Math" charset="0"/>
                                  <a:ea typeface="Cambria Math" charset="0"/>
                                  <a:cs typeface="Cambria Math" charset="0"/>
                                </a:rPr>
                                <m:t>max</m:t>
                              </m:r>
                              <m:r>
                                <a:rPr lang="en-US" sz="2000">
                                  <a:latin typeface="Cambria Math" charset="0"/>
                                  <a:ea typeface="Cambria Math" charset="0"/>
                                  <a:cs typeface="Cambria Math" charset="0"/>
                                </a:rPr>
                                <m:t>⁡</m:t>
                              </m:r>
                              <m:r>
                                <a:rPr lang="en-US" sz="2000" i="1">
                                  <a:latin typeface="Cambria Math" charset="0"/>
                                  <a:ea typeface="Cambria Math" charset="0"/>
                                  <a:cs typeface="Cambria Math" charset="0"/>
                                </a:rPr>
                                <m:t>(</m:t>
                              </m:r>
                              <m:r>
                                <a:rPr lang="en-US" sz="2000" i="1">
                                  <a:latin typeface="Cambria Math" charset="0"/>
                                  <a:ea typeface="Cambria Math" charset="0"/>
                                  <a:cs typeface="Cambria Math" charset="0"/>
                                </a:rPr>
                                <m:t>𝑚</m:t>
                              </m:r>
                              <m:d>
                                <m:dPr>
                                  <m:begChr m:val="["/>
                                  <m:endChr m:val="]"/>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𝑖</m:t>
                                  </m:r>
                                  <m:r>
                                    <a:rPr lang="en-US" sz="2000" i="1">
                                      <a:latin typeface="Cambria Math" charset="0"/>
                                      <a:ea typeface="Cambria Math" charset="0"/>
                                      <a:cs typeface="Cambria Math" charset="0"/>
                                    </a:rPr>
                                    <m:t>−1</m:t>
                                  </m:r>
                                </m:e>
                              </m:d>
                              <m:d>
                                <m:dPr>
                                  <m:begChr m:val="["/>
                                  <m:endChr m:val="]"/>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𝑗</m:t>
                                  </m:r>
                                  <m:r>
                                    <a:rPr lang="en-US" sz="2000" i="1">
                                      <a:latin typeface="Cambria Math" charset="0"/>
                                      <a:ea typeface="Cambria Math" charset="0"/>
                                      <a:cs typeface="Cambria Math" charset="0"/>
                                    </a:rPr>
                                    <m:t>−</m:t>
                                  </m:r>
                                  <m:r>
                                    <a:rPr lang="en-US" altLang="zh-CN" sz="2000" b="0" i="1" smtClean="0">
                                      <a:latin typeface="Cambria Math" charset="0"/>
                                      <a:ea typeface="Cambria Math" charset="0"/>
                                      <a:cs typeface="Cambria Math" charset="0"/>
                                    </a:rPr>
                                    <m:t>𝑤</m:t>
                                  </m:r>
                                  <m:d>
                                    <m:dPr>
                                      <m:begChr m:val="["/>
                                      <m:endChr m:val="]"/>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𝑖</m:t>
                                      </m:r>
                                    </m:e>
                                  </m:d>
                                </m:e>
                              </m:d>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𝑣</m:t>
                              </m:r>
                              <m:d>
                                <m:dPr>
                                  <m:begChr m:val="["/>
                                  <m:endChr m:val="]"/>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𝑖</m:t>
                                  </m:r>
                                </m:e>
                              </m:d>
                              <m:r>
                                <a:rPr lang="en-US" sz="2000" i="1">
                                  <a:latin typeface="Cambria Math" charset="0"/>
                                  <a:ea typeface="Cambria Math" charset="0"/>
                                  <a:cs typeface="Cambria Math" charset="0"/>
                                </a:rPr>
                                <m:t>, </m:t>
                              </m:r>
                              <m:r>
                                <a:rPr lang="en-US" sz="2000" i="1">
                                  <a:latin typeface="Cambria Math" charset="0"/>
                                  <a:ea typeface="Cambria Math" charset="0"/>
                                  <a:cs typeface="Cambria Math" charset="0"/>
                                </a:rPr>
                                <m:t>𝑚</m:t>
                              </m:r>
                              <m:d>
                                <m:dPr>
                                  <m:begChr m:val="["/>
                                  <m:endChr m:val="]"/>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𝑖</m:t>
                                  </m:r>
                                  <m:r>
                                    <a:rPr lang="en-US" sz="2000" i="1">
                                      <a:latin typeface="Cambria Math" charset="0"/>
                                      <a:ea typeface="Cambria Math" charset="0"/>
                                      <a:cs typeface="Cambria Math" charset="0"/>
                                    </a:rPr>
                                    <m:t>−1</m:t>
                                  </m:r>
                                </m:e>
                              </m:d>
                              <m:d>
                                <m:dPr>
                                  <m:begChr m:val="["/>
                                  <m:endChr m:val="]"/>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𝑗</m:t>
                                  </m:r>
                                </m:e>
                              </m:d>
                              <m:r>
                                <a:rPr lang="en-US" sz="2000" i="1">
                                  <a:latin typeface="Cambria Math" charset="0"/>
                                  <a:ea typeface="Cambria Math" charset="0"/>
                                  <a:cs typeface="Cambria Math" charset="0"/>
                                </a:rPr>
                                <m:t>)       </m:t>
                              </m:r>
                              <m:r>
                                <a:rPr lang="en-US" sz="2000" i="1">
                                  <a:latin typeface="Cambria Math" charset="0"/>
                                  <a:ea typeface="Cambria Math" charset="0"/>
                                  <a:cs typeface="Cambria Math" charset="0"/>
                                </a:rPr>
                                <m:t>𝑗</m:t>
                              </m:r>
                              <m:r>
                                <a:rPr lang="en-US" sz="2000" i="1">
                                  <a:latin typeface="Cambria Math" charset="0"/>
                                  <a:ea typeface="Cambria Math" charset="0"/>
                                  <a:cs typeface="Cambria Math" charset="0"/>
                                </a:rPr>
                                <m:t>≥</m:t>
                              </m:r>
                              <m:r>
                                <a:rPr lang="en-US" sz="2000" i="1">
                                  <a:latin typeface="Cambria Math" charset="0"/>
                                  <a:ea typeface="Cambria Math" charset="0"/>
                                  <a:cs typeface="Cambria Math" charset="0"/>
                                </a:rPr>
                                <m:t>𝑤</m:t>
                              </m:r>
                              <m:d>
                                <m:dPr>
                                  <m:begChr m:val="["/>
                                  <m:endChr m:val="]"/>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𝑖</m:t>
                                  </m:r>
                                </m:e>
                              </m:d>
                              <m:r>
                                <a:rPr lang="en-US" sz="2000" i="1">
                                  <a:latin typeface="Cambria Math" charset="0"/>
                                  <a:ea typeface="Cambria Math" charset="0"/>
                                  <a:cs typeface="Cambria Math" charset="0"/>
                                </a:rPr>
                                <m:t> </m:t>
                              </m:r>
                            </m:e>
                            <m:e>
                              <m:r>
                                <a:rPr lang="en-US" sz="2000" i="1">
                                  <a:latin typeface="Cambria Math" charset="0"/>
                                  <a:ea typeface="Cambria Math" charset="0"/>
                                  <a:cs typeface="Cambria Math" charset="0"/>
                                </a:rPr>
                                <m:t>𝑚</m:t>
                              </m:r>
                              <m:d>
                                <m:dPr>
                                  <m:begChr m:val="["/>
                                  <m:endChr m:val="]"/>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𝑖</m:t>
                                  </m:r>
                                  <m:r>
                                    <a:rPr lang="en-US" sz="2000" i="1">
                                      <a:latin typeface="Cambria Math" charset="0"/>
                                      <a:ea typeface="Cambria Math" charset="0"/>
                                      <a:cs typeface="Cambria Math" charset="0"/>
                                    </a:rPr>
                                    <m:t>−1</m:t>
                                  </m:r>
                                </m:e>
                              </m:d>
                              <m:d>
                                <m:dPr>
                                  <m:begChr m:val="["/>
                                  <m:endChr m:val="]"/>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𝑗</m:t>
                                  </m:r>
                                </m:e>
                              </m:d>
                              <m:r>
                                <a:rPr lang="en-US" sz="2000" i="1">
                                  <a:latin typeface="Cambria Math" charset="0"/>
                                  <a:ea typeface="Cambria Math" charset="0"/>
                                  <a:cs typeface="Cambria Math" charset="0"/>
                                </a:rPr>
                                <m:t>                                                                     </m:t>
                              </m:r>
                              <m:r>
                                <a:rPr lang="en-US" sz="2000" i="1">
                                  <a:latin typeface="Cambria Math" charset="0"/>
                                  <a:ea typeface="Cambria Math" charset="0"/>
                                  <a:cs typeface="Cambria Math" charset="0"/>
                                </a:rPr>
                                <m:t>𝑗</m:t>
                              </m:r>
                              <m:r>
                                <a:rPr lang="en-US" sz="2000" i="1">
                                  <a:latin typeface="Cambria Math" charset="0"/>
                                  <a:ea typeface="Cambria Math" charset="0"/>
                                  <a:cs typeface="Cambria Math" charset="0"/>
                                </a:rPr>
                                <m:t>&lt;</m:t>
                              </m:r>
                              <m:r>
                                <a:rPr lang="en-US" sz="2000" i="1">
                                  <a:latin typeface="Cambria Math" charset="0"/>
                                  <a:ea typeface="Cambria Math" charset="0"/>
                                  <a:cs typeface="Cambria Math" charset="0"/>
                                </a:rPr>
                                <m:t>𝑤</m:t>
                              </m:r>
                              <m:d>
                                <m:dPr>
                                  <m:begChr m:val="["/>
                                  <m:endChr m:val="]"/>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𝑖</m:t>
                                  </m:r>
                                </m:e>
                              </m:d>
                            </m:e>
                          </m:eqArr>
                        </m:e>
                      </m:d>
                    </m:oMath>
                  </m:oMathPara>
                </a14:m>
                <a:endParaRPr lang="zh-CN" altLang="en-US" dirty="0">
                  <a:latin typeface="Cambria Math" charset="0"/>
                  <a:ea typeface="Cambria Math" charset="0"/>
                  <a:cs typeface="Cambria Math" charset="0"/>
                </a:endParaRPr>
              </a:p>
              <a:p>
                <a:endParaRPr lang="zh-CN" altLang="zh-CN" kern="100" dirty="0">
                  <a:latin typeface="Cambria Math" charset="0"/>
                  <a:ea typeface="Cambria Math" charset="0"/>
                  <a:cs typeface="Cambria Math"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29947" y="779657"/>
                <a:ext cx="12540709" cy="6419514"/>
              </a:xfrm>
              <a:prstGeom prst="rect">
                <a:avLst/>
              </a:prstGeom>
              <a:blipFill>
                <a:blip r:embed="rId3"/>
                <a:stretch>
                  <a:fillRect l="-535" t="-190"/>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EBA2D1CE-0592-4F2A-901C-56EF72EDA86F}"/>
              </a:ext>
            </a:extLst>
          </p:cNvPr>
          <p:cNvSpPr/>
          <p:nvPr/>
        </p:nvSpPr>
        <p:spPr>
          <a:xfrm>
            <a:off x="4125119" y="6439884"/>
            <a:ext cx="6048672" cy="4036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B1A42F61-8E2E-41AC-8182-4B60352DC405}"/>
              </a:ext>
            </a:extLst>
          </p:cNvPr>
          <p:cNvSpPr/>
          <p:nvPr/>
        </p:nvSpPr>
        <p:spPr>
          <a:xfrm>
            <a:off x="4125119" y="6078179"/>
            <a:ext cx="6048672" cy="4036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14889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3" grpId="0" animBg="1"/>
      <p:bldP spid="3"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303957"/>
            <a:ext cx="1231106"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题目分析</a:t>
            </a:r>
          </a:p>
        </p:txBody>
      </p:sp>
      <mc:AlternateContent xmlns:mc="http://schemas.openxmlformats.org/markup-compatibility/2006" xmlns:a14="http://schemas.microsoft.com/office/drawing/2010/main">
        <mc:Choice Requires="a14">
          <p:sp>
            <p:nvSpPr>
              <p:cNvPr id="2" name="矩形 1"/>
              <p:cNvSpPr/>
              <p:nvPr/>
            </p:nvSpPr>
            <p:spPr>
              <a:xfrm>
                <a:off x="159020" y="587045"/>
                <a:ext cx="12540709" cy="6463308"/>
              </a:xfrm>
              <a:prstGeom prst="rect">
                <a:avLst/>
              </a:prstGeom>
            </p:spPr>
            <p:txBody>
              <a:bodyPr wrap="square">
                <a:spAutoFit/>
              </a:bodyPr>
              <a:lstStyle/>
              <a:p>
                <a:r>
                  <a:rPr lang="zh-CN" altLang="en-US" dirty="0">
                    <a:latin typeface="Cambria Math" charset="0"/>
                    <a:ea typeface="Cambria Math" charset="0"/>
                    <a:cs typeface="Cambria Math" charset="0"/>
                  </a:rPr>
                  <a:t>例如：</a:t>
                </a:r>
                <a:endParaRPr lang="en-US" altLang="zh-CN" i="1" dirty="0">
                  <a:latin typeface="Cambria Math" charset="0"/>
                  <a:ea typeface="Cambria Math" charset="0"/>
                  <a:cs typeface="Cambria Math" charset="0"/>
                </a:endParaRPr>
              </a:p>
              <a:p>
                <a:r>
                  <a:rPr lang="en-US" altLang="zh-CN" dirty="0">
                    <a:latin typeface="Cambria Math" charset="0"/>
                    <a:ea typeface="Cambria Math" charset="0"/>
                    <a:cs typeface="Cambria Math" charset="0"/>
                  </a:rPr>
                  <a:t>a</a:t>
                </a:r>
                <a:r>
                  <a:rPr lang="mr-IN" dirty="0">
                    <a:latin typeface="Cambria Math" charset="0"/>
                    <a:ea typeface="Cambria Math" charset="0"/>
                    <a:cs typeface="Cambria Math" charset="0"/>
                  </a:rPr>
                  <a:t>) </a:t>
                </a:r>
                <a:r>
                  <a:rPr lang="mr-IN" dirty="0" err="1">
                    <a:latin typeface="Cambria Math" charset="0"/>
                    <a:ea typeface="Cambria Math" charset="0"/>
                    <a:cs typeface="Cambria Math" charset="0"/>
                  </a:rPr>
                  <a:t>填表，首先初始化边界条件</a:t>
                </a:r>
                <a:r>
                  <a:rPr lang="mr-IN" dirty="0">
                    <a:latin typeface="Cambria Math" charset="0"/>
                    <a:ea typeface="Cambria Math" charset="0"/>
                    <a:cs typeface="Cambria Math" charset="0"/>
                  </a:rPr>
                  <a:t>，</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𝑚</m:t>
                    </m:r>
                  </m:oMath>
                </a14:m>
                <a:r>
                  <a:rPr lang="mr-IN" dirty="0">
                    <a:latin typeface="Cambria Math" charset="0"/>
                    <a:ea typeface="Cambria Math" charset="0"/>
                    <a:cs typeface="Cambria Math" charset="0"/>
                  </a:rPr>
                  <a:t>(0</a:t>
                </a:r>
                <a:r>
                  <a:rPr lang="mr-IN" i="1" dirty="0">
                    <a:latin typeface="Cambria Math" charset="0"/>
                    <a:ea typeface="Cambria Math" charset="0"/>
                    <a:cs typeface="Cambria Math" charset="0"/>
                  </a:rPr>
                  <a:t>,j</a:t>
                </a:r>
                <a:r>
                  <a:rPr lang="mr-IN" dirty="0">
                    <a:latin typeface="Cambria Math" charset="0"/>
                    <a:ea typeface="Cambria Math" charset="0"/>
                    <a:cs typeface="Cambria Math" charset="0"/>
                  </a:rPr>
                  <a:t>)=</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𝑚</m:t>
                    </m:r>
                  </m:oMath>
                </a14:m>
                <a:r>
                  <a:rPr lang="mr-IN" dirty="0">
                    <a:latin typeface="Cambria Math" charset="0"/>
                    <a:ea typeface="Cambria Math" charset="0"/>
                    <a:cs typeface="Cambria Math" charset="0"/>
                  </a:rPr>
                  <a:t>(</a:t>
                </a:r>
                <a:r>
                  <a:rPr lang="mr-IN" i="1" dirty="0">
                    <a:latin typeface="Cambria Math" charset="0"/>
                    <a:ea typeface="Cambria Math" charset="0"/>
                    <a:cs typeface="Cambria Math" charset="0"/>
                  </a:rPr>
                  <a:t>i</a:t>
                </a:r>
                <a:r>
                  <a:rPr lang="mr-IN" dirty="0">
                    <a:latin typeface="Cambria Math" charset="0"/>
                    <a:ea typeface="Cambria Math" charset="0"/>
                    <a:cs typeface="Cambria Math" charset="0"/>
                  </a:rPr>
                  <a:t>,0)=0；</a:t>
                </a:r>
                <a:r>
                  <a:rPr lang="zh-CN" altLang="en-US" dirty="0">
                    <a:latin typeface="Cambria Math" charset="0"/>
                    <a:ea typeface="Cambria Math" charset="0"/>
                    <a:cs typeface="Cambria Math" charset="0"/>
                  </a:rPr>
                  <a:t>背包容量是</a:t>
                </a:r>
                <a:r>
                  <a:rPr lang="en-US" altLang="zh-CN" dirty="0">
                    <a:latin typeface="Cambria Math" charset="0"/>
                    <a:ea typeface="Cambria Math" charset="0"/>
                    <a:cs typeface="Cambria Math" charset="0"/>
                  </a:rPr>
                  <a:t>8</a:t>
                </a:r>
                <a:endParaRPr lang="en-US" dirty="0">
                  <a:latin typeface="Cambria Math" charset="0"/>
                  <a:ea typeface="Cambria Math" charset="0"/>
                  <a:cs typeface="Cambria Math" charset="0"/>
                </a:endParaRPr>
              </a:p>
              <a:p>
                <a:endParaRPr lang="en-US" dirty="0">
                  <a:latin typeface="Cambria Math" charset="0"/>
                  <a:ea typeface="Cambria Math" charset="0"/>
                  <a:cs typeface="Cambria Math" charset="0"/>
                </a:endParaRPr>
              </a:p>
              <a:p>
                <a:endParaRPr lang="en-US" dirty="0">
                  <a:latin typeface="Cambria Math" charset="0"/>
                  <a:ea typeface="Cambria Math" charset="0"/>
                  <a:cs typeface="Cambria Math" charset="0"/>
                </a:endParaRPr>
              </a:p>
              <a:p>
                <a:endParaRPr lang="en-US" dirty="0">
                  <a:latin typeface="Cambria Math" charset="0"/>
                  <a:ea typeface="Cambria Math" charset="0"/>
                  <a:cs typeface="Cambria Math" charset="0"/>
                </a:endParaRPr>
              </a:p>
              <a:p>
                <a:endParaRPr lang="en-US" dirty="0">
                  <a:latin typeface="Cambria Math" charset="0"/>
                  <a:ea typeface="Cambria Math" charset="0"/>
                  <a:cs typeface="Cambria Math" charset="0"/>
                </a:endParaRPr>
              </a:p>
              <a:p>
                <a:endParaRPr lang="en-US" dirty="0">
                  <a:latin typeface="Cambria Math" charset="0"/>
                  <a:ea typeface="Cambria Math" charset="0"/>
                  <a:cs typeface="Cambria Math" charset="0"/>
                </a:endParaRPr>
              </a:p>
              <a:p>
                <a:endParaRPr lang="en-US" dirty="0">
                  <a:latin typeface="Cambria Math" charset="0"/>
                  <a:ea typeface="Cambria Math" charset="0"/>
                  <a:cs typeface="Cambria Math" charset="0"/>
                </a:endParaRPr>
              </a:p>
              <a:p>
                <a:endParaRPr lang="en-US" dirty="0">
                  <a:latin typeface="Cambria Math" charset="0"/>
                  <a:ea typeface="Cambria Math" charset="0"/>
                  <a:cs typeface="Cambria Math" charset="0"/>
                </a:endParaRPr>
              </a:p>
              <a:p>
                <a:r>
                  <a:rPr lang="en-US" dirty="0" err="1">
                    <a:latin typeface="Cambria Math" charset="0"/>
                    <a:ea typeface="Cambria Math" charset="0"/>
                    <a:cs typeface="Cambria Math" charset="0"/>
                  </a:rPr>
                  <a:t>b</a:t>
                </a:r>
                <a:r>
                  <a:rPr lang="mr-IN" dirty="0">
                    <a:latin typeface="Cambria Math" charset="0"/>
                    <a:ea typeface="Cambria Math" charset="0"/>
                    <a:cs typeface="Cambria Math" charset="0"/>
                  </a:rPr>
                  <a:t>) </a:t>
                </a:r>
                <a:r>
                  <a:rPr lang="mr-IN" dirty="0" err="1">
                    <a:latin typeface="Cambria Math" charset="0"/>
                    <a:ea typeface="Cambria Math" charset="0"/>
                    <a:cs typeface="Cambria Math" charset="0"/>
                  </a:rPr>
                  <a:t>然后一行一行的填表</a:t>
                </a:r>
                <a:r>
                  <a:rPr lang="mr-IN" dirty="0">
                    <a:latin typeface="Cambria Math" charset="0"/>
                    <a:ea typeface="Cambria Math" charset="0"/>
                    <a:cs typeface="Cambria Math" charset="0"/>
                  </a:rPr>
                  <a:t>，</a:t>
                </a:r>
              </a:p>
              <a:p>
                <a:r>
                  <a:rPr lang="mr-IN" dirty="0">
                    <a:latin typeface="Cambria Math" charset="0"/>
                    <a:ea typeface="Cambria Math" charset="0"/>
                    <a:cs typeface="Cambria Math" charset="0"/>
                  </a:rPr>
                  <a:t>　　　　1) </a:t>
                </a:r>
                <a:r>
                  <a:rPr lang="mr-IN" dirty="0" err="1">
                    <a:latin typeface="Cambria Math" charset="0"/>
                    <a:ea typeface="Cambria Math" charset="0"/>
                    <a:cs typeface="Cambria Math" charset="0"/>
                  </a:rPr>
                  <a:t>如，</a:t>
                </a:r>
                <a:r>
                  <a:rPr lang="mr-IN" i="1" dirty="0" err="1">
                    <a:latin typeface="Cambria Math" charset="0"/>
                    <a:ea typeface="Cambria Math" charset="0"/>
                    <a:cs typeface="Cambria Math" charset="0"/>
                  </a:rPr>
                  <a:t>i</a:t>
                </a:r>
                <a:r>
                  <a:rPr lang="mr-IN" dirty="0">
                    <a:latin typeface="Cambria Math" charset="0"/>
                    <a:ea typeface="Cambria Math" charset="0"/>
                    <a:cs typeface="Cambria Math" charset="0"/>
                  </a:rPr>
                  <a:t>=1，</a:t>
                </a:r>
                <a:r>
                  <a:rPr lang="mr-IN" i="1" dirty="0">
                    <a:latin typeface="Cambria Math" charset="0"/>
                    <a:ea typeface="Cambria Math" charset="0"/>
                    <a:cs typeface="Cambria Math" charset="0"/>
                  </a:rPr>
                  <a:t>j</a:t>
                </a:r>
                <a:r>
                  <a:rPr lang="mr-IN" dirty="0">
                    <a:latin typeface="Cambria Math" charset="0"/>
                    <a:ea typeface="Cambria Math" charset="0"/>
                    <a:cs typeface="Cambria Math" charset="0"/>
                  </a:rPr>
                  <a:t>=1，</a:t>
                </a:r>
                <a:r>
                  <a:rPr lang="en-US" altLang="zh-CN" dirty="0">
                    <a:ea typeface="Cambria Math" charset="0"/>
                    <a:cs typeface="Cambria Math" charset="0"/>
                  </a:rPr>
                  <a:t> </a:t>
                </a:r>
                <a14:m>
                  <m:oMath xmlns:m="http://schemas.openxmlformats.org/officeDocument/2006/math">
                    <m:r>
                      <a:rPr lang="en-US" altLang="zh-CN" i="1">
                        <a:latin typeface="Cambria Math" charset="0"/>
                        <a:ea typeface="Cambria Math" charset="0"/>
                        <a:cs typeface="Cambria Math" charset="0"/>
                      </a:rPr>
                      <m:t>𝑤</m:t>
                    </m:r>
                  </m:oMath>
                </a14:m>
                <a:r>
                  <a:rPr lang="mr-IN" dirty="0">
                    <a:latin typeface="Cambria Math" charset="0"/>
                    <a:ea typeface="Cambria Math" charset="0"/>
                    <a:cs typeface="Cambria Math" charset="0"/>
                  </a:rPr>
                  <a:t>(1)=2，</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𝑚</m:t>
                    </m:r>
                  </m:oMath>
                </a14:m>
                <a:r>
                  <a:rPr lang="mr-IN" dirty="0">
                    <a:latin typeface="Cambria Math" charset="0"/>
                    <a:ea typeface="Cambria Math" charset="0"/>
                    <a:cs typeface="Cambria Math" charset="0"/>
                  </a:rPr>
                  <a:t>(1)=3，有</a:t>
                </a:r>
                <a:r>
                  <a:rPr lang="mr-IN" i="1" dirty="0">
                    <a:latin typeface="Cambria Math" charset="0"/>
                    <a:ea typeface="Cambria Math" charset="0"/>
                    <a:cs typeface="Cambria Math" charset="0"/>
                  </a:rPr>
                  <a:t>j&lt;</a:t>
                </a:r>
                <a:r>
                  <a:rPr lang="en-US" altLang="zh-CN" dirty="0">
                    <a:ea typeface="Cambria Math" charset="0"/>
                    <a:cs typeface="Cambria Math" charset="0"/>
                  </a:rPr>
                  <a:t> </a:t>
                </a:r>
                <a14:m>
                  <m:oMath xmlns:m="http://schemas.openxmlformats.org/officeDocument/2006/math">
                    <m:r>
                      <a:rPr lang="en-US" altLang="zh-CN" i="1">
                        <a:latin typeface="Cambria Math" charset="0"/>
                        <a:ea typeface="Cambria Math" charset="0"/>
                        <a:cs typeface="Cambria Math" charset="0"/>
                      </a:rPr>
                      <m:t>𝑤</m:t>
                    </m:r>
                  </m:oMath>
                </a14:m>
                <a:r>
                  <a:rPr lang="mr-IN" dirty="0">
                    <a:latin typeface="Cambria Math" charset="0"/>
                    <a:ea typeface="Cambria Math" charset="0"/>
                    <a:cs typeface="Cambria Math" charset="0"/>
                  </a:rPr>
                  <a:t>(1)，</a:t>
                </a:r>
                <a:r>
                  <a:rPr lang="mr-IN" dirty="0" err="1">
                    <a:latin typeface="Cambria Math" charset="0"/>
                    <a:ea typeface="Cambria Math" charset="0"/>
                    <a:cs typeface="Cambria Math" charset="0"/>
                  </a:rPr>
                  <a:t>故</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𝑚</m:t>
                    </m:r>
                  </m:oMath>
                </a14:m>
                <a:r>
                  <a:rPr lang="mr-IN" dirty="0">
                    <a:latin typeface="Cambria Math" charset="0"/>
                    <a:ea typeface="Cambria Math" charset="0"/>
                    <a:cs typeface="Cambria Math" charset="0"/>
                  </a:rPr>
                  <a:t>(1,1)=</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𝑚</m:t>
                    </m:r>
                  </m:oMath>
                </a14:m>
                <a:r>
                  <a:rPr lang="mr-IN" dirty="0">
                    <a:latin typeface="Cambria Math" charset="0"/>
                    <a:ea typeface="Cambria Math" charset="0"/>
                    <a:cs typeface="Cambria Math" charset="0"/>
                  </a:rPr>
                  <a:t>(1-1,1)=0；</a:t>
                </a:r>
              </a:p>
              <a:p>
                <a:r>
                  <a:rPr lang="mr-IN" dirty="0">
                    <a:latin typeface="Cambria Math" charset="0"/>
                    <a:ea typeface="Cambria Math" charset="0"/>
                    <a:cs typeface="Cambria Math" charset="0"/>
                  </a:rPr>
                  <a:t>　　　　2) </a:t>
                </a:r>
                <a:r>
                  <a:rPr lang="mr-IN" dirty="0" err="1">
                    <a:latin typeface="Cambria Math" charset="0"/>
                    <a:ea typeface="Cambria Math" charset="0"/>
                    <a:cs typeface="Cambria Math" charset="0"/>
                  </a:rPr>
                  <a:t>又如</a:t>
                </a:r>
                <a:r>
                  <a:rPr lang="mr-IN" i="1" dirty="0" err="1">
                    <a:latin typeface="Cambria Math" charset="0"/>
                    <a:ea typeface="Cambria Math" charset="0"/>
                    <a:cs typeface="Cambria Math" charset="0"/>
                  </a:rPr>
                  <a:t>i</a:t>
                </a:r>
                <a:r>
                  <a:rPr lang="mr-IN" dirty="0">
                    <a:latin typeface="Cambria Math" charset="0"/>
                    <a:ea typeface="Cambria Math" charset="0"/>
                    <a:cs typeface="Cambria Math" charset="0"/>
                  </a:rPr>
                  <a:t>=1，</a:t>
                </a:r>
                <a:r>
                  <a:rPr lang="mr-IN" i="1" dirty="0">
                    <a:latin typeface="Cambria Math" charset="0"/>
                    <a:ea typeface="Cambria Math" charset="0"/>
                    <a:cs typeface="Cambria Math" charset="0"/>
                  </a:rPr>
                  <a:t>j</a:t>
                </a:r>
                <a:r>
                  <a:rPr lang="mr-IN" dirty="0">
                    <a:latin typeface="Cambria Math" charset="0"/>
                    <a:ea typeface="Cambria Math" charset="0"/>
                    <a:cs typeface="Cambria Math" charset="0"/>
                  </a:rPr>
                  <a:t>=2，</a:t>
                </a:r>
                <a14:m>
                  <m:oMath xmlns:m="http://schemas.openxmlformats.org/officeDocument/2006/math">
                    <m:r>
                      <a:rPr lang="en-US" altLang="zh-CN" i="1">
                        <a:latin typeface="Cambria Math" charset="0"/>
                        <a:ea typeface="Cambria Math" charset="0"/>
                        <a:cs typeface="Cambria Math" charset="0"/>
                      </a:rPr>
                      <m:t>𝑤</m:t>
                    </m:r>
                  </m:oMath>
                </a14:m>
                <a:r>
                  <a:rPr lang="mr-IN" dirty="0">
                    <a:latin typeface="Cambria Math" charset="0"/>
                    <a:ea typeface="Cambria Math" charset="0"/>
                    <a:cs typeface="Cambria Math" charset="0"/>
                  </a:rPr>
                  <a:t>(1)=2，</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𝑚</m:t>
                    </m:r>
                  </m:oMath>
                </a14:m>
                <a:r>
                  <a:rPr lang="mr-IN" dirty="0">
                    <a:latin typeface="Cambria Math" charset="0"/>
                    <a:ea typeface="Cambria Math" charset="0"/>
                    <a:cs typeface="Cambria Math" charset="0"/>
                  </a:rPr>
                  <a:t>(1)=3，有</a:t>
                </a:r>
                <a:r>
                  <a:rPr lang="mr-IN" i="1" dirty="0">
                    <a:latin typeface="Cambria Math" charset="0"/>
                    <a:ea typeface="Cambria Math" charset="0"/>
                    <a:cs typeface="Cambria Math" charset="0"/>
                  </a:rPr>
                  <a:t>j=</a:t>
                </a:r>
                <a:r>
                  <a:rPr lang="en-US" altLang="zh-CN" dirty="0">
                    <a:ea typeface="Cambria Math" charset="0"/>
                    <a:cs typeface="Cambria Math" charset="0"/>
                  </a:rPr>
                  <a:t> </a:t>
                </a:r>
                <a14:m>
                  <m:oMath xmlns:m="http://schemas.openxmlformats.org/officeDocument/2006/math">
                    <m:r>
                      <a:rPr lang="en-US" altLang="zh-CN" i="1">
                        <a:latin typeface="Cambria Math" charset="0"/>
                        <a:ea typeface="Cambria Math" charset="0"/>
                        <a:cs typeface="Cambria Math" charset="0"/>
                      </a:rPr>
                      <m:t>𝑤</m:t>
                    </m:r>
                  </m:oMath>
                </a14:m>
                <a:r>
                  <a:rPr lang="mr-IN" dirty="0">
                    <a:latin typeface="Cambria Math" charset="0"/>
                    <a:ea typeface="Cambria Math" charset="0"/>
                    <a:cs typeface="Cambria Math" charset="0"/>
                  </a:rPr>
                  <a:t>(1),</a:t>
                </a:r>
                <a:r>
                  <a:rPr lang="mr-IN" dirty="0" err="1">
                    <a:latin typeface="Cambria Math" charset="0"/>
                    <a:ea typeface="Cambria Math" charset="0"/>
                    <a:cs typeface="Cambria Math" charset="0"/>
                  </a:rPr>
                  <a:t>故</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𝑚</m:t>
                    </m:r>
                  </m:oMath>
                </a14:m>
                <a:r>
                  <a:rPr lang="mr-IN" dirty="0">
                    <a:latin typeface="Cambria Math" charset="0"/>
                    <a:ea typeface="Cambria Math" charset="0"/>
                    <a:cs typeface="Cambria Math" charset="0"/>
                  </a:rPr>
                  <a:t>(1,2)=</a:t>
                </a:r>
                <a:r>
                  <a:rPr lang="mr-IN" dirty="0" err="1">
                    <a:latin typeface="Cambria Math" charset="0"/>
                    <a:ea typeface="Cambria Math" charset="0"/>
                    <a:cs typeface="Cambria Math" charset="0"/>
                  </a:rPr>
                  <a:t>max</a:t>
                </a:r>
                <a:r>
                  <a:rPr lang="mr-IN" dirty="0">
                    <a:latin typeface="Cambria Math" charset="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𝑚</m:t>
                    </m:r>
                  </m:oMath>
                </a14:m>
                <a:r>
                  <a:rPr lang="mr-IN" dirty="0">
                    <a:latin typeface="Cambria Math" charset="0"/>
                    <a:ea typeface="Cambria Math" charset="0"/>
                    <a:cs typeface="Cambria Math" charset="0"/>
                  </a:rPr>
                  <a:t>(1-1,2)，</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𝑚</m:t>
                    </m:r>
                  </m:oMath>
                </a14:m>
                <a:r>
                  <a:rPr lang="mr-IN" dirty="0">
                    <a:latin typeface="Cambria Math" charset="0"/>
                    <a:ea typeface="Cambria Math" charset="0"/>
                    <a:cs typeface="Cambria Math" charset="0"/>
                  </a:rPr>
                  <a:t>(1-1,2-</a:t>
                </a:r>
                <a:r>
                  <a:rPr lang="en-US" altLang="zh-CN" dirty="0">
                    <a:ea typeface="Cambria Math" charset="0"/>
                    <a:cs typeface="Cambria Math" charset="0"/>
                  </a:rPr>
                  <a:t> </a:t>
                </a:r>
                <a14:m>
                  <m:oMath xmlns:m="http://schemas.openxmlformats.org/officeDocument/2006/math">
                    <m:r>
                      <a:rPr lang="en-US" altLang="zh-CN" i="1">
                        <a:latin typeface="Cambria Math" charset="0"/>
                        <a:ea typeface="Cambria Math" charset="0"/>
                        <a:cs typeface="Cambria Math" charset="0"/>
                      </a:rPr>
                      <m:t>𝑤</m:t>
                    </m:r>
                  </m:oMath>
                </a14:m>
                <a:r>
                  <a:rPr lang="mr-IN" dirty="0">
                    <a:latin typeface="Cambria Math" charset="0"/>
                    <a:ea typeface="Cambria Math" charset="0"/>
                    <a:cs typeface="Cambria Math" charset="0"/>
                  </a:rPr>
                  <a:t>(1))+</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𝑣</m:t>
                    </m:r>
                  </m:oMath>
                </a14:m>
                <a:r>
                  <a:rPr lang="mr-IN" dirty="0">
                    <a:latin typeface="Cambria Math" charset="0"/>
                    <a:ea typeface="Cambria Math" charset="0"/>
                    <a:cs typeface="Cambria Math" charset="0"/>
                  </a:rPr>
                  <a:t>(1) ｝=max｛0，0+3｝=3；</a:t>
                </a:r>
              </a:p>
              <a:p>
                <a:r>
                  <a:rPr lang="mr-IN" dirty="0">
                    <a:latin typeface="Cambria Math" charset="0"/>
                    <a:ea typeface="Cambria Math" charset="0"/>
                    <a:cs typeface="Cambria Math" charset="0"/>
                  </a:rPr>
                  <a:t>　　　　3) </a:t>
                </a:r>
                <a:r>
                  <a:rPr lang="mr-IN" dirty="0" err="1">
                    <a:latin typeface="Cambria Math" charset="0"/>
                    <a:ea typeface="Cambria Math" charset="0"/>
                    <a:cs typeface="Cambria Math" charset="0"/>
                  </a:rPr>
                  <a:t>如此下去，填到最后一个，</a:t>
                </a:r>
                <a:r>
                  <a:rPr lang="mr-IN" i="1" dirty="0" err="1">
                    <a:latin typeface="Cambria Math" charset="0"/>
                    <a:ea typeface="Cambria Math" charset="0"/>
                    <a:cs typeface="Cambria Math" charset="0"/>
                  </a:rPr>
                  <a:t>i</a:t>
                </a:r>
                <a:r>
                  <a:rPr lang="mr-IN" dirty="0">
                    <a:latin typeface="Cambria Math" charset="0"/>
                    <a:ea typeface="Cambria Math" charset="0"/>
                    <a:cs typeface="Cambria Math" charset="0"/>
                  </a:rPr>
                  <a:t>=4，</a:t>
                </a:r>
                <a:r>
                  <a:rPr lang="mr-IN" i="1" dirty="0">
                    <a:latin typeface="Cambria Math" charset="0"/>
                    <a:ea typeface="Cambria Math" charset="0"/>
                    <a:cs typeface="Cambria Math" charset="0"/>
                  </a:rPr>
                  <a:t>j</a:t>
                </a:r>
                <a:r>
                  <a:rPr lang="mr-IN" dirty="0">
                    <a:latin typeface="Cambria Math" charset="0"/>
                    <a:ea typeface="Cambria Math" charset="0"/>
                    <a:cs typeface="Cambria Math" charset="0"/>
                  </a:rPr>
                  <a:t>=8，</a:t>
                </a:r>
                <a:r>
                  <a:rPr lang="en-US" altLang="zh-CN" dirty="0">
                    <a:ea typeface="Cambria Math" charset="0"/>
                    <a:cs typeface="Cambria Math" charset="0"/>
                  </a:rPr>
                  <a:t> </a:t>
                </a:r>
                <a14:m>
                  <m:oMath xmlns:m="http://schemas.openxmlformats.org/officeDocument/2006/math">
                    <m:r>
                      <a:rPr lang="en-US" altLang="zh-CN" i="1">
                        <a:latin typeface="Cambria Math" charset="0"/>
                        <a:ea typeface="Cambria Math" charset="0"/>
                        <a:cs typeface="Cambria Math" charset="0"/>
                      </a:rPr>
                      <m:t>𝑤</m:t>
                    </m:r>
                  </m:oMath>
                </a14:m>
                <a:r>
                  <a:rPr lang="mr-IN" dirty="0">
                    <a:latin typeface="Cambria Math" charset="0"/>
                    <a:ea typeface="Cambria Math" charset="0"/>
                    <a:cs typeface="Cambria Math" charset="0"/>
                  </a:rPr>
                  <a:t>(4)=5，</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𝑣</m:t>
                    </m:r>
                  </m:oMath>
                </a14:m>
                <a:r>
                  <a:rPr lang="mr-IN" dirty="0">
                    <a:latin typeface="Cambria Math" charset="0"/>
                    <a:ea typeface="Cambria Math" charset="0"/>
                    <a:cs typeface="Cambria Math" charset="0"/>
                  </a:rPr>
                  <a:t>(4)=6，有</a:t>
                </a:r>
                <a:r>
                  <a:rPr lang="mr-IN" i="1" dirty="0">
                    <a:latin typeface="Cambria Math" charset="0"/>
                    <a:ea typeface="Cambria Math" charset="0"/>
                    <a:cs typeface="Cambria Math" charset="0"/>
                  </a:rPr>
                  <a:t>j</a:t>
                </a:r>
                <a:r>
                  <a:rPr lang="mr-IN" dirty="0">
                    <a:latin typeface="Cambria Math" charset="0"/>
                    <a:ea typeface="Cambria Math" charset="0"/>
                    <a:cs typeface="Cambria Math" charset="0"/>
                  </a:rPr>
                  <a:t>&gt;</a:t>
                </a:r>
                <a:r>
                  <a:rPr lang="en-US" altLang="zh-CN" dirty="0">
                    <a:ea typeface="Cambria Math" charset="0"/>
                    <a:cs typeface="Cambria Math" charset="0"/>
                  </a:rPr>
                  <a:t> </a:t>
                </a:r>
                <a14:m>
                  <m:oMath xmlns:m="http://schemas.openxmlformats.org/officeDocument/2006/math">
                    <m:r>
                      <a:rPr lang="en-US" altLang="zh-CN" i="1">
                        <a:latin typeface="Cambria Math" charset="0"/>
                        <a:ea typeface="Cambria Math" charset="0"/>
                        <a:cs typeface="Cambria Math" charset="0"/>
                      </a:rPr>
                      <m:t>𝑤</m:t>
                    </m:r>
                  </m:oMath>
                </a14:m>
                <a:r>
                  <a:rPr lang="mr-IN" dirty="0">
                    <a:latin typeface="Cambria Math" charset="0"/>
                    <a:ea typeface="Cambria Math" charset="0"/>
                    <a:cs typeface="Cambria Math" charset="0"/>
                  </a:rPr>
                  <a:t>(4)，</a:t>
                </a:r>
                <a:r>
                  <a:rPr lang="mr-IN" dirty="0" err="1">
                    <a:latin typeface="Cambria Math" charset="0"/>
                    <a:ea typeface="Cambria Math" charset="0"/>
                    <a:cs typeface="Cambria Math" charset="0"/>
                  </a:rPr>
                  <a:t>故</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𝑚</m:t>
                    </m:r>
                  </m:oMath>
                </a14:m>
                <a:r>
                  <a:rPr lang="mr-IN" dirty="0">
                    <a:latin typeface="Cambria Math" charset="0"/>
                    <a:ea typeface="Cambria Math" charset="0"/>
                    <a:cs typeface="Cambria Math" charset="0"/>
                  </a:rPr>
                  <a:t>(4,8)=</a:t>
                </a:r>
                <a:r>
                  <a:rPr lang="mr-IN" dirty="0" err="1">
                    <a:latin typeface="Cambria Math" charset="0"/>
                    <a:ea typeface="Cambria Math" charset="0"/>
                    <a:cs typeface="Cambria Math" charset="0"/>
                  </a:rPr>
                  <a:t>max</a:t>
                </a:r>
                <a:r>
                  <a:rPr lang="mr-IN" dirty="0">
                    <a:latin typeface="Cambria Math" charset="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𝑚</m:t>
                    </m:r>
                  </m:oMath>
                </a14:m>
                <a:r>
                  <a:rPr lang="mr-IN" dirty="0">
                    <a:latin typeface="Cambria Math" charset="0"/>
                    <a:ea typeface="Cambria Math" charset="0"/>
                    <a:cs typeface="Cambria Math" charset="0"/>
                  </a:rPr>
                  <a:t>(4-1,8)，</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𝑚</m:t>
                    </m:r>
                  </m:oMath>
                </a14:m>
                <a:r>
                  <a:rPr lang="mr-IN" dirty="0">
                    <a:latin typeface="Cambria Math" charset="0"/>
                    <a:ea typeface="Cambria Math" charset="0"/>
                    <a:cs typeface="Cambria Math" charset="0"/>
                  </a:rPr>
                  <a:t>(4-1,8-</a:t>
                </a:r>
                <a:r>
                  <a:rPr lang="en-US" altLang="zh-CN" dirty="0">
                    <a:ea typeface="Cambria Math" charset="0"/>
                    <a:cs typeface="Cambria Math" charset="0"/>
                  </a:rPr>
                  <a:t> </a:t>
                </a:r>
                <a14:m>
                  <m:oMath xmlns:m="http://schemas.openxmlformats.org/officeDocument/2006/math">
                    <m:r>
                      <a:rPr lang="en-US" altLang="zh-CN" i="1">
                        <a:latin typeface="Cambria Math" charset="0"/>
                        <a:ea typeface="Cambria Math" charset="0"/>
                        <a:cs typeface="Cambria Math" charset="0"/>
                      </a:rPr>
                      <m:t>𝑤</m:t>
                    </m:r>
                  </m:oMath>
                </a14:m>
                <a:r>
                  <a:rPr lang="mr-IN" dirty="0">
                    <a:latin typeface="Cambria Math" charset="0"/>
                    <a:ea typeface="Cambria Math" charset="0"/>
                    <a:cs typeface="Cambria Math" charset="0"/>
                  </a:rPr>
                  <a:t>(4))+</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𝑣</m:t>
                    </m:r>
                  </m:oMath>
                </a14:m>
                <a:r>
                  <a:rPr lang="mr-IN" dirty="0">
                    <a:latin typeface="Cambria Math" charset="0"/>
                    <a:ea typeface="Cambria Math" charset="0"/>
                    <a:cs typeface="Cambria Math" charset="0"/>
                  </a:rPr>
                  <a:t>(4) ｝=max｛9，4+6｝=10；所以填完表如下图：</a:t>
                </a:r>
                <a:endParaRPr lang="en-US" dirty="0">
                  <a:latin typeface="Cambria Math" charset="0"/>
                  <a:ea typeface="Cambria Math" charset="0"/>
                  <a:cs typeface="Cambria Math" charset="0"/>
                </a:endParaRPr>
              </a:p>
              <a:p>
                <a:endParaRPr lang="en-US" dirty="0">
                  <a:latin typeface="Cambria Math" charset="0"/>
                  <a:ea typeface="Cambria Math" charset="0"/>
                  <a:cs typeface="Cambria Math" charset="0"/>
                </a:endParaRPr>
              </a:p>
              <a:p>
                <a:endParaRPr lang="en-US" dirty="0">
                  <a:latin typeface="Cambria Math" charset="0"/>
                  <a:ea typeface="Cambria Math" charset="0"/>
                  <a:cs typeface="Cambria Math" charset="0"/>
                </a:endParaRPr>
              </a:p>
              <a:p>
                <a:endParaRPr lang="en-US" dirty="0">
                  <a:latin typeface="Cambria Math" charset="0"/>
                  <a:ea typeface="Cambria Math" charset="0"/>
                  <a:cs typeface="Cambria Math" charset="0"/>
                </a:endParaRPr>
              </a:p>
              <a:p>
                <a:endParaRPr lang="en-US" dirty="0">
                  <a:latin typeface="Cambria Math" charset="0"/>
                  <a:ea typeface="Cambria Math" charset="0"/>
                  <a:cs typeface="Cambria Math" charset="0"/>
                </a:endParaRPr>
              </a:p>
              <a:p>
                <a:endParaRPr lang="mr-IN" dirty="0">
                  <a:latin typeface="Cambria Math" charset="0"/>
                  <a:ea typeface="Cambria Math" charset="0"/>
                  <a:cs typeface="Cambria Math" charset="0"/>
                </a:endParaRPr>
              </a:p>
              <a:p>
                <a:br>
                  <a:rPr lang="mr-IN" dirty="0">
                    <a:latin typeface="Cambria Math" charset="0"/>
                    <a:ea typeface="Cambria Math" charset="0"/>
                    <a:cs typeface="Cambria Math" charset="0"/>
                  </a:rPr>
                </a:br>
                <a:endParaRPr lang="en-US" dirty="0">
                  <a:latin typeface="Cambria Math" charset="0"/>
                  <a:ea typeface="Cambria Math" charset="0"/>
                  <a:cs typeface="Cambria Math" charset="0"/>
                </a:endParaRPr>
              </a:p>
              <a:p>
                <a:r>
                  <a:rPr lang="en-US" dirty="0">
                    <a:latin typeface="Cambria Math" charset="0"/>
                    <a:ea typeface="Cambria Math" charset="0"/>
                    <a:cs typeface="Cambria Math" charset="0"/>
                  </a:rPr>
                  <a:t>c) 表格填完，最优解即是</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𝑚</m:t>
                    </m:r>
                  </m:oMath>
                </a14:m>
                <a:r>
                  <a:rPr lang="en-US" dirty="0">
                    <a:latin typeface="Cambria Math" charset="0"/>
                    <a:ea typeface="Cambria Math" charset="0"/>
                    <a:cs typeface="Cambria Math" charset="0"/>
                  </a:rPr>
                  <a:t>(</a:t>
                </a:r>
                <a:r>
                  <a:rPr lang="en-US" dirty="0" err="1">
                    <a:latin typeface="Cambria Math" charset="0"/>
                    <a:ea typeface="Cambria Math" charset="0"/>
                    <a:cs typeface="Cambria Math" charset="0"/>
                  </a:rPr>
                  <a:t>number,capacity</a:t>
                </a:r>
                <a:r>
                  <a:rPr lang="en-US" dirty="0">
                    <a:latin typeface="Cambria Math" charset="0"/>
                    <a:ea typeface="Cambria Math" charset="0"/>
                    <a:cs typeface="Cambria Math" charset="0"/>
                  </a:rPr>
                  <a:t>)=</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𝑚</m:t>
                    </m:r>
                  </m:oMath>
                </a14:m>
                <a:r>
                  <a:rPr lang="en-US" dirty="0">
                    <a:latin typeface="Cambria Math" charset="0"/>
                    <a:ea typeface="Cambria Math" charset="0"/>
                    <a:cs typeface="Cambria Math" charset="0"/>
                  </a:rPr>
                  <a:t>(4,8)=10</a:t>
                </a:r>
                <a:endParaRPr lang="zh-CN" altLang="zh-CN" kern="100" dirty="0">
                  <a:latin typeface="Cambria Math" charset="0"/>
                  <a:ea typeface="Cambria Math" charset="0"/>
                  <a:cs typeface="Cambria Math"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159020" y="587045"/>
                <a:ext cx="12540709" cy="6463308"/>
              </a:xfrm>
              <a:prstGeom prst="rect">
                <a:avLst/>
              </a:prstGeom>
              <a:blipFill>
                <a:blip r:embed="rId3"/>
                <a:stretch>
                  <a:fillRect l="-389" t="-660" r="-243" b="-377"/>
                </a:stretch>
              </a:blipFill>
            </p:spPr>
            <p:txBody>
              <a:bodyPr/>
              <a:lstStyle/>
              <a:p>
                <a:r>
                  <a:rPr lang="zh-CN" altLang="en-US">
                    <a:noFill/>
                  </a:rPr>
                  <a:t> </a:t>
                </a:r>
              </a:p>
            </p:txBody>
          </p:sp>
        </mc:Fallback>
      </mc:AlternateContent>
      <p:pic>
        <p:nvPicPr>
          <p:cNvPr id="5124" name="Picture 4" descr="https://images2015.cnblogs.com/blog/1065397/201703/1065397-20170328165007186-142329461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2831" y="1220153"/>
            <a:ext cx="5256584" cy="187638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images2015.cnblogs.com/blog/1065397/201703/1065397-20170328165055498-124195367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2831" y="4768453"/>
            <a:ext cx="5256584" cy="18831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表格 2">
            <a:extLst>
              <a:ext uri="{FF2B5EF4-FFF2-40B4-BE49-F238E27FC236}">
                <a16:creationId xmlns:a16="http://schemas.microsoft.com/office/drawing/2014/main" id="{3CF1D244-41F0-499A-AAD2-D4224CF3BB96}"/>
              </a:ext>
            </a:extLst>
          </p:cNvPr>
          <p:cNvGraphicFramePr>
            <a:graphicFrameLocks noGrp="1"/>
          </p:cNvGraphicFramePr>
          <p:nvPr>
            <p:extLst>
              <p:ext uri="{D42A27DB-BD31-4B8C-83A1-F6EECF244321}">
                <p14:modId xmlns:p14="http://schemas.microsoft.com/office/powerpoint/2010/main" val="268629090"/>
              </p:ext>
            </p:extLst>
          </p:nvPr>
        </p:nvGraphicFramePr>
        <p:xfrm>
          <a:off x="7925481" y="1220153"/>
          <a:ext cx="3760475" cy="1149057"/>
        </p:xfrm>
        <a:graphic>
          <a:graphicData uri="http://schemas.openxmlformats.org/drawingml/2006/table">
            <a:tbl>
              <a:tblPr firstRow="1" bandRow="1">
                <a:tableStyleId>{7DF18680-E054-41AD-8BC1-D1AEF772440D}</a:tableStyleId>
              </a:tblPr>
              <a:tblGrid>
                <a:gridCol w="752095">
                  <a:extLst>
                    <a:ext uri="{9D8B030D-6E8A-4147-A177-3AD203B41FA5}">
                      <a16:colId xmlns:a16="http://schemas.microsoft.com/office/drawing/2014/main" val="3901237387"/>
                    </a:ext>
                  </a:extLst>
                </a:gridCol>
                <a:gridCol w="752095">
                  <a:extLst>
                    <a:ext uri="{9D8B030D-6E8A-4147-A177-3AD203B41FA5}">
                      <a16:colId xmlns:a16="http://schemas.microsoft.com/office/drawing/2014/main" val="3996898397"/>
                    </a:ext>
                  </a:extLst>
                </a:gridCol>
                <a:gridCol w="752095">
                  <a:extLst>
                    <a:ext uri="{9D8B030D-6E8A-4147-A177-3AD203B41FA5}">
                      <a16:colId xmlns:a16="http://schemas.microsoft.com/office/drawing/2014/main" val="2600181499"/>
                    </a:ext>
                  </a:extLst>
                </a:gridCol>
                <a:gridCol w="752095">
                  <a:extLst>
                    <a:ext uri="{9D8B030D-6E8A-4147-A177-3AD203B41FA5}">
                      <a16:colId xmlns:a16="http://schemas.microsoft.com/office/drawing/2014/main" val="3586729062"/>
                    </a:ext>
                  </a:extLst>
                </a:gridCol>
                <a:gridCol w="752095">
                  <a:extLst>
                    <a:ext uri="{9D8B030D-6E8A-4147-A177-3AD203B41FA5}">
                      <a16:colId xmlns:a16="http://schemas.microsoft.com/office/drawing/2014/main" val="1989766035"/>
                    </a:ext>
                  </a:extLst>
                </a:gridCol>
              </a:tblGrid>
              <a:tr h="383019">
                <a:tc>
                  <a:txBody>
                    <a:bodyPr/>
                    <a:lstStyle/>
                    <a:p>
                      <a:endParaRPr lang="zh-CN" altLang="en-US" dirty="0"/>
                    </a:p>
                  </a:txBody>
                  <a:tcPr/>
                </a:tc>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en-US" altLang="zh-CN" dirty="0"/>
                        <a:t>4</a:t>
                      </a:r>
                      <a:endParaRPr lang="zh-CN" altLang="en-US" dirty="0"/>
                    </a:p>
                  </a:txBody>
                  <a:tcPr/>
                </a:tc>
                <a:extLst>
                  <a:ext uri="{0D108BD9-81ED-4DB2-BD59-A6C34878D82A}">
                    <a16:rowId xmlns:a16="http://schemas.microsoft.com/office/drawing/2014/main" val="1660605390"/>
                  </a:ext>
                </a:extLst>
              </a:tr>
              <a:tr h="383019">
                <a:tc>
                  <a:txBody>
                    <a:bodyPr/>
                    <a:lstStyle/>
                    <a:p>
                      <a:r>
                        <a:rPr lang="zh-CN" altLang="en-US" dirty="0"/>
                        <a:t>体积</a:t>
                      </a:r>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en-US" altLang="zh-CN" dirty="0"/>
                        <a:t>4</a:t>
                      </a:r>
                      <a:endParaRPr lang="zh-CN" altLang="en-US" dirty="0"/>
                    </a:p>
                  </a:txBody>
                  <a:tcPr/>
                </a:tc>
                <a:tc>
                  <a:txBody>
                    <a:bodyPr/>
                    <a:lstStyle/>
                    <a:p>
                      <a:r>
                        <a:rPr lang="en-US" altLang="zh-CN" dirty="0"/>
                        <a:t>5</a:t>
                      </a:r>
                      <a:endParaRPr lang="zh-CN" altLang="en-US" dirty="0"/>
                    </a:p>
                  </a:txBody>
                  <a:tcPr/>
                </a:tc>
                <a:extLst>
                  <a:ext uri="{0D108BD9-81ED-4DB2-BD59-A6C34878D82A}">
                    <a16:rowId xmlns:a16="http://schemas.microsoft.com/office/drawing/2014/main" val="649047686"/>
                  </a:ext>
                </a:extLst>
              </a:tr>
              <a:tr h="383019">
                <a:tc>
                  <a:txBody>
                    <a:bodyPr/>
                    <a:lstStyle/>
                    <a:p>
                      <a:r>
                        <a:rPr lang="zh-CN" altLang="en-US" dirty="0"/>
                        <a:t>价值</a:t>
                      </a:r>
                    </a:p>
                  </a:txBody>
                  <a:tcPr/>
                </a:tc>
                <a:tc>
                  <a:txBody>
                    <a:bodyPr/>
                    <a:lstStyle/>
                    <a:p>
                      <a:r>
                        <a:rPr lang="en-US" altLang="zh-CN" dirty="0"/>
                        <a:t>3</a:t>
                      </a:r>
                      <a:endParaRPr lang="zh-CN" altLang="en-US" dirty="0"/>
                    </a:p>
                  </a:txBody>
                  <a:tcPr/>
                </a:tc>
                <a:tc>
                  <a:txBody>
                    <a:bodyPr/>
                    <a:lstStyle/>
                    <a:p>
                      <a:r>
                        <a:rPr lang="en-US" altLang="zh-CN" dirty="0"/>
                        <a:t>4</a:t>
                      </a:r>
                      <a:endParaRPr lang="zh-CN" altLang="en-US" dirty="0"/>
                    </a:p>
                  </a:txBody>
                  <a:tcPr/>
                </a:tc>
                <a:tc>
                  <a:txBody>
                    <a:bodyPr/>
                    <a:lstStyle/>
                    <a:p>
                      <a:r>
                        <a:rPr lang="en-US" altLang="zh-CN" dirty="0"/>
                        <a:t>5</a:t>
                      </a:r>
                      <a:endParaRPr lang="zh-CN" altLang="en-US" dirty="0"/>
                    </a:p>
                  </a:txBody>
                  <a:tcPr/>
                </a:tc>
                <a:tc>
                  <a:txBody>
                    <a:bodyPr/>
                    <a:lstStyle/>
                    <a:p>
                      <a:r>
                        <a:rPr lang="en-US" altLang="zh-CN" dirty="0"/>
                        <a:t>6</a:t>
                      </a:r>
                      <a:endParaRPr lang="zh-CN" altLang="en-US" dirty="0"/>
                    </a:p>
                  </a:txBody>
                  <a:tcPr/>
                </a:tc>
                <a:extLst>
                  <a:ext uri="{0D108BD9-81ED-4DB2-BD59-A6C34878D82A}">
                    <a16:rowId xmlns:a16="http://schemas.microsoft.com/office/drawing/2014/main" val="9471480"/>
                  </a:ext>
                </a:extLst>
              </a:tr>
            </a:tbl>
          </a:graphicData>
        </a:graphic>
      </p:graphicFrame>
    </p:spTree>
    <p:extLst>
      <p:ext uri="{BB962C8B-B14F-4D97-AF65-F5344CB8AC3E}">
        <p14:creationId xmlns:p14="http://schemas.microsoft.com/office/powerpoint/2010/main" val="1918455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5AAE9751-0CF6-496C-AC36-C32CD0773473}"/>
              </a:ext>
            </a:extLst>
          </p:cNvPr>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10" name="文本框 9">
            <a:extLst>
              <a:ext uri="{FF2B5EF4-FFF2-40B4-BE49-F238E27FC236}">
                <a16:creationId xmlns:a16="http://schemas.microsoft.com/office/drawing/2014/main" id="{55651D69-5B5C-4FB7-BD74-15867BDC13E7}"/>
              </a:ext>
            </a:extLst>
          </p:cNvPr>
          <p:cNvSpPr txBox="1"/>
          <p:nvPr/>
        </p:nvSpPr>
        <p:spPr>
          <a:xfrm>
            <a:off x="392023" y="303957"/>
            <a:ext cx="615553"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实现</a:t>
            </a:r>
          </a:p>
        </p:txBody>
      </p:sp>
      <p:sp>
        <p:nvSpPr>
          <p:cNvPr id="7" name="文本框 6">
            <a:extLst>
              <a:ext uri="{FF2B5EF4-FFF2-40B4-BE49-F238E27FC236}">
                <a16:creationId xmlns:a16="http://schemas.microsoft.com/office/drawing/2014/main" id="{3707FD86-37EA-43D0-807B-B8637BBB65BD}"/>
              </a:ext>
            </a:extLst>
          </p:cNvPr>
          <p:cNvSpPr txBox="1"/>
          <p:nvPr/>
        </p:nvSpPr>
        <p:spPr>
          <a:xfrm>
            <a:off x="392023" y="831376"/>
            <a:ext cx="6037352" cy="5285550"/>
          </a:xfrm>
          <a:prstGeom prst="rect">
            <a:avLst/>
          </a:prstGeom>
          <a:noFill/>
        </p:spPr>
        <p:txBody>
          <a:bodyPr wrap="square" rtlCol="0">
            <a:spAutoFit/>
          </a:bodyPr>
          <a:lstStyle/>
          <a:p>
            <a:pPr fontAlgn="auto">
              <a:lnSpc>
                <a:spcPct val="150000"/>
              </a:lnSpc>
              <a:spcBef>
                <a:spcPts val="0"/>
              </a:spcBef>
              <a:spcAft>
                <a:spcPts val="0"/>
              </a:spcAft>
            </a:pPr>
            <a:r>
              <a:rPr lang="en-US" altLang="zh-CN" sz="2109" dirty="0">
                <a:latin typeface="Arial"/>
                <a:ea typeface="楷体_GB2312"/>
              </a:rPr>
              <a:t>//</a:t>
            </a:r>
            <a:r>
              <a:rPr lang="zh-CN" altLang="en-US" sz="2109" dirty="0">
                <a:latin typeface="Arial"/>
                <a:ea typeface="楷体_GB2312"/>
              </a:rPr>
              <a:t>计算最大价值</a:t>
            </a:r>
          </a:p>
          <a:p>
            <a:pPr fontAlgn="auto">
              <a:lnSpc>
                <a:spcPct val="150000"/>
              </a:lnSpc>
              <a:spcBef>
                <a:spcPts val="0"/>
              </a:spcBef>
              <a:spcAft>
                <a:spcPts val="0"/>
              </a:spcAft>
            </a:pPr>
            <a:r>
              <a:rPr lang="en-US" altLang="zh-CN" sz="2109" dirty="0">
                <a:latin typeface="Arial"/>
                <a:ea typeface="楷体_GB2312"/>
              </a:rPr>
              <a:t>m[0][] = {0} ;</a:t>
            </a:r>
          </a:p>
          <a:p>
            <a:pPr fontAlgn="auto">
              <a:lnSpc>
                <a:spcPct val="150000"/>
              </a:lnSpc>
              <a:spcBef>
                <a:spcPts val="0"/>
              </a:spcBef>
              <a:spcAft>
                <a:spcPts val="0"/>
              </a:spcAft>
            </a:pPr>
            <a:r>
              <a:rPr lang="en-US" altLang="zh-CN" sz="2109" dirty="0">
                <a:latin typeface="Arial"/>
                <a:ea typeface="楷体_GB2312"/>
              </a:rPr>
              <a:t>m[][0] = {0} ;</a:t>
            </a:r>
          </a:p>
          <a:p>
            <a:pPr fontAlgn="auto">
              <a:lnSpc>
                <a:spcPct val="150000"/>
              </a:lnSpc>
              <a:spcBef>
                <a:spcPts val="0"/>
              </a:spcBef>
              <a:spcAft>
                <a:spcPts val="0"/>
              </a:spcAft>
            </a:pPr>
            <a:r>
              <a:rPr lang="en-US" altLang="zh-CN" sz="2109" dirty="0">
                <a:latin typeface="Arial"/>
                <a:ea typeface="楷体_GB2312"/>
              </a:rPr>
              <a:t>for (int </a:t>
            </a:r>
            <a:r>
              <a:rPr lang="en-US" altLang="zh-CN" sz="2109" dirty="0" err="1">
                <a:latin typeface="Arial"/>
                <a:ea typeface="楷体_GB2312"/>
              </a:rPr>
              <a:t>i</a:t>
            </a:r>
            <a:r>
              <a:rPr lang="en-US" altLang="zh-CN" sz="2109" dirty="0">
                <a:latin typeface="Arial"/>
                <a:ea typeface="楷体_GB2312"/>
              </a:rPr>
              <a:t> = 1; </a:t>
            </a:r>
            <a:r>
              <a:rPr lang="en-US" altLang="zh-CN" sz="2109" dirty="0" err="1">
                <a:latin typeface="Arial"/>
                <a:ea typeface="楷体_GB2312"/>
              </a:rPr>
              <a:t>i</a:t>
            </a:r>
            <a:r>
              <a:rPr lang="en-US" altLang="zh-CN" sz="2109" dirty="0">
                <a:latin typeface="Arial"/>
                <a:ea typeface="楷体_GB2312"/>
              </a:rPr>
              <a:t> &lt; </a:t>
            </a:r>
            <a:r>
              <a:rPr lang="zh-CN" altLang="en-US" sz="2109" dirty="0">
                <a:latin typeface="Arial"/>
                <a:ea typeface="楷体_GB2312"/>
              </a:rPr>
              <a:t>背包中物品的数量</a:t>
            </a:r>
            <a:r>
              <a:rPr lang="en-US" altLang="zh-CN" sz="2109" dirty="0" err="1">
                <a:latin typeface="Arial"/>
                <a:ea typeface="楷体_GB2312"/>
              </a:rPr>
              <a:t>N;i</a:t>
            </a:r>
            <a:r>
              <a:rPr lang="en-US" altLang="zh-CN" sz="2109" dirty="0">
                <a:latin typeface="Arial"/>
                <a:ea typeface="楷体_GB2312"/>
              </a:rPr>
              <a:t>++ ){</a:t>
            </a:r>
          </a:p>
          <a:p>
            <a:pPr fontAlgn="auto">
              <a:lnSpc>
                <a:spcPct val="150000"/>
              </a:lnSpc>
              <a:spcBef>
                <a:spcPts val="0"/>
              </a:spcBef>
              <a:spcAft>
                <a:spcPts val="0"/>
              </a:spcAft>
            </a:pPr>
            <a:r>
              <a:rPr lang="en-US" altLang="zh-CN" sz="2109" dirty="0">
                <a:latin typeface="Arial"/>
                <a:ea typeface="楷体_GB2312"/>
              </a:rPr>
              <a:t>for (j = 1;j &lt; </a:t>
            </a:r>
            <a:r>
              <a:rPr lang="zh-CN" altLang="en-US" sz="2109" dirty="0">
                <a:latin typeface="Arial"/>
                <a:ea typeface="楷体_GB2312"/>
              </a:rPr>
              <a:t>背包中物品的总重量</a:t>
            </a:r>
            <a:r>
              <a:rPr lang="en-US" altLang="zh-CN" sz="2109" dirty="0">
                <a:latin typeface="Arial"/>
                <a:ea typeface="楷体_GB2312"/>
              </a:rPr>
              <a:t>V; </a:t>
            </a:r>
            <a:r>
              <a:rPr lang="en-US" altLang="zh-CN" sz="2109" dirty="0" err="1">
                <a:latin typeface="Arial"/>
                <a:ea typeface="楷体_GB2312"/>
              </a:rPr>
              <a:t>j++</a:t>
            </a:r>
            <a:r>
              <a:rPr lang="en-US" altLang="zh-CN" sz="2109" dirty="0">
                <a:latin typeface="Arial"/>
                <a:ea typeface="楷体_GB2312"/>
              </a:rPr>
              <a:t>){</a:t>
            </a:r>
          </a:p>
          <a:p>
            <a:pPr fontAlgn="auto">
              <a:lnSpc>
                <a:spcPct val="150000"/>
              </a:lnSpc>
              <a:spcBef>
                <a:spcPts val="0"/>
              </a:spcBef>
              <a:spcAft>
                <a:spcPts val="0"/>
              </a:spcAft>
            </a:pPr>
            <a:r>
              <a:rPr lang="en-US" altLang="zh-CN" sz="2109" dirty="0">
                <a:latin typeface="Arial"/>
                <a:ea typeface="楷体_GB2312"/>
              </a:rPr>
              <a:t>	if(j &gt;= w[</a:t>
            </a:r>
            <a:r>
              <a:rPr lang="en-US" altLang="zh-CN" sz="2109" dirty="0" err="1">
                <a:latin typeface="Arial"/>
                <a:ea typeface="楷体_GB2312"/>
              </a:rPr>
              <a:t>i</a:t>
            </a:r>
            <a:r>
              <a:rPr lang="en-US" altLang="zh-CN" sz="2109" dirty="0">
                <a:latin typeface="Arial"/>
                <a:ea typeface="楷体_GB2312"/>
              </a:rPr>
              <a:t>]){</a:t>
            </a:r>
          </a:p>
          <a:p>
            <a:pPr fontAlgn="auto">
              <a:lnSpc>
                <a:spcPct val="150000"/>
              </a:lnSpc>
              <a:spcBef>
                <a:spcPts val="0"/>
              </a:spcBef>
              <a:spcAft>
                <a:spcPts val="0"/>
              </a:spcAft>
            </a:pPr>
            <a:r>
              <a:rPr lang="en-US" altLang="zh-CN" sz="2109" dirty="0">
                <a:latin typeface="Arial"/>
                <a:ea typeface="楷体_GB2312"/>
              </a:rPr>
              <a:t>		m[</a:t>
            </a:r>
            <a:r>
              <a:rPr lang="en-US" altLang="zh-CN" sz="2109" dirty="0" err="1">
                <a:latin typeface="Arial"/>
                <a:ea typeface="楷体_GB2312"/>
              </a:rPr>
              <a:t>i</a:t>
            </a:r>
            <a:r>
              <a:rPr lang="en-US" altLang="zh-CN" sz="2109" dirty="0">
                <a:latin typeface="Arial"/>
                <a:ea typeface="楷体_GB2312"/>
              </a:rPr>
              <a:t>][j] =max( m[i-1][j-w[</a:t>
            </a:r>
            <a:r>
              <a:rPr lang="en-US" altLang="zh-CN" sz="2109" dirty="0" err="1">
                <a:latin typeface="Arial"/>
                <a:ea typeface="楷体_GB2312"/>
              </a:rPr>
              <a:t>i</a:t>
            </a:r>
            <a:r>
              <a:rPr lang="en-US" altLang="zh-CN" sz="2109" dirty="0">
                <a:latin typeface="Arial"/>
                <a:ea typeface="楷体_GB2312"/>
              </a:rPr>
              <a:t>]]+v[</a:t>
            </a:r>
            <a:r>
              <a:rPr lang="en-US" altLang="zh-CN" sz="2109" dirty="0" err="1">
                <a:latin typeface="Arial"/>
                <a:ea typeface="楷体_GB2312"/>
              </a:rPr>
              <a:t>i</a:t>
            </a:r>
            <a:r>
              <a:rPr lang="en-US" altLang="zh-CN" sz="2109" dirty="0">
                <a:latin typeface="Arial"/>
                <a:ea typeface="楷体_GB2312"/>
              </a:rPr>
              <a:t>], m[i-1][j] );}</a:t>
            </a:r>
          </a:p>
          <a:p>
            <a:pPr fontAlgn="auto">
              <a:lnSpc>
                <a:spcPct val="150000"/>
              </a:lnSpc>
              <a:spcBef>
                <a:spcPts val="0"/>
              </a:spcBef>
              <a:spcAft>
                <a:spcPts val="0"/>
              </a:spcAft>
            </a:pPr>
            <a:r>
              <a:rPr lang="en-US" altLang="zh-CN" sz="2109" dirty="0">
                <a:latin typeface="Arial"/>
                <a:ea typeface="楷体_GB2312"/>
              </a:rPr>
              <a:t>	Else{m[</a:t>
            </a:r>
            <a:r>
              <a:rPr lang="en-US" altLang="zh-CN" sz="2109" dirty="0" err="1">
                <a:latin typeface="Arial"/>
                <a:ea typeface="楷体_GB2312"/>
              </a:rPr>
              <a:t>i</a:t>
            </a:r>
            <a:r>
              <a:rPr lang="en-US" altLang="zh-CN" sz="2109" dirty="0">
                <a:latin typeface="Arial"/>
                <a:ea typeface="楷体_GB2312"/>
              </a:rPr>
              <a:t>][j] = m[i-1][j]; }}} </a:t>
            </a:r>
          </a:p>
          <a:p>
            <a:pPr fontAlgn="auto">
              <a:lnSpc>
                <a:spcPct val="150000"/>
              </a:lnSpc>
              <a:spcBef>
                <a:spcPts val="0"/>
              </a:spcBef>
              <a:spcAft>
                <a:spcPts val="0"/>
              </a:spcAft>
            </a:pPr>
            <a:r>
              <a:rPr lang="en-US" altLang="zh-CN" sz="2109" dirty="0">
                <a:latin typeface="Arial"/>
                <a:ea typeface="楷体_GB2312"/>
              </a:rPr>
              <a:t>return F[N][V] ; </a:t>
            </a:r>
            <a:r>
              <a:rPr lang="pt-BR" altLang="zh-CN" sz="2000" kern="100" dirty="0">
                <a:solidFill>
                  <a:srgbClr val="000000"/>
                </a:solidFill>
                <a:cs typeface="Times New Roman" panose="02020603050405020304" pitchFamily="18" charset="0"/>
              </a:rPr>
              <a:t>	</a:t>
            </a:r>
            <a:endParaRPr lang="en-US" altLang="zh-CN" sz="2000" kern="100" dirty="0">
              <a:solidFill>
                <a:srgbClr val="000000"/>
              </a:solidFill>
              <a:cs typeface="Times New Roman" panose="02020603050405020304" pitchFamily="18" charset="0"/>
            </a:endParaRPr>
          </a:p>
          <a:p>
            <a:pPr fontAlgn="auto">
              <a:spcBef>
                <a:spcPts val="0"/>
              </a:spcBef>
              <a:spcAft>
                <a:spcPts val="0"/>
              </a:spcAft>
            </a:pPr>
            <a:endParaRPr lang="zh-CN" altLang="en-US" sz="2109" dirty="0">
              <a:latin typeface="Arial"/>
              <a:ea typeface="楷体_GB2312"/>
            </a:endParaRPr>
          </a:p>
        </p:txBody>
      </p:sp>
      <p:sp>
        <p:nvSpPr>
          <p:cNvPr id="11" name="文本框 10">
            <a:extLst>
              <a:ext uri="{FF2B5EF4-FFF2-40B4-BE49-F238E27FC236}">
                <a16:creationId xmlns:a16="http://schemas.microsoft.com/office/drawing/2014/main" id="{CEA2D90A-7E4C-464A-A777-8498741917E4}"/>
              </a:ext>
            </a:extLst>
          </p:cNvPr>
          <p:cNvSpPr txBox="1"/>
          <p:nvPr/>
        </p:nvSpPr>
        <p:spPr>
          <a:xfrm>
            <a:off x="6429375" y="809797"/>
            <a:ext cx="5760640" cy="4798686"/>
          </a:xfrm>
          <a:prstGeom prst="rect">
            <a:avLst/>
          </a:prstGeom>
          <a:noFill/>
        </p:spPr>
        <p:txBody>
          <a:bodyPr wrap="square" rtlCol="0">
            <a:spAutoFit/>
          </a:bodyPr>
          <a:lstStyle/>
          <a:p>
            <a:pPr fontAlgn="auto">
              <a:lnSpc>
                <a:spcPct val="150000"/>
              </a:lnSpc>
              <a:spcBef>
                <a:spcPts val="0"/>
              </a:spcBef>
              <a:spcAft>
                <a:spcPts val="0"/>
              </a:spcAft>
            </a:pPr>
            <a:endParaRPr lang="zh-CN" altLang="en-US" sz="2109" dirty="0">
              <a:latin typeface="Arial"/>
              <a:ea typeface="楷体_GB2312"/>
            </a:endParaRPr>
          </a:p>
          <a:p>
            <a:pPr fontAlgn="auto">
              <a:lnSpc>
                <a:spcPct val="150000"/>
              </a:lnSpc>
              <a:spcBef>
                <a:spcPts val="0"/>
              </a:spcBef>
              <a:spcAft>
                <a:spcPts val="0"/>
              </a:spcAft>
            </a:pPr>
            <a:r>
              <a:rPr lang="en-US" altLang="zh-CN" sz="2109" dirty="0">
                <a:latin typeface="Arial"/>
                <a:ea typeface="楷体_GB2312"/>
              </a:rPr>
              <a:t>//</a:t>
            </a:r>
            <a:r>
              <a:rPr lang="zh-CN" altLang="en-US" sz="2109" dirty="0">
                <a:latin typeface="Arial"/>
                <a:ea typeface="楷体_GB2312"/>
              </a:rPr>
              <a:t>打印背包内物品</a:t>
            </a:r>
          </a:p>
          <a:p>
            <a:pPr fontAlgn="auto">
              <a:lnSpc>
                <a:spcPct val="150000"/>
              </a:lnSpc>
              <a:spcBef>
                <a:spcPts val="0"/>
              </a:spcBef>
              <a:spcAft>
                <a:spcPts val="0"/>
              </a:spcAft>
            </a:pPr>
            <a:r>
              <a:rPr lang="en-US" altLang="zh-CN" sz="2109" dirty="0" err="1">
                <a:latin typeface="Arial"/>
                <a:ea typeface="楷体_GB2312"/>
              </a:rPr>
              <a:t>i</a:t>
            </a:r>
            <a:r>
              <a:rPr lang="en-US" altLang="zh-CN" sz="2109" dirty="0">
                <a:latin typeface="Arial"/>
                <a:ea typeface="楷体_GB2312"/>
              </a:rPr>
              <a:t> = N   </a:t>
            </a:r>
          </a:p>
          <a:p>
            <a:pPr fontAlgn="auto">
              <a:lnSpc>
                <a:spcPct val="150000"/>
              </a:lnSpc>
              <a:spcBef>
                <a:spcPts val="0"/>
              </a:spcBef>
              <a:spcAft>
                <a:spcPts val="0"/>
              </a:spcAft>
            </a:pPr>
            <a:r>
              <a:rPr lang="en-US" altLang="zh-CN" sz="2109" dirty="0">
                <a:latin typeface="Arial"/>
                <a:ea typeface="楷体_GB2312"/>
              </a:rPr>
              <a:t>j = V    </a:t>
            </a:r>
          </a:p>
          <a:p>
            <a:pPr fontAlgn="auto">
              <a:lnSpc>
                <a:spcPct val="150000"/>
              </a:lnSpc>
              <a:spcBef>
                <a:spcPts val="0"/>
              </a:spcBef>
              <a:spcAft>
                <a:spcPts val="0"/>
              </a:spcAft>
            </a:pPr>
            <a:r>
              <a:rPr lang="en-US" altLang="zh-CN" sz="2109" dirty="0">
                <a:latin typeface="Arial"/>
                <a:ea typeface="楷体_GB2312"/>
              </a:rPr>
              <a:t>while(</a:t>
            </a:r>
            <a:r>
              <a:rPr lang="en-US" altLang="zh-CN" sz="2109" dirty="0" err="1">
                <a:latin typeface="Arial"/>
                <a:ea typeface="楷体_GB2312"/>
              </a:rPr>
              <a:t>i</a:t>
            </a:r>
            <a:r>
              <a:rPr lang="en-US" altLang="zh-CN" sz="2109" dirty="0">
                <a:latin typeface="Arial"/>
                <a:ea typeface="楷体_GB2312"/>
              </a:rPr>
              <a:t>&gt;0 &amp;&amp; j&gt;0)   </a:t>
            </a:r>
          </a:p>
          <a:p>
            <a:pPr fontAlgn="auto">
              <a:lnSpc>
                <a:spcPct val="150000"/>
              </a:lnSpc>
              <a:spcBef>
                <a:spcPts val="0"/>
              </a:spcBef>
              <a:spcAft>
                <a:spcPts val="0"/>
              </a:spcAft>
            </a:pPr>
            <a:r>
              <a:rPr lang="en-US" altLang="zh-CN" sz="2109" dirty="0">
                <a:latin typeface="Arial"/>
                <a:ea typeface="楷体_GB2312"/>
              </a:rPr>
              <a:t>{if(m[</a:t>
            </a:r>
            <a:r>
              <a:rPr lang="en-US" altLang="zh-CN" sz="2109" dirty="0" err="1">
                <a:latin typeface="Arial"/>
                <a:ea typeface="楷体_GB2312"/>
              </a:rPr>
              <a:t>i</a:t>
            </a:r>
            <a:r>
              <a:rPr lang="en-US" altLang="zh-CN" sz="2109" dirty="0">
                <a:latin typeface="Arial"/>
                <a:ea typeface="楷体_GB2312"/>
              </a:rPr>
              <a:t>][j]=m[i-1][j-w[</a:t>
            </a:r>
            <a:r>
              <a:rPr lang="en-US" altLang="zh-CN" sz="2109" dirty="0" err="1">
                <a:latin typeface="Arial"/>
                <a:ea typeface="楷体_GB2312"/>
              </a:rPr>
              <a:t>i</a:t>
            </a:r>
            <a:r>
              <a:rPr lang="en-US" altLang="zh-CN" sz="2109" dirty="0">
                <a:latin typeface="Arial"/>
                <a:ea typeface="楷体_GB2312"/>
              </a:rPr>
              <a:t>]]+v[</a:t>
            </a:r>
            <a:r>
              <a:rPr lang="en-US" altLang="zh-CN" sz="2109" dirty="0" err="1">
                <a:latin typeface="Arial"/>
                <a:ea typeface="楷体_GB2312"/>
              </a:rPr>
              <a:t>i</a:t>
            </a:r>
            <a:r>
              <a:rPr lang="en-US" altLang="zh-CN" sz="2109" dirty="0">
                <a:latin typeface="Arial"/>
                <a:ea typeface="楷体_GB2312"/>
              </a:rPr>
              <a:t>])  {</a:t>
            </a:r>
          </a:p>
          <a:p>
            <a:pPr fontAlgn="auto">
              <a:lnSpc>
                <a:spcPct val="150000"/>
              </a:lnSpc>
              <a:spcBef>
                <a:spcPts val="0"/>
              </a:spcBef>
              <a:spcAft>
                <a:spcPts val="0"/>
              </a:spcAft>
            </a:pPr>
            <a:r>
              <a:rPr lang="en-US" altLang="zh-CN" sz="2109" dirty="0">
                <a:latin typeface="Arial"/>
                <a:ea typeface="楷体_GB2312"/>
              </a:rPr>
              <a:t>Print v[</a:t>
            </a:r>
            <a:r>
              <a:rPr lang="en-US" altLang="zh-CN" sz="2109" dirty="0" err="1">
                <a:latin typeface="Arial"/>
                <a:ea typeface="楷体_GB2312"/>
              </a:rPr>
              <a:t>i</a:t>
            </a:r>
            <a:r>
              <a:rPr lang="en-US" altLang="zh-CN" sz="2109" dirty="0">
                <a:latin typeface="Arial"/>
                <a:ea typeface="楷体_GB2312"/>
              </a:rPr>
              <a:t>] ;</a:t>
            </a:r>
          </a:p>
          <a:p>
            <a:pPr fontAlgn="auto">
              <a:lnSpc>
                <a:spcPct val="150000"/>
              </a:lnSpc>
              <a:spcBef>
                <a:spcPts val="0"/>
              </a:spcBef>
              <a:spcAft>
                <a:spcPts val="0"/>
              </a:spcAft>
            </a:pPr>
            <a:r>
              <a:rPr lang="en-US" altLang="zh-CN" sz="2109" dirty="0">
                <a:latin typeface="Arial"/>
                <a:ea typeface="楷体_GB2312"/>
              </a:rPr>
              <a:t>J = j-w[</a:t>
            </a:r>
            <a:r>
              <a:rPr lang="en-US" altLang="zh-CN" sz="2109" dirty="0" err="1">
                <a:latin typeface="Arial"/>
                <a:ea typeface="楷体_GB2312"/>
              </a:rPr>
              <a:t>i</a:t>
            </a:r>
            <a:r>
              <a:rPr lang="en-US" altLang="zh-CN" sz="2109" dirty="0">
                <a:latin typeface="Arial"/>
                <a:ea typeface="楷体_GB2312"/>
              </a:rPr>
              <a:t>];</a:t>
            </a:r>
          </a:p>
          <a:p>
            <a:pPr fontAlgn="auto">
              <a:lnSpc>
                <a:spcPct val="150000"/>
              </a:lnSpc>
              <a:spcBef>
                <a:spcPts val="0"/>
              </a:spcBef>
              <a:spcAft>
                <a:spcPts val="0"/>
              </a:spcAft>
            </a:pPr>
            <a:r>
              <a:rPr lang="en-US" altLang="zh-CN" sz="2109" dirty="0">
                <a:latin typeface="Arial"/>
                <a:ea typeface="楷体_GB2312"/>
              </a:rPr>
              <a:t>I = i-1  }</a:t>
            </a:r>
          </a:p>
          <a:p>
            <a:pPr fontAlgn="auto">
              <a:spcBef>
                <a:spcPts val="0"/>
              </a:spcBef>
              <a:spcAft>
                <a:spcPts val="0"/>
              </a:spcAft>
            </a:pPr>
            <a:endParaRPr lang="zh-CN" altLang="en-US" sz="2109" dirty="0">
              <a:latin typeface="Arial"/>
              <a:ea typeface="楷体_GB2312"/>
            </a:endParaRPr>
          </a:p>
        </p:txBody>
      </p:sp>
    </p:spTree>
    <p:extLst>
      <p:ext uri="{BB962C8B-B14F-4D97-AF65-F5344CB8AC3E}">
        <p14:creationId xmlns:p14="http://schemas.microsoft.com/office/powerpoint/2010/main" val="98184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a:spLocks noChangeArrowheads="1"/>
          </p:cNvSpPr>
          <p:nvPr/>
        </p:nvSpPr>
        <p:spPr bwMode="auto">
          <a:xfrm>
            <a:off x="3707259" y="3001352"/>
            <a:ext cx="26468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pPr algn="r"/>
            <a:r>
              <a:rPr lang="zh-CN" altLang="en-US" sz="4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分治算法</a:t>
            </a:r>
          </a:p>
        </p:txBody>
      </p:sp>
      <p:sp>
        <p:nvSpPr>
          <p:cNvPr id="7" name="Text Box 3"/>
          <p:cNvSpPr>
            <a:spLocks noChangeArrowheads="1"/>
          </p:cNvSpPr>
          <p:nvPr/>
        </p:nvSpPr>
        <p:spPr bwMode="auto">
          <a:xfrm>
            <a:off x="7293470" y="1614088"/>
            <a:ext cx="3453189"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altLang="zh-CN" sz="23900" dirty="0">
                <a:solidFill>
                  <a:schemeClr val="accent2"/>
                </a:solidFill>
                <a:latin typeface="Impact" panose="020B0806030902050204" pitchFamily="34" charset="0"/>
                <a:ea typeface="微软雅黑" panose="020B0503020204020204" pitchFamily="34" charset="-122"/>
                <a:sym typeface="Arial" panose="020B0604020202020204" pitchFamily="34" charset="0"/>
              </a:rPr>
              <a:t>03</a:t>
            </a:r>
            <a:endParaRPr lang="zh-CN" altLang="en-US" sz="23900" b="1" dirty="0">
              <a:solidFill>
                <a:schemeClr val="accent2"/>
              </a:solidFill>
              <a:latin typeface="Impact" panose="020B0806030902050204" pitchFamily="34" charset="0"/>
              <a:ea typeface="微软雅黑" panose="020B0503020204020204" pitchFamily="34" charset="-122"/>
              <a:sym typeface="Arial" panose="020B0604020202020204" pitchFamily="34" charset="0"/>
            </a:endParaRPr>
          </a:p>
        </p:txBody>
      </p:sp>
      <p:sp>
        <p:nvSpPr>
          <p:cNvPr id="8" name="Freeform 6"/>
          <p:cNvSpPr>
            <a:spLocks/>
          </p:cNvSpPr>
          <p:nvPr/>
        </p:nvSpPr>
        <p:spPr bwMode="auto">
          <a:xfrm>
            <a:off x="0" y="4091804"/>
            <a:ext cx="5265494" cy="3140846"/>
          </a:xfrm>
          <a:custGeom>
            <a:avLst/>
            <a:gdLst>
              <a:gd name="T0" fmla="*/ 0 w 2348"/>
              <a:gd name="T1" fmla="*/ 0 h 1407"/>
              <a:gd name="T2" fmla="*/ 2348 w 2348"/>
              <a:gd name="T3" fmla="*/ 1407 h 1407"/>
              <a:gd name="T4" fmla="*/ 0 w 2348"/>
              <a:gd name="T5" fmla="*/ 1407 h 1407"/>
              <a:gd name="T6" fmla="*/ 0 w 2348"/>
              <a:gd name="T7" fmla="*/ 0 h 1407"/>
            </a:gdLst>
            <a:ahLst/>
            <a:cxnLst>
              <a:cxn ang="0">
                <a:pos x="T0" y="T1"/>
              </a:cxn>
              <a:cxn ang="0">
                <a:pos x="T2" y="T3"/>
              </a:cxn>
              <a:cxn ang="0">
                <a:pos x="T4" y="T5"/>
              </a:cxn>
              <a:cxn ang="0">
                <a:pos x="T6" y="T7"/>
              </a:cxn>
            </a:cxnLst>
            <a:rect l="0" t="0" r="r" b="b"/>
            <a:pathLst>
              <a:path w="2348" h="1407">
                <a:moveTo>
                  <a:pt x="0" y="0"/>
                </a:moveTo>
                <a:lnTo>
                  <a:pt x="2348" y="1407"/>
                </a:lnTo>
                <a:lnTo>
                  <a:pt x="0" y="1407"/>
                </a:lnTo>
                <a:lnTo>
                  <a:pt x="0" y="0"/>
                </a:ln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7"/>
          <p:cNvSpPr>
            <a:spLocks/>
          </p:cNvSpPr>
          <p:nvPr/>
        </p:nvSpPr>
        <p:spPr bwMode="auto">
          <a:xfrm>
            <a:off x="2984828" y="4640949"/>
            <a:ext cx="9873922" cy="2591700"/>
          </a:xfrm>
          <a:custGeom>
            <a:avLst/>
            <a:gdLst>
              <a:gd name="T0" fmla="*/ 4403 w 4403"/>
              <a:gd name="T1" fmla="*/ 0 h 1161"/>
              <a:gd name="T2" fmla="*/ 4403 w 4403"/>
              <a:gd name="T3" fmla="*/ 1161 h 1161"/>
              <a:gd name="T4" fmla="*/ 0 w 4403"/>
              <a:gd name="T5" fmla="*/ 1161 h 1161"/>
              <a:gd name="T6" fmla="*/ 4403 w 4403"/>
              <a:gd name="T7" fmla="*/ 0 h 1161"/>
            </a:gdLst>
            <a:ahLst/>
            <a:cxnLst>
              <a:cxn ang="0">
                <a:pos x="T0" y="T1"/>
              </a:cxn>
              <a:cxn ang="0">
                <a:pos x="T2" y="T3"/>
              </a:cxn>
              <a:cxn ang="0">
                <a:pos x="T4" y="T5"/>
              </a:cxn>
              <a:cxn ang="0">
                <a:pos x="T6" y="T7"/>
              </a:cxn>
            </a:cxnLst>
            <a:rect l="0" t="0" r="r" b="b"/>
            <a:pathLst>
              <a:path w="4403" h="1161">
                <a:moveTo>
                  <a:pt x="4403" y="0"/>
                </a:moveTo>
                <a:lnTo>
                  <a:pt x="4403" y="1161"/>
                </a:lnTo>
                <a:lnTo>
                  <a:pt x="0" y="1161"/>
                </a:lnTo>
                <a:lnTo>
                  <a:pt x="4403" y="0"/>
                </a:lnTo>
                <a:close/>
              </a:path>
            </a:pathLst>
          </a:custGeom>
          <a:blipFill dpi="0" rotWithShape="1">
            <a:blip r:embed="rId4" cstate="print">
              <a:extLst>
                <a:ext uri="{28A0092B-C50C-407E-A947-70E740481C1C}">
                  <a14:useLocalDpi xmlns:a14="http://schemas.microsoft.com/office/drawing/2010/main"/>
                </a:ext>
              </a:extLst>
            </a:blip>
            <a:srcRect/>
            <a:stretch>
              <a:fillRect/>
            </a:stretch>
          </a:blip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1235062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7" name="矩形 6">
            <a:extLst>
              <a:ext uri="{FF2B5EF4-FFF2-40B4-BE49-F238E27FC236}">
                <a16:creationId xmlns:a16="http://schemas.microsoft.com/office/drawing/2014/main" id="{E1F6775B-2B74-456A-9E47-EF33E5754337}"/>
              </a:ext>
            </a:extLst>
          </p:cNvPr>
          <p:cNvSpPr/>
          <p:nvPr/>
        </p:nvSpPr>
        <p:spPr>
          <a:xfrm>
            <a:off x="560723" y="1024037"/>
            <a:ext cx="11737304" cy="5522922"/>
          </a:xfrm>
          <a:prstGeom prst="rect">
            <a:avLst/>
          </a:prstGeom>
        </p:spPr>
        <p:txBody>
          <a:bodyPr wrap="square">
            <a:spAutoFit/>
          </a:bodyPr>
          <a:lstStyle/>
          <a:p>
            <a:pPr algn="ctr">
              <a:lnSpc>
                <a:spcPct val="200000"/>
              </a:lnSpc>
              <a:spcAft>
                <a:spcPts val="0"/>
              </a:spcAft>
            </a:pPr>
            <a:r>
              <a:rPr lang="zh-CN" altLang="en-US" sz="3600" b="1" kern="100" dirty="0">
                <a:solidFill>
                  <a:srgbClr val="FF0000"/>
                </a:solidFill>
                <a:cs typeface="Times New Roman" panose="02020603050405020304" pitchFamily="18" charset="0"/>
              </a:rPr>
              <a:t>分治算法</a:t>
            </a:r>
            <a:endParaRPr lang="en-US" altLang="zh-CN" sz="3600" b="1" kern="100" dirty="0">
              <a:solidFill>
                <a:srgbClr val="FF0000"/>
              </a:solidFill>
              <a:cs typeface="Times New Roman" panose="02020603050405020304" pitchFamily="18" charset="0"/>
            </a:endParaRPr>
          </a:p>
          <a:p>
            <a:pPr lvl="0" algn="ctr">
              <a:lnSpc>
                <a:spcPct val="200000"/>
              </a:lnSpc>
            </a:pPr>
            <a:r>
              <a:rPr lang="zh-CN" altLang="en-US" sz="2400" b="1" dirty="0"/>
              <a:t>给定一个整数数组</a:t>
            </a:r>
            <a:r>
              <a:rPr lang="en-US" altLang="zh-CN" sz="2400" b="1" dirty="0"/>
              <a:t>[13,-3,-25,20,-3,-16,-23,18,20,-7,12,-5,-22,15,-4,7]</a:t>
            </a:r>
            <a:r>
              <a:rPr lang="zh-CN" altLang="en-US" sz="2400" b="1" dirty="0"/>
              <a:t>以及它的长度 </a:t>
            </a:r>
            <a:r>
              <a:rPr lang="en-US" altLang="zh-CN" sz="2400" b="1" dirty="0"/>
              <a:t>n=16</a:t>
            </a:r>
            <a:r>
              <a:rPr lang="zh-CN" altLang="en-US" sz="2400" b="1" dirty="0"/>
              <a:t>。</a:t>
            </a:r>
            <a:r>
              <a:rPr lang="en-US" altLang="zh-CN" sz="2400" b="1" dirty="0"/>
              <a:t>1.</a:t>
            </a:r>
            <a:r>
              <a:rPr lang="zh-CN" altLang="en-US" sz="2400" b="1" dirty="0"/>
              <a:t> 通过</a:t>
            </a:r>
            <a:r>
              <a:rPr lang="zh-CN" altLang="en-US" sz="2400" b="1" dirty="0">
                <a:solidFill>
                  <a:srgbClr val="FF0000"/>
                </a:solidFill>
              </a:rPr>
              <a:t>遍历</a:t>
            </a:r>
            <a:r>
              <a:rPr lang="zh-CN" altLang="en-US" sz="2400" b="1" dirty="0"/>
              <a:t>所有子数组以及</a:t>
            </a:r>
            <a:r>
              <a:rPr lang="zh-CN" altLang="en-US" sz="2400" b="1" dirty="0">
                <a:solidFill>
                  <a:srgbClr val="FF0000"/>
                </a:solidFill>
              </a:rPr>
              <a:t>分治算法</a:t>
            </a:r>
            <a:r>
              <a:rPr lang="zh-CN" altLang="en-US" sz="2400" b="1" dirty="0"/>
              <a:t>分别求解连续子数组的</a:t>
            </a:r>
            <a:r>
              <a:rPr lang="zh-CN" altLang="en-US" sz="2400" b="1" dirty="0">
                <a:solidFill>
                  <a:srgbClr val="FF0000"/>
                </a:solidFill>
              </a:rPr>
              <a:t>最大和</a:t>
            </a:r>
            <a:r>
              <a:rPr lang="zh-CN" altLang="en-US" sz="2400" b="1" dirty="0"/>
              <a:t>，并返回这个数组起始点和终点的位置。</a:t>
            </a:r>
            <a:endParaRPr lang="en-US" altLang="zh-CN" sz="2400" b="1" dirty="0"/>
          </a:p>
          <a:p>
            <a:pPr lvl="0" algn="ctr">
              <a:lnSpc>
                <a:spcPct val="200000"/>
              </a:lnSpc>
            </a:pPr>
            <a:r>
              <a:rPr lang="en-US" altLang="zh-CN" sz="2400" b="1" dirty="0"/>
              <a:t>2. </a:t>
            </a:r>
            <a:r>
              <a:rPr lang="zh-CN" altLang="en-US" sz="2400" b="1" dirty="0"/>
              <a:t>比较通过遍历求解和分治算法求解在时间上的差别。</a:t>
            </a:r>
            <a:endParaRPr lang="en-US" altLang="zh-CN" sz="2400" b="1" dirty="0"/>
          </a:p>
          <a:p>
            <a:pPr lvl="0" algn="ctr">
              <a:lnSpc>
                <a:spcPct val="200000"/>
              </a:lnSpc>
            </a:pPr>
            <a:r>
              <a:rPr lang="en-US" altLang="zh-CN" sz="2400" b="1" dirty="0"/>
              <a:t>3.</a:t>
            </a:r>
            <a:r>
              <a:rPr lang="zh-CN" altLang="en-US" sz="2400" b="1" dirty="0"/>
              <a:t> 随机生成长度 </a:t>
            </a:r>
            <a:r>
              <a:rPr lang="en-US" altLang="zh-CN" sz="2400" b="1" dirty="0"/>
              <a:t>n </a:t>
            </a:r>
            <a:r>
              <a:rPr lang="zh-CN" altLang="en-US" sz="2400" b="1" dirty="0"/>
              <a:t>分别为 </a:t>
            </a:r>
            <a:r>
              <a:rPr lang="en-US" altLang="zh-CN" sz="2400" b="1" dirty="0">
                <a:solidFill>
                  <a:srgbClr val="FF0000"/>
                </a:solidFill>
              </a:rPr>
              <a:t>100</a:t>
            </a:r>
            <a:r>
              <a:rPr lang="zh-CN" altLang="en-US" sz="2400" b="1" dirty="0">
                <a:solidFill>
                  <a:srgbClr val="FF0000"/>
                </a:solidFill>
              </a:rPr>
              <a:t>，</a:t>
            </a:r>
            <a:r>
              <a:rPr lang="en-US" altLang="zh-CN" sz="2400" b="1" dirty="0">
                <a:solidFill>
                  <a:srgbClr val="FF0000"/>
                </a:solidFill>
              </a:rPr>
              <a:t>1000 </a:t>
            </a:r>
            <a:r>
              <a:rPr lang="zh-CN" altLang="en-US" sz="2400" b="1" dirty="0"/>
              <a:t>的数组，数组中的每个元素为区间</a:t>
            </a:r>
            <a:r>
              <a:rPr lang="en-US" altLang="zh-CN" sz="2400" b="1" dirty="0"/>
              <a:t>[-50,50]</a:t>
            </a:r>
            <a:r>
              <a:rPr lang="zh-CN" altLang="en-US" sz="2400" b="1" dirty="0"/>
              <a:t>的随机整数，分别用遍历算法和分治算法求解最大子数组，并比较它们在时间上的差别。</a:t>
            </a:r>
            <a:endParaRPr lang="zh-CN" altLang="zh-CN" sz="2400" b="1" dirty="0"/>
          </a:p>
        </p:txBody>
      </p:sp>
      <p:sp>
        <p:nvSpPr>
          <p:cNvPr id="5" name="文本框 4">
            <a:extLst>
              <a:ext uri="{FF2B5EF4-FFF2-40B4-BE49-F238E27FC236}">
                <a16:creationId xmlns:a16="http://schemas.microsoft.com/office/drawing/2014/main" id="{69BFCB96-D341-4271-B062-72FF9A00B304}"/>
              </a:ext>
            </a:extLst>
          </p:cNvPr>
          <p:cNvSpPr txBox="1"/>
          <p:nvPr/>
        </p:nvSpPr>
        <p:spPr>
          <a:xfrm>
            <a:off x="392023" y="303957"/>
            <a:ext cx="1697581" cy="369332"/>
          </a:xfrm>
          <a:prstGeom prst="rect">
            <a:avLst/>
          </a:prstGeom>
          <a:noFill/>
        </p:spPr>
        <p:txBody>
          <a:bodyPr wrap="none" lIns="0" tIns="0" rIns="0" bIns="0" rtlCol="0">
            <a:spAutoFit/>
          </a:bodyPr>
          <a:lstStyle/>
          <a:p>
            <a:pPr defTabSz="964278"/>
            <a:r>
              <a:rPr lang="en-US" altLang="zh-CN" sz="2400" b="1" dirty="0">
                <a:solidFill>
                  <a:srgbClr val="0F6FC6"/>
                </a:solidFill>
                <a:latin typeface="微软雅黑" panose="020B0503020204020204" pitchFamily="34" charset="-122"/>
                <a:ea typeface="微软雅黑" panose="020B0503020204020204" pitchFamily="34" charset="-122"/>
                <a:cs typeface="+mn-ea"/>
                <a:sym typeface="+mn-lt"/>
              </a:rPr>
              <a:t>3.1</a:t>
            </a:r>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分治算法</a:t>
            </a:r>
          </a:p>
        </p:txBody>
      </p:sp>
    </p:spTree>
    <p:extLst>
      <p:ext uri="{BB962C8B-B14F-4D97-AF65-F5344CB8AC3E}">
        <p14:creationId xmlns:p14="http://schemas.microsoft.com/office/powerpoint/2010/main" val="3473003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5EC71EB9-ADF1-4D2B-B1AC-F1A6ADC772AE}"/>
              </a:ext>
            </a:extLst>
          </p:cNvPr>
          <p:cNvSpPr/>
          <p:nvPr/>
        </p:nvSpPr>
        <p:spPr>
          <a:xfrm>
            <a:off x="392023" y="1780870"/>
            <a:ext cx="12302048" cy="3696525"/>
          </a:xfrm>
          <a:prstGeom prst="rect">
            <a:avLst/>
          </a:prstGeom>
        </p:spPr>
        <p:txBody>
          <a:bodyPr wrap="square">
            <a:spAutoFit/>
          </a:bodyPr>
          <a:lstStyle/>
          <a:p>
            <a:pPr>
              <a:lnSpc>
                <a:spcPct val="150000"/>
              </a:lnSpc>
            </a:pPr>
            <a:r>
              <a:rPr lang="zh-CN" altLang="en-US" sz="2000" b="1" dirty="0">
                <a:solidFill>
                  <a:srgbClr val="FF0000"/>
                </a:solidFill>
                <a:latin typeface="arial" panose="020B0604020202020204" pitchFamily="34" charset="0"/>
              </a:rPr>
              <a:t>分治算法</a:t>
            </a:r>
            <a:r>
              <a:rPr lang="zh-CN" altLang="en-US" sz="2000" dirty="0">
                <a:solidFill>
                  <a:srgbClr val="333333"/>
                </a:solidFill>
                <a:latin typeface="arial" panose="020B0604020202020204" pitchFamily="34" charset="0"/>
              </a:rPr>
              <a:t>的基本思想是将一个规模为</a:t>
            </a:r>
            <a:r>
              <a:rPr lang="en-US" altLang="zh-CN" sz="2000" dirty="0">
                <a:solidFill>
                  <a:srgbClr val="333333"/>
                </a:solidFill>
                <a:latin typeface="arial" panose="020B0604020202020204" pitchFamily="34" charset="0"/>
              </a:rPr>
              <a:t>N</a:t>
            </a:r>
            <a:r>
              <a:rPr lang="zh-CN" altLang="en-US" sz="2000" dirty="0">
                <a:solidFill>
                  <a:srgbClr val="333333"/>
                </a:solidFill>
                <a:latin typeface="arial" panose="020B0604020202020204" pitchFamily="34" charset="0"/>
              </a:rPr>
              <a:t>的问题分解为</a:t>
            </a:r>
            <a:r>
              <a:rPr lang="en-US" altLang="zh-CN" sz="2000" dirty="0">
                <a:solidFill>
                  <a:srgbClr val="333333"/>
                </a:solidFill>
                <a:latin typeface="arial" panose="020B0604020202020204" pitchFamily="34" charset="0"/>
              </a:rPr>
              <a:t>K</a:t>
            </a:r>
            <a:r>
              <a:rPr lang="zh-CN" altLang="en-US" sz="2000" dirty="0">
                <a:solidFill>
                  <a:srgbClr val="333333"/>
                </a:solidFill>
                <a:latin typeface="arial" panose="020B0604020202020204" pitchFamily="34" charset="0"/>
              </a:rPr>
              <a:t>个规模较小的子问题，这些子问题相互独立且与原问题性质相同。求出子问题的解，就可得到原问题的解。即一种分目标完成程序算法，简单问题可用二分法完成。</a:t>
            </a:r>
            <a:endParaRPr lang="en-US" altLang="zh-CN" sz="2000" dirty="0">
              <a:solidFill>
                <a:srgbClr val="333333"/>
              </a:solidFill>
              <a:latin typeface="arial" panose="020B0604020202020204" pitchFamily="34" charset="0"/>
            </a:endParaRPr>
          </a:p>
          <a:p>
            <a:pPr>
              <a:lnSpc>
                <a:spcPct val="150000"/>
              </a:lnSpc>
            </a:pPr>
            <a:endParaRPr lang="en-US" altLang="zh-CN" sz="2000" dirty="0"/>
          </a:p>
          <a:p>
            <a:pPr>
              <a:lnSpc>
                <a:spcPct val="150000"/>
              </a:lnSpc>
            </a:pPr>
            <a:r>
              <a:rPr lang="zh-CN" altLang="en-US" sz="2000" dirty="0"/>
              <a:t>分治算法解题的一般步骤：</a:t>
            </a:r>
          </a:p>
          <a:p>
            <a:pPr>
              <a:lnSpc>
                <a:spcPct val="150000"/>
              </a:lnSpc>
            </a:pPr>
            <a:r>
              <a:rPr lang="zh-CN" altLang="en-US" sz="2000" dirty="0"/>
              <a:t>（</a:t>
            </a:r>
            <a:r>
              <a:rPr lang="en-US" altLang="zh-CN" sz="2000" dirty="0"/>
              <a:t>1</a:t>
            </a:r>
            <a:r>
              <a:rPr lang="zh-CN" altLang="en-US" sz="2000" dirty="0"/>
              <a:t>）分解：将要解决的问题划分成若干规模较小的子问题，子问题与原问题形式相同只是规模更小；</a:t>
            </a:r>
          </a:p>
          <a:p>
            <a:pPr>
              <a:lnSpc>
                <a:spcPct val="150000"/>
              </a:lnSpc>
            </a:pPr>
            <a:r>
              <a:rPr lang="zh-CN" altLang="en-US" sz="2000" dirty="0"/>
              <a:t>（</a:t>
            </a:r>
            <a:r>
              <a:rPr lang="en-US" altLang="zh-CN" sz="2000" dirty="0"/>
              <a:t>2</a:t>
            </a:r>
            <a:r>
              <a:rPr lang="zh-CN" altLang="en-US" sz="2000" dirty="0"/>
              <a:t>）求解：递归求解子问题，当子问题规模足够小时停止递归，用简单方法直接解决；</a:t>
            </a:r>
          </a:p>
          <a:p>
            <a:pPr>
              <a:lnSpc>
                <a:spcPct val="150000"/>
              </a:lnSpc>
            </a:pPr>
            <a:r>
              <a:rPr lang="zh-CN" altLang="en-US" sz="2000" dirty="0"/>
              <a:t>（</a:t>
            </a:r>
            <a:r>
              <a:rPr lang="en-US" altLang="zh-CN" sz="2000" dirty="0"/>
              <a:t>3</a:t>
            </a:r>
            <a:r>
              <a:rPr lang="zh-CN" altLang="en-US" sz="2000" dirty="0"/>
              <a:t>）合并：按原问题的要求，将子问题的解逐层合并构成原问题的解。</a:t>
            </a:r>
          </a:p>
          <a:p>
            <a:pPr>
              <a:lnSpc>
                <a:spcPct val="150000"/>
              </a:lnSpc>
            </a:pPr>
            <a:endParaRPr lang="zh-CN" altLang="en-US" dirty="0"/>
          </a:p>
        </p:txBody>
      </p:sp>
      <p:sp>
        <p:nvSpPr>
          <p:cNvPr id="6" name="文本框 5">
            <a:extLst>
              <a:ext uri="{FF2B5EF4-FFF2-40B4-BE49-F238E27FC236}">
                <a16:creationId xmlns:a16="http://schemas.microsoft.com/office/drawing/2014/main" id="{7F7BB52C-CD2C-47CF-B683-D77AF14564E7}"/>
              </a:ext>
            </a:extLst>
          </p:cNvPr>
          <p:cNvSpPr txBox="1"/>
          <p:nvPr/>
        </p:nvSpPr>
        <p:spPr>
          <a:xfrm>
            <a:off x="392023" y="303957"/>
            <a:ext cx="1231106"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题目分析</a:t>
            </a:r>
          </a:p>
        </p:txBody>
      </p:sp>
    </p:spTree>
    <p:extLst>
      <p:ext uri="{BB962C8B-B14F-4D97-AF65-F5344CB8AC3E}">
        <p14:creationId xmlns:p14="http://schemas.microsoft.com/office/powerpoint/2010/main" val="16338575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Users\myn\AppData\Local\Temp\1540974182(1).png">
            <a:extLst>
              <a:ext uri="{FF2B5EF4-FFF2-40B4-BE49-F238E27FC236}">
                <a16:creationId xmlns:a16="http://schemas.microsoft.com/office/drawing/2014/main" id="{F1DD47B2-7C73-45BB-8EDC-33A2DA0436E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6727" y="4190372"/>
            <a:ext cx="6564044" cy="2686609"/>
          </a:xfrm>
          <a:prstGeom prst="rect">
            <a:avLst/>
          </a:prstGeom>
          <a:noFill/>
          <a:ln>
            <a:noFill/>
          </a:ln>
        </p:spPr>
      </p:pic>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303957"/>
            <a:ext cx="1231106"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题目分析</a:t>
            </a:r>
          </a:p>
        </p:txBody>
      </p:sp>
      <mc:AlternateContent xmlns:mc="http://schemas.openxmlformats.org/markup-compatibility/2006" xmlns:a14="http://schemas.microsoft.com/office/drawing/2010/main">
        <mc:Choice Requires="a14">
          <p:sp>
            <p:nvSpPr>
              <p:cNvPr id="2" name="矩形 1"/>
              <p:cNvSpPr/>
              <p:nvPr/>
            </p:nvSpPr>
            <p:spPr>
              <a:xfrm>
                <a:off x="212122" y="1156993"/>
                <a:ext cx="12509201" cy="3639201"/>
              </a:xfrm>
              <a:prstGeom prst="rect">
                <a:avLst/>
              </a:prstGeom>
            </p:spPr>
            <p:txBody>
              <a:bodyPr wrap="square">
                <a:spAutoFit/>
              </a:bodyPr>
              <a:lstStyle/>
              <a:p>
                <a:pPr marL="227965" algn="just">
                  <a:lnSpc>
                    <a:spcPct val="125000"/>
                  </a:lnSpc>
                  <a:spcAft>
                    <a:spcPts val="0"/>
                  </a:spcAft>
                </a:pPr>
                <a:r>
                  <a:rPr lang="zh-CN" altLang="zh-CN" sz="2800" b="1" kern="100" dirty="0">
                    <a:cs typeface="Times New Roman" panose="02020603050405020304" pitchFamily="18" charset="0"/>
                  </a:rPr>
                  <a:t>实验</a:t>
                </a:r>
                <a:r>
                  <a:rPr lang="zh-CN" altLang="en-US" sz="2800" b="1" kern="100" dirty="0">
                    <a:cs typeface="Times New Roman" panose="02020603050405020304" pitchFamily="18" charset="0"/>
                  </a:rPr>
                  <a:t>步骤</a:t>
                </a:r>
                <a:endParaRPr lang="en-US" altLang="zh-CN" sz="2800" b="1" kern="100" dirty="0">
                  <a:cs typeface="Times New Roman" panose="02020603050405020304" pitchFamily="18" charset="0"/>
                </a:endParaRPr>
              </a:p>
              <a:p>
                <a:pPr marL="342900" indent="-342900">
                  <a:lnSpc>
                    <a:spcPct val="125000"/>
                  </a:lnSpc>
                  <a:buFont typeface="+mj-lt"/>
                  <a:buAutoNum type="arabicPeriod"/>
                </a:pPr>
                <a:r>
                  <a:rPr lang="zh-CN" altLang="zh-CN" dirty="0"/>
                  <a:t>设</a:t>
                </a:r>
                <a14:m>
                  <m:oMath xmlns:m="http://schemas.openxmlformats.org/officeDocument/2006/math">
                    <m:r>
                      <a:rPr lang="zh-CN" altLang="zh-CN">
                        <a:latin typeface="Cambria Math" panose="02040503050406030204" pitchFamily="18" charset="0"/>
                      </a:rPr>
                      <m:t> </m:t>
                    </m:r>
                    <m:r>
                      <a:rPr lang="en-US" altLang="zh-CN" i="1">
                        <a:latin typeface="Cambria Math" panose="02040503050406030204" pitchFamily="18" charset="0"/>
                      </a:rPr>
                      <m:t>𝑀</m:t>
                    </m:r>
                    <m:r>
                      <a:rPr lang="en-US" altLang="zh-CN">
                        <a:latin typeface="Cambria Math" panose="02040503050406030204" pitchFamily="18" charset="0"/>
                      </a:rPr>
                      <m:t>=</m:t>
                    </m:r>
                    <m:f>
                      <m:fPr>
                        <m:ctrlPr>
                          <a:rPr lang="zh-CN" altLang="zh-CN" i="1">
                            <a:latin typeface="Cambria Math" panose="02040503050406030204" pitchFamily="18" charset="0"/>
                          </a:rPr>
                        </m:ctrlPr>
                      </m:fPr>
                      <m:num>
                        <m:r>
                          <m:rPr>
                            <m:sty m:val="p"/>
                          </m:rPr>
                          <a:rPr lang="en-US" altLang="zh-CN">
                            <a:latin typeface="Cambria Math" panose="02040503050406030204" pitchFamily="18" charset="0"/>
                          </a:rPr>
                          <m:t>n</m:t>
                        </m:r>
                      </m:num>
                      <m:den>
                        <m:r>
                          <a:rPr lang="en-US" altLang="zh-CN">
                            <a:latin typeface="Cambria Math" panose="02040503050406030204" pitchFamily="18" charset="0"/>
                          </a:rPr>
                          <m:t>2</m:t>
                        </m:r>
                      </m:den>
                    </m:f>
                  </m:oMath>
                </a14:m>
                <a:r>
                  <a:rPr lang="zh-CN" altLang="zh-CN" dirty="0"/>
                  <a:t>，从</a:t>
                </a:r>
                <a14:m>
                  <m:oMath xmlns:m="http://schemas.openxmlformats.org/officeDocument/2006/math">
                    <m:r>
                      <a:rPr lang="zh-CN" altLang="zh-CN">
                        <a:latin typeface="Cambria Math" panose="02040503050406030204" pitchFamily="18" charset="0"/>
                      </a:rPr>
                      <m:t> </m:t>
                    </m:r>
                    <m:r>
                      <a:rPr lang="en-US" altLang="zh-CN" i="1">
                        <a:latin typeface="Cambria Math" panose="02040503050406030204" pitchFamily="18" charset="0"/>
                      </a:rPr>
                      <m:t>𝑀</m:t>
                    </m:r>
                    <m:r>
                      <a:rPr lang="en-US" altLang="zh-CN" i="1">
                        <a:latin typeface="Cambria Math" panose="02040503050406030204" pitchFamily="18" charset="0"/>
                      </a:rPr>
                      <m:t> </m:t>
                    </m:r>
                  </m:oMath>
                </a14:m>
                <a:r>
                  <a:rPr lang="zh-CN" altLang="zh-CN" dirty="0"/>
                  <a:t>处将原数组分成</a:t>
                </a:r>
                <a:r>
                  <a:rPr lang="zh-CN" altLang="zh-CN" dirty="0">
                    <a:solidFill>
                      <a:srgbClr val="FF0000"/>
                    </a:solidFill>
                  </a:rPr>
                  <a:t>两个数组</a:t>
                </a:r>
                <a:r>
                  <a:rPr lang="zh-CN" altLang="zh-CN" dirty="0"/>
                  <a:t>，先在两个数组中</a:t>
                </a:r>
                <a:r>
                  <a:rPr lang="zh-CN" altLang="zh-CN" dirty="0">
                    <a:solidFill>
                      <a:srgbClr val="FF0000"/>
                    </a:solidFill>
                  </a:rPr>
                  <a:t>分别搜索最大子数组</a:t>
                </a:r>
                <a:r>
                  <a:rPr lang="zh-CN" altLang="zh-CN" dirty="0"/>
                  <a:t>，再在</a:t>
                </a:r>
                <a:r>
                  <a:rPr lang="zh-CN" altLang="zh-CN" dirty="0">
                    <a:solidFill>
                      <a:srgbClr val="FF0000"/>
                    </a:solidFill>
                  </a:rPr>
                  <a:t>跨越分界线</a:t>
                </a:r>
                <a14:m>
                  <m:oMath xmlns:m="http://schemas.openxmlformats.org/officeDocument/2006/math">
                    <m:r>
                      <a:rPr lang="zh-CN" altLang="zh-CN">
                        <a:solidFill>
                          <a:srgbClr val="FF0000"/>
                        </a:solidFill>
                        <a:latin typeface="Cambria Math" panose="02040503050406030204" pitchFamily="18" charset="0"/>
                      </a:rPr>
                      <m:t> </m:t>
                    </m:r>
                    <m:r>
                      <a:rPr lang="en-US" altLang="zh-CN" i="1">
                        <a:solidFill>
                          <a:srgbClr val="FF0000"/>
                        </a:solidFill>
                        <a:latin typeface="Cambria Math" panose="02040503050406030204" pitchFamily="18" charset="0"/>
                      </a:rPr>
                      <m:t>𝑀</m:t>
                    </m:r>
                    <m:r>
                      <a:rPr lang="en-US" altLang="zh-CN" i="1">
                        <a:solidFill>
                          <a:srgbClr val="FF0000"/>
                        </a:solidFill>
                        <a:latin typeface="Cambria Math" panose="02040503050406030204" pitchFamily="18" charset="0"/>
                      </a:rPr>
                      <m:t> </m:t>
                    </m:r>
                  </m:oMath>
                </a14:m>
                <a:r>
                  <a:rPr lang="zh-CN" altLang="zh-CN" dirty="0"/>
                  <a:t>的数组中寻找最大子数组。</a:t>
                </a:r>
              </a:p>
              <a:p>
                <a:pPr marL="342900" lvl="0" indent="-342900">
                  <a:lnSpc>
                    <a:spcPct val="125000"/>
                  </a:lnSpc>
                  <a:buFont typeface="+mj-lt"/>
                  <a:buAutoNum type="arabicPeriod"/>
                </a:pPr>
                <a:r>
                  <a:rPr lang="zh-CN" altLang="zh-CN" dirty="0"/>
                  <a:t>整个数组的最大子数组一定是在</a:t>
                </a:r>
                <a14:m>
                  <m:oMath xmlns:m="http://schemas.openxmlformats.org/officeDocument/2006/math">
                    <m:sSub>
                      <m:sSubPr>
                        <m:ctrlPr>
                          <a:rPr lang="zh-CN"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 </m:t>
                        </m:r>
                        <m:r>
                          <a:rPr lang="en-US" altLang="zh-CN" i="1">
                            <a:solidFill>
                              <a:srgbClr val="FF0000"/>
                            </a:solidFill>
                            <a:latin typeface="Cambria Math" panose="02040503050406030204" pitchFamily="18" charset="0"/>
                          </a:rPr>
                          <m:t>𝑆</m:t>
                        </m:r>
                      </m:e>
                      <m:sub>
                        <m:r>
                          <a:rPr lang="en-US" altLang="zh-CN" i="1">
                            <a:solidFill>
                              <a:srgbClr val="FF0000"/>
                            </a:solidFill>
                            <a:latin typeface="Cambria Math" panose="02040503050406030204" pitchFamily="18" charset="0"/>
                          </a:rPr>
                          <m:t>1</m:t>
                        </m:r>
                      </m:sub>
                    </m:sSub>
                  </m:oMath>
                </a14:m>
                <a:r>
                  <a:rPr lang="zh-CN" altLang="zh-CN" dirty="0">
                    <a:solidFill>
                      <a:srgbClr val="FF0000"/>
                    </a:solidFill>
                  </a:rPr>
                  <a:t>，</a:t>
                </a:r>
                <a14:m>
                  <m:oMath xmlns:m="http://schemas.openxmlformats.org/officeDocument/2006/math">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𝑆</m:t>
                        </m:r>
                      </m:e>
                      <m:sub>
                        <m:r>
                          <a:rPr lang="en-US" altLang="zh-CN" i="1">
                            <a:solidFill>
                              <a:srgbClr val="FF0000"/>
                            </a:solidFill>
                            <a:latin typeface="Cambria Math" panose="02040503050406030204" pitchFamily="18" charset="0"/>
                          </a:rPr>
                          <m:t>2</m:t>
                        </m:r>
                      </m:sub>
                    </m:sSub>
                    <m:r>
                      <a:rPr lang="en-US" altLang="zh-CN" i="1">
                        <a:solidFill>
                          <a:srgbClr val="FF0000"/>
                        </a:solidFill>
                        <a:latin typeface="Cambria Math" panose="02040503050406030204" pitchFamily="18" charset="0"/>
                      </a:rPr>
                      <m:t> </m:t>
                    </m:r>
                  </m:oMath>
                </a14:m>
                <a:r>
                  <a:rPr lang="zh-CN" altLang="zh-CN" dirty="0"/>
                  <a:t>和</a:t>
                </a:r>
                <a14:m>
                  <m:oMath xmlns:m="http://schemas.openxmlformats.org/officeDocument/2006/math">
                    <m:r>
                      <a:rPr lang="zh-CN" altLang="zh-CN">
                        <a:latin typeface="Cambria Math" panose="02040503050406030204" pitchFamily="18" charset="0"/>
                      </a:rPr>
                      <m:t> </m:t>
                    </m:r>
                    <m:r>
                      <a:rPr lang="en-US" altLang="zh-CN" i="1" smtClean="0">
                        <a:solidFill>
                          <a:srgbClr val="FF0000"/>
                        </a:solidFill>
                        <a:latin typeface="Cambria Math" panose="02040503050406030204" pitchFamily="18" charset="0"/>
                      </a:rPr>
                      <m:t>𝐴</m:t>
                    </m:r>
                  </m:oMath>
                </a14:m>
                <a:r>
                  <a:rPr lang="zh-CN" altLang="zh-CN" dirty="0"/>
                  <a:t>（跨越分界线</a:t>
                </a:r>
                <a14:m>
                  <m:oMath xmlns:m="http://schemas.openxmlformats.org/officeDocument/2006/math">
                    <m:r>
                      <a:rPr lang="zh-CN" altLang="zh-CN">
                        <a:latin typeface="Cambria Math" panose="02040503050406030204" pitchFamily="18" charset="0"/>
                      </a:rPr>
                      <m:t> </m:t>
                    </m:r>
                    <m:r>
                      <a:rPr lang="en-US" altLang="zh-CN" i="1">
                        <a:latin typeface="Cambria Math" panose="02040503050406030204" pitchFamily="18" charset="0"/>
                      </a:rPr>
                      <m:t>𝑀</m:t>
                    </m:r>
                    <m:r>
                      <a:rPr lang="en-US" altLang="zh-CN" i="1">
                        <a:latin typeface="Cambria Math" panose="02040503050406030204" pitchFamily="18" charset="0"/>
                      </a:rPr>
                      <m:t> </m:t>
                    </m:r>
                  </m:oMath>
                </a14:m>
                <a:r>
                  <a:rPr lang="zh-CN" altLang="zh-CN" dirty="0"/>
                  <a:t>的最大子数组）这三种情况中选取和的最大值，其中</a:t>
                </a:r>
                <a14:m>
                  <m:oMath xmlns:m="http://schemas.openxmlformats.org/officeDocument/2006/math">
                    <m:r>
                      <a:rPr lang="zh-CN" altLang="zh-CN">
                        <a:latin typeface="Cambria Math" panose="02040503050406030204" pitchFamily="18" charset="0"/>
                      </a:rPr>
                      <m:t> </m:t>
                    </m:r>
                    <m:r>
                      <a:rPr lang="en-US" altLang="zh-CN" i="1">
                        <a:latin typeface="Cambria Math" panose="02040503050406030204" pitchFamily="18" charset="0"/>
                      </a:rPr>
                      <m:t>𝐴</m:t>
                    </m:r>
                    <m:r>
                      <a:rPr lang="en-US" altLang="zh-CN" i="1">
                        <a:latin typeface="Cambria Math" panose="02040503050406030204" pitchFamily="18" charset="0"/>
                      </a:rPr>
                      <m:t> </m:t>
                    </m:r>
                  </m:oMath>
                </a14:m>
                <a:r>
                  <a:rPr lang="zh-CN" altLang="zh-CN" dirty="0"/>
                  <a:t>一定为</a:t>
                </a:r>
                <a14:m>
                  <m:oMath xmlns:m="http://schemas.openxmlformats.org/officeDocument/2006/math">
                    <m:r>
                      <a:rPr lang="zh-CN" altLang="zh-CN">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1</m:t>
                        </m:r>
                      </m:sub>
                    </m:sSub>
                    <m:r>
                      <a:rPr lang="en-US" altLang="zh-CN" i="1">
                        <a:latin typeface="Cambria Math" panose="02040503050406030204" pitchFamily="18" charset="0"/>
                      </a:rPr>
                      <m:t> </m:t>
                    </m:r>
                  </m:oMath>
                </a14:m>
                <a:r>
                  <a:rPr lang="zh-CN" altLang="zh-CN" dirty="0"/>
                  <a:t>与</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 </m:t>
                        </m:r>
                        <m:r>
                          <a:rPr lang="en-US" altLang="zh-CN" i="1">
                            <a:latin typeface="Cambria Math" panose="02040503050406030204" pitchFamily="18" charset="0"/>
                          </a:rPr>
                          <m:t>𝐴</m:t>
                        </m:r>
                      </m:e>
                      <m:sub>
                        <m:r>
                          <a:rPr lang="en-US" altLang="zh-CN" i="1">
                            <a:latin typeface="Cambria Math" panose="02040503050406030204" pitchFamily="18" charset="0"/>
                          </a:rPr>
                          <m:t>2 </m:t>
                        </m:r>
                      </m:sub>
                    </m:sSub>
                  </m:oMath>
                </a14:m>
                <a:r>
                  <a:rPr lang="zh-CN" altLang="zh-CN" dirty="0"/>
                  <a:t>的和。</a:t>
                </a:r>
              </a:p>
              <a:p>
                <a:pPr marL="342900" lvl="0" indent="-342900">
                  <a:lnSpc>
                    <a:spcPct val="125000"/>
                  </a:lnSpc>
                  <a:buFont typeface="+mj-lt"/>
                  <a:buAutoNum type="arabicPeriod"/>
                </a:pPr>
                <a:r>
                  <a:rPr lang="zh-CN" altLang="zh-CN" dirty="0"/>
                  <a:t>上述划分过程还可继续进行，直到不可再分。</a:t>
                </a:r>
              </a:p>
              <a:p>
                <a:pPr>
                  <a:lnSpc>
                    <a:spcPct val="125000"/>
                  </a:lnSpc>
                </a:pPr>
                <a:endParaRPr lang="en-US" altLang="zh-CN" sz="2800" b="1" kern="100" dirty="0">
                  <a:cs typeface="Times New Roman" panose="02020603050405020304" pitchFamily="18" charset="0"/>
                </a:endParaRPr>
              </a:p>
              <a:p>
                <a:pPr lvl="0">
                  <a:lnSpc>
                    <a:spcPct val="125000"/>
                  </a:lnSpc>
                </a:pPr>
                <a:endParaRPr lang="zh-CN" altLang="zh-CN" dirty="0"/>
              </a:p>
              <a:p>
                <a:pPr marL="227965" algn="just">
                  <a:spcAft>
                    <a:spcPts val="0"/>
                  </a:spcAft>
                </a:pPr>
                <a:endParaRPr lang="zh-CN" altLang="zh-CN" kern="100" dirty="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12122" y="1156993"/>
                <a:ext cx="12509201" cy="3639201"/>
              </a:xfrm>
              <a:prstGeom prst="rect">
                <a:avLst/>
              </a:prstGeom>
              <a:blipFill>
                <a:blip r:embed="rId4"/>
                <a:stretch>
                  <a:fillRect l="-439" t="-8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7B1488AB-B68F-4947-AEC8-54858A3BC8A6}"/>
                  </a:ext>
                </a:extLst>
              </p:cNvPr>
              <p:cNvSpPr/>
              <p:nvPr/>
            </p:nvSpPr>
            <p:spPr>
              <a:xfrm>
                <a:off x="5565279" y="4777415"/>
                <a:ext cx="6429375" cy="1535549"/>
              </a:xfrm>
              <a:prstGeom prst="rect">
                <a:avLst/>
              </a:prstGeom>
            </p:spPr>
            <p:txBody>
              <a:bodyPr>
                <a:spAutoFit/>
              </a:bodyPr>
              <a:lstStyle/>
              <a:p>
                <a:pPr marL="266700" algn="ctr">
                  <a:spcAft>
                    <a:spcPts val="0"/>
                  </a:spcAft>
                </a:pPr>
                <a14:m>
                  <m:oMath xmlns:m="http://schemas.openxmlformats.org/officeDocument/2006/math">
                    <m:sSub>
                      <m:sSubPr>
                        <m:ctrlPr>
                          <a:rPr lang="zh-CN" altLang="zh-CN" sz="2400" i="1" kern="1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Cambria Math" panose="02040503050406030204" pitchFamily="18" charset="0"/>
                            <a:cs typeface="Times New Roman" panose="02020603050405020304" pitchFamily="18" charset="0"/>
                          </a:rPr>
                          <m:t>𝑆</m:t>
                        </m:r>
                      </m:e>
                      <m:sub>
                        <m:r>
                          <a:rPr lang="en-US" altLang="zh-CN" sz="2400" i="1" kern="100">
                            <a:effectLst/>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zh-CN" altLang="zh-CN" kern="100" dirty="0">
                    <a:cs typeface="Times New Roman" panose="02020603050405020304" pitchFamily="18" charset="0"/>
                  </a:rPr>
                  <a:t>：左半个数组的最大子数组。</a:t>
                </a:r>
              </a:p>
              <a:p>
                <a:pPr marL="266700" algn="ctr">
                  <a:spcAft>
                    <a:spcPts val="0"/>
                  </a:spcAft>
                </a:pP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Cambria Math" panose="02040503050406030204" pitchFamily="18" charset="0"/>
                            <a:cs typeface="Times New Roman" panose="02020603050405020304" pitchFamily="18" charset="0"/>
                          </a:rPr>
                          <m:t>𝑆</m:t>
                        </m:r>
                      </m:e>
                      <m:sub>
                        <m:r>
                          <a:rPr lang="en-US" altLang="zh-CN" sz="2400" i="1" kern="100">
                            <a:effectLst/>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zh-CN" altLang="zh-CN" kern="100" dirty="0">
                    <a:cs typeface="Times New Roman" panose="02020603050405020304" pitchFamily="18" charset="0"/>
                  </a:rPr>
                  <a:t>：右半个数组的最大子数组。</a:t>
                </a:r>
              </a:p>
              <a:p>
                <a:pPr marL="266700" algn="ctr">
                  <a:spcAft>
                    <a:spcPts val="0"/>
                  </a:spcAft>
                </a:pPr>
                <a:r>
                  <a:rPr lang="en-US" altLang="zh-CN" kern="100" dirty="0">
                    <a:cs typeface="Times New Roman" panose="02020603050405020304" pitchFamily="18" charset="0"/>
                  </a:rPr>
                  <a:t>      	 </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Cambria Math" panose="02040503050406030204" pitchFamily="18" charset="0"/>
                            <a:cs typeface="Times New Roman" panose="02020603050405020304" pitchFamily="18" charset="0"/>
                          </a:rPr>
                          <m:t>𝐴</m:t>
                        </m:r>
                      </m:e>
                      <m:sub>
                        <m:r>
                          <a:rPr lang="en-US" altLang="zh-CN" sz="2400" i="1" kern="100">
                            <a:effectLst/>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zh-CN" altLang="zh-CN" kern="100" dirty="0">
                    <a:cs typeface="Times New Roman" panose="02020603050405020304" pitchFamily="18" charset="0"/>
                  </a:rPr>
                  <a:t>：以分界线</a:t>
                </a:r>
                <a14:m>
                  <m:oMath xmlns:m="http://schemas.openxmlformats.org/officeDocument/2006/math">
                    <m:r>
                      <a:rPr lang="zh-CN" altLang="zh-CN" sz="1800" kern="100">
                        <a:effectLst/>
                        <a:latin typeface="Cambria Math" panose="02040503050406030204" pitchFamily="18" charset="0"/>
                        <a:ea typeface="Cambria Math" panose="02040503050406030204" pitchFamily="18" charset="0"/>
                        <a:cs typeface="Times New Roman" panose="02020603050405020304" pitchFamily="18" charset="0"/>
                      </a:rPr>
                      <m:t> </m:t>
                    </m:r>
                    <m:r>
                      <a:rPr lang="en-US" altLang="zh-CN" sz="1800" i="1" kern="100">
                        <a:effectLst/>
                        <a:latin typeface="Cambria Math" panose="02040503050406030204" pitchFamily="18" charset="0"/>
                        <a:ea typeface="Cambria Math" panose="02040503050406030204" pitchFamily="18" charset="0"/>
                        <a:cs typeface="Cambria Math" panose="02040503050406030204" pitchFamily="18" charset="0"/>
                      </a:rPr>
                      <m:t>𝑀</m:t>
                    </m:r>
                    <m:r>
                      <a:rPr lang="en-US" altLang="zh-CN" sz="1800" i="1" kern="100">
                        <a:effectLst/>
                        <a:latin typeface="Cambria Math" panose="02040503050406030204" pitchFamily="18" charset="0"/>
                        <a:ea typeface="Cambria Math" panose="02040503050406030204" pitchFamily="18" charset="0"/>
                        <a:cs typeface="Cambria Math" panose="02040503050406030204" pitchFamily="18" charset="0"/>
                      </a:rPr>
                      <m:t> </m:t>
                    </m:r>
                  </m:oMath>
                </a14:m>
                <a:r>
                  <a:rPr lang="zh-CN" altLang="zh-CN" kern="100" dirty="0">
                    <a:cs typeface="Times New Roman" panose="02020603050405020304" pitchFamily="18" charset="0"/>
                  </a:rPr>
                  <a:t>为终点的最大子数组。</a:t>
                </a:r>
              </a:p>
              <a:p>
                <a:pPr marL="266700" algn="ctr">
                  <a:spcAft>
                    <a:spcPts val="0"/>
                  </a:spcAft>
                </a:pPr>
                <a:r>
                  <a:rPr lang="en-US" altLang="zh-CN" kern="100" dirty="0">
                    <a:cs typeface="Times New Roman" panose="02020603050405020304" pitchFamily="18" charset="0"/>
                  </a:rPr>
                  <a:t>       </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Cambria Math" panose="02040503050406030204" pitchFamily="18" charset="0"/>
                            <a:cs typeface="Times New Roman" panose="02020603050405020304" pitchFamily="18" charset="0"/>
                          </a:rPr>
                          <m:t>𝐴</m:t>
                        </m:r>
                      </m:e>
                      <m:sub>
                        <m:r>
                          <a:rPr lang="en-US" altLang="zh-CN" sz="2400" i="1" kern="100">
                            <a:effectLst/>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zh-CN" altLang="zh-CN" kern="100" dirty="0">
                    <a:cs typeface="Times New Roman" panose="02020603050405020304" pitchFamily="18" charset="0"/>
                  </a:rPr>
                  <a:t>：以</a:t>
                </a:r>
                <a14:m>
                  <m:oMath xmlns:m="http://schemas.openxmlformats.org/officeDocument/2006/math">
                    <m:r>
                      <a:rPr lang="zh-CN" altLang="zh-CN" sz="1800" kern="100">
                        <a:effectLst/>
                        <a:latin typeface="Cambria Math" panose="02040503050406030204" pitchFamily="18" charset="0"/>
                        <a:ea typeface="Cambria Math" panose="02040503050406030204" pitchFamily="18" charset="0"/>
                        <a:cs typeface="Times New Roman" panose="02020603050405020304" pitchFamily="18" charset="0"/>
                      </a:rPr>
                      <m:t> </m:t>
                    </m:r>
                    <m:r>
                      <a:rPr lang="en-US" altLang="zh-CN" sz="1800" i="1" kern="100">
                        <a:effectLst/>
                        <a:latin typeface="Cambria Math" panose="02040503050406030204" pitchFamily="18" charset="0"/>
                        <a:ea typeface="Cambria Math" panose="02040503050406030204" pitchFamily="18" charset="0"/>
                        <a:cs typeface="Cambria Math" panose="02040503050406030204" pitchFamily="18" charset="0"/>
                      </a:rPr>
                      <m:t>𝑀</m:t>
                    </m:r>
                    <m:r>
                      <a:rPr lang="en-US" altLang="zh-CN" i="1" kern="100">
                        <a:latin typeface="Cambria Math" panose="02040503050406030204" pitchFamily="18" charset="0"/>
                        <a:cs typeface="Cambria Math" panose="02040503050406030204" pitchFamily="18" charset="0"/>
                      </a:rPr>
                      <m:t>+</m:t>
                    </m:r>
                    <m:r>
                      <a:rPr lang="en-US" altLang="zh-CN" sz="1800" i="1" kern="100">
                        <a:effectLst/>
                        <a:latin typeface="Cambria Math" panose="02040503050406030204" pitchFamily="18" charset="0"/>
                        <a:ea typeface="Cambria Math" panose="02040503050406030204" pitchFamily="18" charset="0"/>
                        <a:cs typeface="Cambria Math" panose="02040503050406030204" pitchFamily="18" charset="0"/>
                      </a:rPr>
                      <m:t>1 </m:t>
                    </m:r>
                  </m:oMath>
                </a14:m>
                <a:r>
                  <a:rPr lang="zh-CN" altLang="zh-CN" kern="100" dirty="0">
                    <a:cs typeface="Times New Roman" panose="02020603050405020304" pitchFamily="18" charset="0"/>
                  </a:rPr>
                  <a:t>为起点的最大子数组。</a:t>
                </a:r>
              </a:p>
            </p:txBody>
          </p:sp>
        </mc:Choice>
        <mc:Fallback xmlns="">
          <p:sp>
            <p:nvSpPr>
              <p:cNvPr id="3" name="矩形 2">
                <a:extLst>
                  <a:ext uri="{FF2B5EF4-FFF2-40B4-BE49-F238E27FC236}">
                    <a16:creationId xmlns:a16="http://schemas.microsoft.com/office/drawing/2014/main" id="{7B1488AB-B68F-4947-AEC8-54858A3BC8A6}"/>
                  </a:ext>
                </a:extLst>
              </p:cNvPr>
              <p:cNvSpPr>
                <a:spLocks noRot="1" noChangeAspect="1" noMove="1" noResize="1" noEditPoints="1" noAdjustHandles="1" noChangeArrowheads="1" noChangeShapeType="1" noTextEdit="1"/>
              </p:cNvSpPr>
              <p:nvPr/>
            </p:nvSpPr>
            <p:spPr>
              <a:xfrm>
                <a:off x="5565279" y="4777415"/>
                <a:ext cx="6429375" cy="1535549"/>
              </a:xfrm>
              <a:prstGeom prst="rect">
                <a:avLst/>
              </a:prstGeom>
              <a:blipFill>
                <a:blip r:embed="rId5"/>
                <a:stretch>
                  <a:fillRect b="-31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6623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303957"/>
            <a:ext cx="615553"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实现</a:t>
            </a:r>
          </a:p>
        </p:txBody>
      </p:sp>
      <p:sp>
        <p:nvSpPr>
          <p:cNvPr id="2" name="矩形 1"/>
          <p:cNvSpPr/>
          <p:nvPr/>
        </p:nvSpPr>
        <p:spPr>
          <a:xfrm>
            <a:off x="0" y="716326"/>
            <a:ext cx="12509201" cy="6586418"/>
          </a:xfrm>
          <a:prstGeom prst="rect">
            <a:avLst/>
          </a:prstGeom>
        </p:spPr>
        <p:txBody>
          <a:bodyPr wrap="square">
            <a:spAutoFit/>
          </a:bodyPr>
          <a:lstStyle/>
          <a:p>
            <a:pPr marL="227965" algn="just">
              <a:lnSpc>
                <a:spcPct val="150000"/>
              </a:lnSpc>
              <a:spcAft>
                <a:spcPts val="0"/>
              </a:spcAft>
            </a:pPr>
            <a:r>
              <a:rPr lang="zh-CN" altLang="en-US" sz="2800" b="1" kern="100" dirty="0">
                <a:cs typeface="Times New Roman" panose="02020603050405020304" pitchFamily="18" charset="0"/>
              </a:rPr>
              <a:t>伪代码：</a:t>
            </a:r>
          </a:p>
          <a:p>
            <a:pPr marL="227965" algn="just">
              <a:spcAft>
                <a:spcPts val="0"/>
              </a:spcAft>
            </a:pPr>
            <a:r>
              <a:rPr lang="en-US" altLang="zh-CN" sz="2000" kern="100" dirty="0" err="1">
                <a:cs typeface="Times New Roman" panose="02020603050405020304" pitchFamily="18" charset="0"/>
              </a:rPr>
              <a:t>Max_Crossing_SubArray</a:t>
            </a:r>
            <a:r>
              <a:rPr lang="en-US" altLang="zh-CN" sz="2000" kern="100" dirty="0">
                <a:cs typeface="Times New Roman" panose="02020603050405020304" pitchFamily="18" charset="0"/>
              </a:rPr>
              <a:t>(A, low, mid, high)</a:t>
            </a:r>
          </a:p>
          <a:p>
            <a:pPr marL="227965" algn="just">
              <a:spcAft>
                <a:spcPts val="0"/>
              </a:spcAft>
            </a:pPr>
            <a:r>
              <a:rPr lang="en-US" altLang="zh-CN" sz="2000" kern="100" dirty="0">
                <a:cs typeface="Times New Roman" panose="02020603050405020304" pitchFamily="18" charset="0"/>
              </a:rPr>
              <a:t>{	//</a:t>
            </a:r>
            <a:r>
              <a:rPr lang="zh-CN" altLang="en-US" sz="2000" kern="100" dirty="0">
                <a:cs typeface="Times New Roman" panose="02020603050405020304" pitchFamily="18" charset="0"/>
              </a:rPr>
              <a:t>求跨越中间左边最大数组</a:t>
            </a:r>
            <a:endParaRPr lang="en-US" altLang="zh-CN" sz="2000" kern="100" dirty="0">
              <a:cs typeface="Times New Roman" panose="02020603050405020304" pitchFamily="18" charset="0"/>
            </a:endParaRPr>
          </a:p>
          <a:p>
            <a:pPr marL="227965" algn="just">
              <a:spcAft>
                <a:spcPts val="0"/>
              </a:spcAft>
            </a:pPr>
            <a:r>
              <a:rPr lang="en-US" altLang="zh-CN" sz="2000" kern="100" dirty="0">
                <a:cs typeface="Times New Roman" panose="02020603050405020304" pitchFamily="18" charset="0"/>
              </a:rPr>
              <a:t>	</a:t>
            </a:r>
            <a:r>
              <a:rPr lang="en-US" altLang="zh-CN" sz="2000" kern="100" dirty="0" err="1">
                <a:cs typeface="Times New Roman" panose="02020603050405020304" pitchFamily="18" charset="0"/>
              </a:rPr>
              <a:t>left_sum</a:t>
            </a:r>
            <a:r>
              <a:rPr lang="en-US" altLang="zh-CN" sz="2000" kern="100" dirty="0">
                <a:cs typeface="Times New Roman" panose="02020603050405020304" pitchFamily="18" charset="0"/>
              </a:rPr>
              <a:t> = -</a:t>
            </a:r>
            <a:r>
              <a:rPr lang="zh-CN" altLang="en-US" sz="2000" kern="100" dirty="0">
                <a:cs typeface="Times New Roman" panose="02020603050405020304" pitchFamily="18" charset="0"/>
              </a:rPr>
              <a:t>∞</a:t>
            </a:r>
            <a:endParaRPr lang="en-US" altLang="zh-CN" sz="2000" kern="100" dirty="0">
              <a:cs typeface="Times New Roman" panose="02020603050405020304" pitchFamily="18" charset="0"/>
            </a:endParaRPr>
          </a:p>
          <a:p>
            <a:pPr marL="227965" algn="just">
              <a:spcAft>
                <a:spcPts val="0"/>
              </a:spcAft>
            </a:pPr>
            <a:r>
              <a:rPr lang="en-US" altLang="zh-CN" sz="2000" kern="100" dirty="0">
                <a:cs typeface="Times New Roman" panose="02020603050405020304" pitchFamily="18" charset="0"/>
              </a:rPr>
              <a:t>	sum = 0</a:t>
            </a:r>
          </a:p>
          <a:p>
            <a:pPr marL="227965" algn="just">
              <a:spcAft>
                <a:spcPts val="0"/>
              </a:spcAft>
            </a:pPr>
            <a:r>
              <a:rPr lang="en-US" altLang="zh-CN" sz="2000" kern="100" dirty="0">
                <a:cs typeface="Times New Roman" panose="02020603050405020304" pitchFamily="18" charset="0"/>
              </a:rPr>
              <a:t>	for </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 = mid </a:t>
            </a:r>
            <a:r>
              <a:rPr lang="en-US" altLang="zh-CN" sz="2000" kern="100" dirty="0" err="1">
                <a:cs typeface="Times New Roman" panose="02020603050405020304" pitchFamily="18" charset="0"/>
              </a:rPr>
              <a:t>downto</a:t>
            </a:r>
            <a:r>
              <a:rPr lang="en-US" altLang="zh-CN" sz="2000" kern="100" dirty="0">
                <a:cs typeface="Times New Roman" panose="02020603050405020304" pitchFamily="18" charset="0"/>
              </a:rPr>
              <a:t> low</a:t>
            </a:r>
          </a:p>
          <a:p>
            <a:pPr marL="227965" algn="just">
              <a:spcAft>
                <a:spcPts val="0"/>
              </a:spcAft>
            </a:pPr>
            <a:r>
              <a:rPr lang="en-US" altLang="zh-CN" sz="2000" kern="100" dirty="0">
                <a:cs typeface="Times New Roman" panose="02020603050405020304" pitchFamily="18" charset="0"/>
              </a:rPr>
              <a:t>		sum = sum + A[</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a:t>
            </a:r>
          </a:p>
          <a:p>
            <a:pPr marL="227965" algn="just">
              <a:spcAft>
                <a:spcPts val="0"/>
              </a:spcAft>
            </a:pPr>
            <a:r>
              <a:rPr lang="en-US" altLang="zh-CN" sz="2000" kern="100" dirty="0">
                <a:cs typeface="Times New Roman" panose="02020603050405020304" pitchFamily="18" charset="0"/>
              </a:rPr>
              <a:t>		if sum &gt; </a:t>
            </a:r>
            <a:r>
              <a:rPr lang="en-US" altLang="zh-CN" sz="2000" kern="100" dirty="0" err="1">
                <a:cs typeface="Times New Roman" panose="02020603050405020304" pitchFamily="18" charset="0"/>
              </a:rPr>
              <a:t>left_sum</a:t>
            </a:r>
            <a:endParaRPr lang="en-US" altLang="zh-CN" sz="2000" kern="100" dirty="0">
              <a:cs typeface="Times New Roman" panose="02020603050405020304" pitchFamily="18" charset="0"/>
            </a:endParaRPr>
          </a:p>
          <a:p>
            <a:pPr marL="227965" algn="just">
              <a:spcAft>
                <a:spcPts val="0"/>
              </a:spcAft>
            </a:pPr>
            <a:r>
              <a:rPr lang="en-US" altLang="zh-CN" sz="2000" kern="100" dirty="0">
                <a:cs typeface="Times New Roman" panose="02020603050405020304" pitchFamily="18" charset="0"/>
              </a:rPr>
              <a:t>			</a:t>
            </a:r>
            <a:r>
              <a:rPr lang="en-US" altLang="zh-CN" sz="2000" kern="100" dirty="0" err="1">
                <a:cs typeface="Times New Roman" panose="02020603050405020304" pitchFamily="18" charset="0"/>
              </a:rPr>
              <a:t>left_sum</a:t>
            </a:r>
            <a:r>
              <a:rPr lang="en-US" altLang="zh-CN" sz="2000" kern="100" dirty="0">
                <a:cs typeface="Times New Roman" panose="02020603050405020304" pitchFamily="18" charset="0"/>
              </a:rPr>
              <a:t> = sum</a:t>
            </a:r>
          </a:p>
          <a:p>
            <a:pPr marL="227965" algn="just">
              <a:spcAft>
                <a:spcPts val="0"/>
              </a:spcAft>
            </a:pPr>
            <a:r>
              <a:rPr lang="en-US" altLang="zh-CN" sz="2000" kern="100" dirty="0">
                <a:cs typeface="Times New Roman" panose="02020603050405020304" pitchFamily="18" charset="0"/>
              </a:rPr>
              <a:t>			</a:t>
            </a:r>
            <a:r>
              <a:rPr lang="en-US" altLang="zh-CN" sz="2000" kern="100" dirty="0" err="1">
                <a:cs typeface="Times New Roman" panose="02020603050405020304" pitchFamily="18" charset="0"/>
              </a:rPr>
              <a:t>max_left</a:t>
            </a:r>
            <a:r>
              <a:rPr lang="en-US" altLang="zh-CN" sz="2000" kern="100" dirty="0">
                <a:cs typeface="Times New Roman" panose="02020603050405020304" pitchFamily="18" charset="0"/>
              </a:rPr>
              <a:t> = i</a:t>
            </a:r>
          </a:p>
          <a:p>
            <a:pPr marL="227965" algn="just">
              <a:spcAft>
                <a:spcPts val="0"/>
              </a:spcAft>
            </a:pPr>
            <a:r>
              <a:rPr lang="en-US" altLang="zh-CN" sz="2000" kern="100" dirty="0">
                <a:cs typeface="Times New Roman" panose="02020603050405020304" pitchFamily="18" charset="0"/>
              </a:rPr>
              <a:t>	//</a:t>
            </a:r>
            <a:r>
              <a:rPr lang="zh-CN" altLang="en-US" sz="2000" kern="100" dirty="0">
                <a:cs typeface="Times New Roman" panose="02020603050405020304" pitchFamily="18" charset="0"/>
              </a:rPr>
              <a:t>求跨越中间右边最大数组</a:t>
            </a:r>
            <a:endParaRPr lang="en-US" altLang="zh-CN" sz="2000" kern="100" dirty="0">
              <a:cs typeface="Times New Roman" panose="02020603050405020304" pitchFamily="18" charset="0"/>
            </a:endParaRPr>
          </a:p>
          <a:p>
            <a:pPr marL="227965" algn="just">
              <a:spcAft>
                <a:spcPts val="0"/>
              </a:spcAft>
            </a:pPr>
            <a:r>
              <a:rPr lang="en-US" altLang="zh-CN" sz="2000" kern="100" dirty="0">
                <a:cs typeface="Times New Roman" panose="02020603050405020304" pitchFamily="18" charset="0"/>
              </a:rPr>
              <a:t>	</a:t>
            </a:r>
            <a:r>
              <a:rPr lang="en-US" altLang="zh-CN" sz="2000" kern="100" dirty="0" err="1">
                <a:cs typeface="Times New Roman" panose="02020603050405020304" pitchFamily="18" charset="0"/>
              </a:rPr>
              <a:t>right_sum</a:t>
            </a:r>
            <a:r>
              <a:rPr lang="en-US" altLang="zh-CN" sz="2000" kern="100" dirty="0">
                <a:cs typeface="Times New Roman" panose="02020603050405020304" pitchFamily="18" charset="0"/>
              </a:rPr>
              <a:t> = -</a:t>
            </a:r>
            <a:r>
              <a:rPr lang="zh-CN" altLang="en-US" sz="2000" kern="100" dirty="0">
                <a:cs typeface="Times New Roman" panose="02020603050405020304" pitchFamily="18" charset="0"/>
              </a:rPr>
              <a:t>∞</a:t>
            </a:r>
            <a:endParaRPr lang="en-US" altLang="zh-CN" sz="2000" kern="100" dirty="0">
              <a:cs typeface="Times New Roman" panose="02020603050405020304" pitchFamily="18" charset="0"/>
            </a:endParaRPr>
          </a:p>
          <a:p>
            <a:pPr marL="227965" algn="just">
              <a:spcAft>
                <a:spcPts val="0"/>
              </a:spcAft>
            </a:pPr>
            <a:r>
              <a:rPr lang="en-US" altLang="zh-CN" sz="2000" kern="100" dirty="0">
                <a:cs typeface="Times New Roman" panose="02020603050405020304" pitchFamily="18" charset="0"/>
              </a:rPr>
              <a:t>	sum = 0</a:t>
            </a:r>
          </a:p>
          <a:p>
            <a:pPr marL="227965" algn="just">
              <a:spcAft>
                <a:spcPts val="0"/>
              </a:spcAft>
            </a:pPr>
            <a:r>
              <a:rPr lang="en-US" altLang="zh-CN" sz="2000" kern="100" dirty="0">
                <a:cs typeface="Times New Roman" panose="02020603050405020304" pitchFamily="18" charset="0"/>
              </a:rPr>
              <a:t>	for j = mid+1 to high</a:t>
            </a:r>
          </a:p>
          <a:p>
            <a:pPr marL="227965" algn="just">
              <a:spcAft>
                <a:spcPts val="0"/>
              </a:spcAft>
            </a:pPr>
            <a:r>
              <a:rPr lang="en-US" altLang="zh-CN" sz="2000" kern="100" dirty="0">
                <a:cs typeface="Times New Roman" panose="02020603050405020304" pitchFamily="18" charset="0"/>
              </a:rPr>
              <a:t>		sum = sum + A[j]</a:t>
            </a:r>
          </a:p>
          <a:p>
            <a:pPr marL="227965" algn="just">
              <a:spcAft>
                <a:spcPts val="0"/>
              </a:spcAft>
            </a:pPr>
            <a:r>
              <a:rPr lang="en-US" altLang="zh-CN" sz="2000" kern="100" dirty="0">
                <a:cs typeface="Times New Roman" panose="02020603050405020304" pitchFamily="18" charset="0"/>
              </a:rPr>
              <a:t>		if sum &gt; </a:t>
            </a:r>
            <a:r>
              <a:rPr lang="en-US" altLang="zh-CN" sz="2000" kern="100" dirty="0" err="1">
                <a:cs typeface="Times New Roman" panose="02020603050405020304" pitchFamily="18" charset="0"/>
              </a:rPr>
              <a:t>right_sum</a:t>
            </a:r>
            <a:endParaRPr lang="en-US" altLang="zh-CN" sz="2000" kern="100" dirty="0">
              <a:cs typeface="Times New Roman" panose="02020603050405020304" pitchFamily="18" charset="0"/>
            </a:endParaRPr>
          </a:p>
          <a:p>
            <a:pPr marL="227965" algn="just">
              <a:spcAft>
                <a:spcPts val="0"/>
              </a:spcAft>
            </a:pPr>
            <a:r>
              <a:rPr lang="en-US" altLang="zh-CN" sz="2000" kern="100" dirty="0">
                <a:cs typeface="Times New Roman" panose="02020603050405020304" pitchFamily="18" charset="0"/>
              </a:rPr>
              <a:t>			</a:t>
            </a:r>
            <a:r>
              <a:rPr lang="en-US" altLang="zh-CN" sz="2000" kern="100" dirty="0" err="1">
                <a:cs typeface="Times New Roman" panose="02020603050405020304" pitchFamily="18" charset="0"/>
              </a:rPr>
              <a:t>right_sum</a:t>
            </a:r>
            <a:r>
              <a:rPr lang="en-US" altLang="zh-CN" sz="2000" kern="100" dirty="0">
                <a:cs typeface="Times New Roman" panose="02020603050405020304" pitchFamily="18" charset="0"/>
              </a:rPr>
              <a:t>  = sum</a:t>
            </a:r>
          </a:p>
          <a:p>
            <a:pPr marL="227965" algn="just">
              <a:spcAft>
                <a:spcPts val="0"/>
              </a:spcAft>
            </a:pPr>
            <a:r>
              <a:rPr lang="en-US" altLang="zh-CN" sz="2000" kern="100" dirty="0">
                <a:cs typeface="Times New Roman" panose="02020603050405020304" pitchFamily="18" charset="0"/>
              </a:rPr>
              <a:t>			</a:t>
            </a:r>
            <a:r>
              <a:rPr lang="en-US" altLang="zh-CN" sz="2000" kern="100" dirty="0" err="1">
                <a:cs typeface="Times New Roman" panose="02020603050405020304" pitchFamily="18" charset="0"/>
              </a:rPr>
              <a:t>max_right</a:t>
            </a:r>
            <a:r>
              <a:rPr lang="en-US" altLang="zh-CN" sz="2000" kern="100" dirty="0">
                <a:cs typeface="Times New Roman" panose="02020603050405020304" pitchFamily="18" charset="0"/>
              </a:rPr>
              <a:t> = j</a:t>
            </a:r>
          </a:p>
          <a:p>
            <a:pPr marL="227965" algn="just">
              <a:spcAft>
                <a:spcPts val="0"/>
              </a:spcAft>
            </a:pPr>
            <a:r>
              <a:rPr lang="en-US" altLang="zh-CN" sz="2000" kern="100" dirty="0">
                <a:cs typeface="Times New Roman" panose="02020603050405020304" pitchFamily="18" charset="0"/>
              </a:rPr>
              <a:t>	return(</a:t>
            </a:r>
            <a:r>
              <a:rPr lang="en-US" altLang="zh-CN" sz="2000" kern="100" dirty="0" err="1">
                <a:cs typeface="Times New Roman" panose="02020603050405020304" pitchFamily="18" charset="0"/>
              </a:rPr>
              <a:t>max_left</a:t>
            </a:r>
            <a:r>
              <a:rPr lang="en-US" altLang="zh-CN" sz="2000" kern="100" dirty="0">
                <a:cs typeface="Times New Roman" panose="02020603050405020304" pitchFamily="18" charset="0"/>
              </a:rPr>
              <a:t>, </a:t>
            </a:r>
            <a:r>
              <a:rPr lang="en-US" altLang="zh-CN" sz="2000" kern="100" dirty="0" err="1">
                <a:cs typeface="Times New Roman" panose="02020603050405020304" pitchFamily="18" charset="0"/>
              </a:rPr>
              <a:t>max_right</a:t>
            </a:r>
            <a:r>
              <a:rPr lang="en-US" altLang="zh-CN" sz="2000" kern="100" dirty="0">
                <a:cs typeface="Times New Roman" panose="02020603050405020304" pitchFamily="18" charset="0"/>
              </a:rPr>
              <a:t>, </a:t>
            </a:r>
            <a:r>
              <a:rPr lang="en-US" altLang="zh-CN" sz="2000" kern="100" dirty="0" err="1">
                <a:cs typeface="Times New Roman" panose="02020603050405020304" pitchFamily="18" charset="0"/>
              </a:rPr>
              <a:t>left_sum+right_sum</a:t>
            </a:r>
            <a:r>
              <a:rPr lang="en-US" altLang="zh-CN" sz="2000" kern="100" dirty="0">
                <a:cs typeface="Times New Roman" panose="02020603050405020304" pitchFamily="18" charset="0"/>
              </a:rPr>
              <a:t>)</a:t>
            </a:r>
          </a:p>
          <a:p>
            <a:pPr marL="227965" algn="just">
              <a:spcAft>
                <a:spcPts val="0"/>
              </a:spcAft>
            </a:pPr>
            <a:r>
              <a:rPr lang="en-US" altLang="zh-CN" sz="2000" kern="100" dirty="0">
                <a:cs typeface="Times New Roman" panose="02020603050405020304" pitchFamily="18" charset="0"/>
              </a:rPr>
              <a:t>	}</a:t>
            </a:r>
          </a:p>
        </p:txBody>
      </p:sp>
      <p:sp>
        <p:nvSpPr>
          <p:cNvPr id="7" name="矩形 6">
            <a:extLst>
              <a:ext uri="{FF2B5EF4-FFF2-40B4-BE49-F238E27FC236}">
                <a16:creationId xmlns:a16="http://schemas.microsoft.com/office/drawing/2014/main" id="{FCB2D615-55DF-4C47-A80B-B337602E00E6}"/>
              </a:ext>
            </a:extLst>
          </p:cNvPr>
          <p:cNvSpPr/>
          <p:nvPr/>
        </p:nvSpPr>
        <p:spPr>
          <a:xfrm>
            <a:off x="5950394" y="76474"/>
            <a:ext cx="6908356" cy="6969600"/>
          </a:xfrm>
          <a:prstGeom prst="rect">
            <a:avLst/>
          </a:prstGeom>
        </p:spPr>
        <p:txBody>
          <a:bodyPr wrap="square">
            <a:spAutoFit/>
          </a:bodyPr>
          <a:lstStyle/>
          <a:p>
            <a:pPr marL="227965" algn="just">
              <a:lnSpc>
                <a:spcPct val="150000"/>
              </a:lnSpc>
              <a:spcAft>
                <a:spcPts val="0"/>
              </a:spcAft>
            </a:pPr>
            <a:r>
              <a:rPr lang="en-US" altLang="zh-CN" sz="2000" kern="100" dirty="0" err="1">
                <a:cs typeface="Times New Roman" panose="02020603050405020304" pitchFamily="18" charset="0"/>
              </a:rPr>
              <a:t>Max_SubArray</a:t>
            </a:r>
            <a:r>
              <a:rPr lang="en-US" altLang="zh-CN" sz="2000" kern="100" dirty="0">
                <a:cs typeface="Times New Roman" panose="02020603050405020304" pitchFamily="18" charset="0"/>
              </a:rPr>
              <a:t>(A, low, high)</a:t>
            </a:r>
          </a:p>
          <a:p>
            <a:pPr marL="227965" algn="just">
              <a:lnSpc>
                <a:spcPct val="150000"/>
              </a:lnSpc>
              <a:spcAft>
                <a:spcPts val="0"/>
              </a:spcAft>
            </a:pPr>
            <a:r>
              <a:rPr lang="en-US" altLang="zh-CN" sz="2000" kern="100" dirty="0">
                <a:cs typeface="Times New Roman" panose="02020603050405020304" pitchFamily="18" charset="0"/>
              </a:rPr>
              <a:t>{</a:t>
            </a:r>
          </a:p>
          <a:p>
            <a:pPr marL="227965" algn="just">
              <a:lnSpc>
                <a:spcPct val="150000"/>
              </a:lnSpc>
              <a:spcAft>
                <a:spcPts val="0"/>
              </a:spcAft>
            </a:pPr>
            <a:r>
              <a:rPr lang="en-US" altLang="zh-CN" sz="2000" kern="100" dirty="0">
                <a:cs typeface="Times New Roman" panose="02020603050405020304" pitchFamily="18" charset="0"/>
              </a:rPr>
              <a:t>if high == low</a:t>
            </a:r>
          </a:p>
          <a:p>
            <a:pPr marL="227965" algn="just">
              <a:lnSpc>
                <a:spcPct val="150000"/>
              </a:lnSpc>
              <a:spcAft>
                <a:spcPts val="0"/>
              </a:spcAft>
            </a:pPr>
            <a:r>
              <a:rPr lang="en-US" altLang="zh-CN" sz="2000" kern="100" dirty="0">
                <a:cs typeface="Times New Roman" panose="02020603050405020304" pitchFamily="18" charset="0"/>
              </a:rPr>
              <a:t>	return(low, high, A[low]) //</a:t>
            </a:r>
            <a:r>
              <a:rPr lang="zh-CN" altLang="en-US" sz="2000" kern="100" dirty="0">
                <a:cs typeface="Times New Roman" panose="02020603050405020304" pitchFamily="18" charset="0"/>
              </a:rPr>
              <a:t>只有一个元素</a:t>
            </a:r>
            <a:endParaRPr lang="en-US" altLang="zh-CN" sz="2000" kern="100" dirty="0">
              <a:cs typeface="Times New Roman" panose="02020603050405020304" pitchFamily="18" charset="0"/>
            </a:endParaRPr>
          </a:p>
          <a:p>
            <a:pPr marL="227965" algn="just">
              <a:lnSpc>
                <a:spcPct val="150000"/>
              </a:lnSpc>
              <a:spcAft>
                <a:spcPts val="0"/>
              </a:spcAft>
            </a:pPr>
            <a:r>
              <a:rPr lang="en-US" altLang="zh-CN" sz="2000" kern="100" dirty="0">
                <a:cs typeface="Times New Roman" panose="02020603050405020304" pitchFamily="18" charset="0"/>
              </a:rPr>
              <a:t>else mid = (</a:t>
            </a:r>
            <a:r>
              <a:rPr lang="en-US" altLang="zh-CN" sz="2000" kern="100" dirty="0" err="1">
                <a:cs typeface="Times New Roman" panose="02020603050405020304" pitchFamily="18" charset="0"/>
              </a:rPr>
              <a:t>low+high</a:t>
            </a:r>
            <a:r>
              <a:rPr lang="en-US" altLang="zh-CN" sz="2000" kern="100" dirty="0">
                <a:cs typeface="Times New Roman" panose="02020603050405020304" pitchFamily="18" charset="0"/>
              </a:rPr>
              <a:t>)/2</a:t>
            </a:r>
          </a:p>
          <a:p>
            <a:pPr marL="227965">
              <a:lnSpc>
                <a:spcPct val="150000"/>
              </a:lnSpc>
              <a:spcAft>
                <a:spcPts val="0"/>
              </a:spcAft>
            </a:pPr>
            <a:r>
              <a:rPr lang="en-US" altLang="zh-CN" sz="2000" kern="100" dirty="0">
                <a:cs typeface="Times New Roman" panose="02020603050405020304" pitchFamily="18" charset="0"/>
              </a:rPr>
              <a:t>(</a:t>
            </a:r>
            <a:r>
              <a:rPr lang="en-US" altLang="zh-CN" sz="2000" kern="100" dirty="0" err="1">
                <a:cs typeface="Times New Roman" panose="02020603050405020304" pitchFamily="18" charset="0"/>
              </a:rPr>
              <a:t>left_low,left_high,left_sum</a:t>
            </a:r>
            <a:r>
              <a:rPr lang="en-US" altLang="zh-CN" sz="2000" kern="100" dirty="0">
                <a:cs typeface="Times New Roman" panose="02020603050405020304" pitchFamily="18" charset="0"/>
              </a:rPr>
              <a:t>) = </a:t>
            </a:r>
            <a:r>
              <a:rPr lang="en-US" altLang="zh-CN" sz="2000" kern="100" dirty="0" err="1">
                <a:cs typeface="Times New Roman" panose="02020603050405020304" pitchFamily="18" charset="0"/>
              </a:rPr>
              <a:t>Max_SubArray</a:t>
            </a:r>
            <a:r>
              <a:rPr lang="en-US" altLang="zh-CN" sz="2000" kern="100" dirty="0">
                <a:cs typeface="Times New Roman" panose="02020603050405020304" pitchFamily="18" charset="0"/>
              </a:rPr>
              <a:t>(</a:t>
            </a:r>
            <a:r>
              <a:rPr lang="en-US" altLang="zh-CN" sz="2000" kern="100" dirty="0" err="1">
                <a:cs typeface="Times New Roman" panose="02020603050405020304" pitchFamily="18" charset="0"/>
              </a:rPr>
              <a:t>A,low,mid</a:t>
            </a:r>
            <a:r>
              <a:rPr lang="en-US" altLang="zh-CN" sz="2000" kern="100" dirty="0">
                <a:cs typeface="Times New Roman" panose="02020603050405020304" pitchFamily="18" charset="0"/>
              </a:rPr>
              <a:t>)//</a:t>
            </a:r>
            <a:r>
              <a:rPr lang="zh-CN" altLang="en-US" sz="2000" kern="100" dirty="0">
                <a:cs typeface="Times New Roman" panose="02020603050405020304" pitchFamily="18" charset="0"/>
              </a:rPr>
              <a:t>递归求左边数组最大值</a:t>
            </a:r>
            <a:endParaRPr lang="en-US" altLang="zh-CN" sz="2000" kern="100" dirty="0">
              <a:cs typeface="Times New Roman" panose="02020603050405020304" pitchFamily="18" charset="0"/>
            </a:endParaRPr>
          </a:p>
          <a:p>
            <a:pPr marL="227965" algn="just">
              <a:lnSpc>
                <a:spcPct val="150000"/>
              </a:lnSpc>
              <a:spcAft>
                <a:spcPts val="0"/>
              </a:spcAft>
            </a:pPr>
            <a:r>
              <a:rPr lang="en-US" altLang="zh-CN" sz="2000" kern="100" dirty="0">
                <a:cs typeface="Times New Roman" panose="02020603050405020304" pitchFamily="18" charset="0"/>
              </a:rPr>
              <a:t>(</a:t>
            </a:r>
            <a:r>
              <a:rPr lang="en-US" altLang="zh-CN" sz="2000" kern="100" dirty="0" err="1">
                <a:cs typeface="Times New Roman" panose="02020603050405020304" pitchFamily="18" charset="0"/>
              </a:rPr>
              <a:t>right_low,right_high,right_sum</a:t>
            </a:r>
            <a:r>
              <a:rPr lang="en-US" altLang="zh-CN" sz="2000" kern="100" dirty="0">
                <a:cs typeface="Times New Roman" panose="02020603050405020304" pitchFamily="18" charset="0"/>
              </a:rPr>
              <a:t>)=</a:t>
            </a:r>
            <a:r>
              <a:rPr lang="en-US" altLang="zh-CN" sz="2000" kern="100" dirty="0" err="1">
                <a:cs typeface="Times New Roman" panose="02020603050405020304" pitchFamily="18" charset="0"/>
              </a:rPr>
              <a:t>Max_SubArray</a:t>
            </a:r>
            <a:r>
              <a:rPr lang="en-US" altLang="zh-CN" sz="2000" kern="100" dirty="0">
                <a:cs typeface="Times New Roman" panose="02020603050405020304" pitchFamily="18" charset="0"/>
              </a:rPr>
              <a:t>(A,mid+1,high)//</a:t>
            </a:r>
            <a:r>
              <a:rPr lang="zh-CN" altLang="en-US" sz="2000" kern="100" dirty="0">
                <a:cs typeface="Times New Roman" panose="02020603050405020304" pitchFamily="18" charset="0"/>
              </a:rPr>
              <a:t>递归求右边数组最大值</a:t>
            </a:r>
            <a:endParaRPr lang="en-US" altLang="zh-CN" sz="2000" kern="100" dirty="0">
              <a:cs typeface="Times New Roman" panose="02020603050405020304" pitchFamily="18" charset="0"/>
            </a:endParaRPr>
          </a:p>
          <a:p>
            <a:pPr marL="227965" algn="just">
              <a:lnSpc>
                <a:spcPct val="150000"/>
              </a:lnSpc>
              <a:spcAft>
                <a:spcPts val="0"/>
              </a:spcAft>
            </a:pPr>
            <a:r>
              <a:rPr lang="en-US" altLang="zh-CN" sz="2000" kern="100" dirty="0">
                <a:cs typeface="Times New Roman" panose="02020603050405020304" pitchFamily="18" charset="0"/>
              </a:rPr>
              <a:t>(</a:t>
            </a:r>
            <a:r>
              <a:rPr lang="en-US" altLang="zh-CN" sz="2000" kern="100" dirty="0" err="1">
                <a:cs typeface="Times New Roman" panose="02020603050405020304" pitchFamily="18" charset="0"/>
              </a:rPr>
              <a:t>cross_low,cross_high,cross_sum</a:t>
            </a:r>
            <a:r>
              <a:rPr lang="en-US" altLang="zh-CN" sz="2000" kern="100" dirty="0">
                <a:cs typeface="Times New Roman" panose="02020603050405020304" pitchFamily="18" charset="0"/>
              </a:rPr>
              <a:t>)=</a:t>
            </a:r>
            <a:r>
              <a:rPr lang="en-US" altLang="zh-CN" sz="2000" kern="100" dirty="0" err="1">
                <a:cs typeface="Times New Roman" panose="02020603050405020304" pitchFamily="18" charset="0"/>
              </a:rPr>
              <a:t>Max_Crossing_SubArray</a:t>
            </a:r>
            <a:r>
              <a:rPr lang="en-US" altLang="zh-CN" sz="2000" kern="100" dirty="0">
                <a:cs typeface="Times New Roman" panose="02020603050405020304" pitchFamily="18" charset="0"/>
              </a:rPr>
              <a:t>(</a:t>
            </a:r>
            <a:r>
              <a:rPr lang="en-US" altLang="zh-CN" sz="2000" kern="100" dirty="0" err="1">
                <a:cs typeface="Times New Roman" panose="02020603050405020304" pitchFamily="18" charset="0"/>
              </a:rPr>
              <a:t>A,low,mid,high</a:t>
            </a:r>
            <a:r>
              <a:rPr lang="en-US" altLang="zh-CN" sz="2000" kern="100" dirty="0">
                <a:cs typeface="Times New Roman" panose="02020603050405020304" pitchFamily="18" charset="0"/>
              </a:rPr>
              <a:t>)//</a:t>
            </a:r>
            <a:r>
              <a:rPr lang="zh-CN" altLang="en-US" sz="2000" kern="100" dirty="0">
                <a:cs typeface="Times New Roman" panose="02020603050405020304" pitchFamily="18" charset="0"/>
              </a:rPr>
              <a:t>递归求跨越中间数组最大值</a:t>
            </a:r>
            <a:endParaRPr lang="en-US" altLang="zh-CN" sz="2000" kern="100" dirty="0">
              <a:cs typeface="Times New Roman" panose="02020603050405020304" pitchFamily="18" charset="0"/>
            </a:endParaRPr>
          </a:p>
          <a:p>
            <a:pPr marL="227965" algn="just">
              <a:lnSpc>
                <a:spcPct val="150000"/>
              </a:lnSpc>
              <a:spcAft>
                <a:spcPts val="0"/>
              </a:spcAft>
            </a:pPr>
            <a:r>
              <a:rPr lang="en-US" altLang="zh-CN" sz="2000" kern="100" dirty="0">
                <a:cs typeface="Times New Roman" panose="02020603050405020304" pitchFamily="18" charset="0"/>
              </a:rPr>
              <a:t>return(Max((</a:t>
            </a:r>
            <a:r>
              <a:rPr lang="en-US" altLang="zh-CN" sz="2000" kern="100" dirty="0" err="1">
                <a:cs typeface="Times New Roman" panose="02020603050405020304" pitchFamily="18" charset="0"/>
              </a:rPr>
              <a:t>left_low,left_high,left_sum</a:t>
            </a:r>
            <a:r>
              <a:rPr lang="en-US" altLang="zh-CN" sz="2000" kern="100" dirty="0">
                <a:cs typeface="Times New Roman" panose="02020603050405020304" pitchFamily="18" charset="0"/>
              </a:rPr>
              <a:t>), (</a:t>
            </a:r>
            <a:r>
              <a:rPr lang="en-US" altLang="zh-CN" sz="2000" kern="100" dirty="0" err="1">
                <a:cs typeface="Times New Roman" panose="02020603050405020304" pitchFamily="18" charset="0"/>
              </a:rPr>
              <a:t>right_low,right_high,right_sum</a:t>
            </a:r>
            <a:r>
              <a:rPr lang="en-US" altLang="zh-CN" sz="2000" kern="100" dirty="0">
                <a:cs typeface="Times New Roman" panose="02020603050405020304" pitchFamily="18" charset="0"/>
              </a:rPr>
              <a:t>), (</a:t>
            </a:r>
            <a:r>
              <a:rPr lang="en-US" altLang="zh-CN" sz="2000" kern="100" dirty="0" err="1">
                <a:cs typeface="Times New Roman" panose="02020603050405020304" pitchFamily="18" charset="0"/>
              </a:rPr>
              <a:t>cross_low,cross_high,cross_sum</a:t>
            </a:r>
            <a:r>
              <a:rPr lang="en-US" altLang="zh-CN" sz="2000" kern="100" dirty="0">
                <a:cs typeface="Times New Roman" panose="02020603050405020304" pitchFamily="18" charset="0"/>
              </a:rPr>
              <a:t>)))</a:t>
            </a:r>
          </a:p>
          <a:p>
            <a:pPr marL="227965" algn="just">
              <a:lnSpc>
                <a:spcPct val="150000"/>
              </a:lnSpc>
              <a:spcAft>
                <a:spcPts val="0"/>
              </a:spcAft>
            </a:pPr>
            <a:r>
              <a:rPr lang="en-US" altLang="zh-CN" sz="2000" kern="100" dirty="0">
                <a:cs typeface="Times New Roman" panose="02020603050405020304" pitchFamily="18" charset="0"/>
              </a:rPr>
              <a:t>	}</a:t>
            </a:r>
          </a:p>
        </p:txBody>
      </p:sp>
    </p:spTree>
    <p:extLst>
      <p:ext uri="{BB962C8B-B14F-4D97-AF65-F5344CB8AC3E}">
        <p14:creationId xmlns:p14="http://schemas.microsoft.com/office/powerpoint/2010/main" val="42563857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303957"/>
            <a:ext cx="1389804" cy="369332"/>
          </a:xfrm>
          <a:prstGeom prst="rect">
            <a:avLst/>
          </a:prstGeom>
          <a:noFill/>
        </p:spPr>
        <p:txBody>
          <a:bodyPr wrap="none" lIns="0" tIns="0" rIns="0" bIns="0" rtlCol="0">
            <a:spAutoFit/>
          </a:bodyPr>
          <a:lstStyle/>
          <a:p>
            <a:pPr defTabSz="964278"/>
            <a:r>
              <a:rPr lang="en-US" altLang="zh-CN" sz="2400" b="1" dirty="0">
                <a:solidFill>
                  <a:srgbClr val="0F6FC6"/>
                </a:solidFill>
                <a:latin typeface="微软雅黑" panose="020B0503020204020204" pitchFamily="34" charset="-122"/>
                <a:ea typeface="微软雅黑" panose="020B0503020204020204" pitchFamily="34" charset="-122"/>
                <a:cs typeface="+mn-ea"/>
                <a:sym typeface="+mn-lt"/>
              </a:rPr>
              <a:t>1.1</a:t>
            </a:r>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图实验</a:t>
            </a:r>
          </a:p>
        </p:txBody>
      </p:sp>
      <mc:AlternateContent xmlns:mc="http://schemas.openxmlformats.org/markup-compatibility/2006" xmlns:a14="http://schemas.microsoft.com/office/drawing/2010/main">
        <mc:Choice Requires="a14">
          <p:sp>
            <p:nvSpPr>
              <p:cNvPr id="2" name="矩形 1"/>
              <p:cNvSpPr/>
              <p:nvPr/>
            </p:nvSpPr>
            <p:spPr>
              <a:xfrm>
                <a:off x="740743" y="1672109"/>
                <a:ext cx="11233248" cy="3416320"/>
              </a:xfrm>
              <a:prstGeom prst="rect">
                <a:avLst/>
              </a:prstGeom>
            </p:spPr>
            <p:txBody>
              <a:bodyPr wrap="square">
                <a:spAutoFit/>
              </a:bodyPr>
              <a:lstStyle/>
              <a:p>
                <a:pPr algn="ctr">
                  <a:lnSpc>
                    <a:spcPct val="200000"/>
                  </a:lnSpc>
                  <a:spcAft>
                    <a:spcPts val="0"/>
                  </a:spcAft>
                </a:pPr>
                <a:r>
                  <a:rPr lang="zh-CN" altLang="zh-CN" sz="3600" b="1" kern="100" dirty="0">
                    <a:solidFill>
                      <a:srgbClr val="FF0000"/>
                    </a:solidFill>
                    <a:cs typeface="Times New Roman" panose="02020603050405020304" pitchFamily="18" charset="0"/>
                  </a:rPr>
                  <a:t>图实验</a:t>
                </a:r>
                <a:endParaRPr lang="en-US" altLang="zh-CN" sz="3600" b="1" kern="100" dirty="0">
                  <a:solidFill>
                    <a:srgbClr val="FF0000"/>
                  </a:solidFill>
                  <a:cs typeface="Times New Roman" panose="02020603050405020304" pitchFamily="18" charset="0"/>
                </a:endParaRPr>
              </a:p>
              <a:p>
                <a:pPr lvl="0" algn="ctr">
                  <a:lnSpc>
                    <a:spcPct val="200000"/>
                  </a:lnSpc>
                </a:pPr>
                <a:r>
                  <a:rPr lang="en-US" altLang="zh-CN" sz="2400" b="1" dirty="0"/>
                  <a:t>1. </a:t>
                </a:r>
                <a:r>
                  <a:rPr lang="zh-CN" altLang="zh-CN" sz="2400" b="1" dirty="0"/>
                  <a:t>生成节点个数</a:t>
                </a:r>
                <a14:m>
                  <m:oMath xmlns:m="http://schemas.openxmlformats.org/officeDocument/2006/math">
                    <m:r>
                      <a:rPr lang="en-US" altLang="zh-CN" sz="2400" b="1">
                        <a:latin typeface="Cambria Math" panose="02040503050406030204" pitchFamily="18" charset="0"/>
                      </a:rPr>
                      <m:t> </m:t>
                    </m:r>
                    <m:r>
                      <a:rPr lang="en-US" altLang="zh-CN" sz="2400" b="1" i="1">
                        <a:latin typeface="Cambria Math" panose="02040503050406030204" pitchFamily="18" charset="0"/>
                      </a:rPr>
                      <m:t>𝐍</m:t>
                    </m:r>
                    <m:r>
                      <a:rPr lang="en-US" altLang="zh-CN" sz="2400" b="1">
                        <a:latin typeface="Cambria Math" panose="02040503050406030204" pitchFamily="18" charset="0"/>
                      </a:rPr>
                      <m:t>=</m:t>
                    </m:r>
                    <m:r>
                      <a:rPr lang="en-US" altLang="zh-CN" sz="2400" b="1" i="1">
                        <a:latin typeface="Cambria Math" panose="02040503050406030204" pitchFamily="18" charset="0"/>
                      </a:rPr>
                      <m:t>𝟏𝟎𝟎𝟎</m:t>
                    </m:r>
                  </m:oMath>
                </a14:m>
                <a:r>
                  <a:rPr lang="zh-CN" altLang="zh-CN" sz="2400" b="1" dirty="0"/>
                  <a:t>，连边概率</a:t>
                </a:r>
                <a14:m>
                  <m:oMath xmlns:m="http://schemas.openxmlformats.org/officeDocument/2006/math">
                    <m:r>
                      <a:rPr lang="en-US" altLang="zh-CN" sz="2400" b="1" i="1">
                        <a:latin typeface="Cambria Math" panose="02040503050406030204" pitchFamily="18" charset="0"/>
                      </a:rPr>
                      <m:t>𝐩</m:t>
                    </m:r>
                    <m:r>
                      <a:rPr lang="en-US" altLang="zh-CN" sz="2400" b="1">
                        <a:latin typeface="Cambria Math" panose="02040503050406030204" pitchFamily="18" charset="0"/>
                      </a:rPr>
                      <m:t>=</m:t>
                    </m:r>
                    <m:r>
                      <a:rPr lang="en-US" altLang="zh-CN" sz="2400" b="1" i="1">
                        <a:latin typeface="Cambria Math" panose="02040503050406030204" pitchFamily="18" charset="0"/>
                      </a:rPr>
                      <m:t>𝟎</m:t>
                    </m:r>
                    <m:r>
                      <a:rPr lang="en-US" altLang="zh-CN" sz="2400" b="1">
                        <a:latin typeface="Cambria Math" panose="02040503050406030204" pitchFamily="18" charset="0"/>
                      </a:rPr>
                      <m:t>.</m:t>
                    </m:r>
                    <m:r>
                      <a:rPr lang="en-US" altLang="zh-CN" sz="2400" b="1" i="1">
                        <a:latin typeface="Cambria Math" panose="02040503050406030204" pitchFamily="18" charset="0"/>
                      </a:rPr>
                      <m:t>𝟎𝟓</m:t>
                    </m:r>
                  </m:oMath>
                </a14:m>
                <a:r>
                  <a:rPr lang="zh-CN" altLang="zh-CN" sz="2400" b="1" dirty="0"/>
                  <a:t>的</a:t>
                </a:r>
                <a14:m>
                  <m:oMath xmlns:m="http://schemas.openxmlformats.org/officeDocument/2006/math">
                    <m:r>
                      <a:rPr lang="en-US" altLang="zh-CN" sz="2400" b="1">
                        <a:latin typeface="Cambria Math" panose="02040503050406030204" pitchFamily="18" charset="0"/>
                      </a:rPr>
                      <m:t> </m:t>
                    </m:r>
                    <m:r>
                      <a:rPr lang="en-US" altLang="zh-CN" sz="2400" b="1" i="1">
                        <a:latin typeface="Cambria Math" panose="02040503050406030204" pitchFamily="18" charset="0"/>
                      </a:rPr>
                      <m:t>𝐄𝐑</m:t>
                    </m:r>
                    <m:r>
                      <a:rPr lang="en-US" altLang="zh-CN" sz="2400" b="1">
                        <a:latin typeface="Cambria Math" panose="02040503050406030204" pitchFamily="18" charset="0"/>
                      </a:rPr>
                      <m:t> </m:t>
                    </m:r>
                  </m:oMath>
                </a14:m>
                <a:r>
                  <a:rPr lang="zh-CN" altLang="zh-CN" sz="2400" b="1" dirty="0"/>
                  <a:t>随机图。</a:t>
                </a:r>
              </a:p>
              <a:p>
                <a:pPr lvl="0" algn="ctr">
                  <a:lnSpc>
                    <a:spcPct val="200000"/>
                  </a:lnSpc>
                </a:pPr>
                <a:r>
                  <a:rPr lang="en-US" altLang="zh-CN" sz="2400" b="1" dirty="0"/>
                  <a:t>2. </a:t>
                </a:r>
                <a:r>
                  <a:rPr lang="zh-CN" altLang="zh-CN" sz="2400" b="1" dirty="0"/>
                  <a:t>计算该图的</a:t>
                </a:r>
                <a:r>
                  <a:rPr lang="zh-CN" altLang="zh-CN" sz="2400" b="1" dirty="0">
                    <a:solidFill>
                      <a:srgbClr val="FF0000"/>
                    </a:solidFill>
                  </a:rPr>
                  <a:t>度分布</a:t>
                </a:r>
                <a:r>
                  <a:rPr lang="zh-CN" altLang="zh-CN" sz="2400" b="1" dirty="0"/>
                  <a:t>、</a:t>
                </a:r>
                <a:r>
                  <a:rPr lang="zh-CN" altLang="zh-CN" sz="2400" b="1" dirty="0">
                    <a:solidFill>
                      <a:srgbClr val="FF0000"/>
                    </a:solidFill>
                  </a:rPr>
                  <a:t>聚类系数</a:t>
                </a:r>
                <a:r>
                  <a:rPr lang="zh-CN" altLang="zh-CN" sz="2400" b="1" dirty="0"/>
                  <a:t>和</a:t>
                </a:r>
                <a:r>
                  <a:rPr lang="zh-CN" altLang="zh-CN" sz="2400" b="1" dirty="0">
                    <a:solidFill>
                      <a:srgbClr val="FF0000"/>
                    </a:solidFill>
                  </a:rPr>
                  <a:t>平均路径长度</a:t>
                </a:r>
                <a:r>
                  <a:rPr lang="zh-CN" altLang="zh-CN" sz="2400" b="1" dirty="0"/>
                  <a:t>。</a:t>
                </a:r>
              </a:p>
              <a:p>
                <a:pPr lvl="0" algn="ctr">
                  <a:lnSpc>
                    <a:spcPct val="200000"/>
                  </a:lnSpc>
                </a:pPr>
                <a:r>
                  <a:rPr lang="en-US" altLang="zh-CN" sz="2400" b="1" dirty="0"/>
                  <a:t>3. </a:t>
                </a:r>
                <a:r>
                  <a:rPr lang="zh-CN" altLang="zh-CN" sz="2400" b="1" dirty="0"/>
                  <a:t>分析该图的</a:t>
                </a:r>
                <a:r>
                  <a:rPr lang="zh-CN" altLang="zh-CN" sz="2400" b="1" dirty="0">
                    <a:solidFill>
                      <a:srgbClr val="FF0000"/>
                    </a:solidFill>
                  </a:rPr>
                  <a:t>度度相关性</a:t>
                </a:r>
                <a:r>
                  <a:rPr lang="zh-CN" altLang="zh-CN" sz="2400" b="1" dirty="0"/>
                  <a:t>和</a:t>
                </a:r>
                <a:r>
                  <a:rPr lang="zh-CN" altLang="zh-CN" sz="2400" b="1" dirty="0">
                    <a:solidFill>
                      <a:srgbClr val="FF0000"/>
                    </a:solidFill>
                  </a:rPr>
                  <a:t>簇度相关性</a:t>
                </a:r>
                <a:r>
                  <a:rPr lang="zh-CN" altLang="zh-CN" sz="2400" b="1" dirty="0"/>
                  <a:t>。</a:t>
                </a:r>
              </a:p>
            </p:txBody>
          </p:sp>
        </mc:Choice>
        <mc:Fallback xmlns="">
          <p:sp>
            <p:nvSpPr>
              <p:cNvPr id="2" name="矩形 1"/>
              <p:cNvSpPr>
                <a:spLocks noRot="1" noChangeAspect="1" noMove="1" noResize="1" noEditPoints="1" noAdjustHandles="1" noChangeArrowheads="1" noChangeShapeType="1" noTextEdit="1"/>
              </p:cNvSpPr>
              <p:nvPr/>
            </p:nvSpPr>
            <p:spPr>
              <a:xfrm>
                <a:off x="740743" y="1672109"/>
                <a:ext cx="11233248" cy="3416320"/>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492590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303957"/>
            <a:ext cx="615553"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实现</a:t>
            </a:r>
          </a:p>
        </p:txBody>
      </p:sp>
      <p:sp>
        <p:nvSpPr>
          <p:cNvPr id="2" name="矩形 1"/>
          <p:cNvSpPr/>
          <p:nvPr/>
        </p:nvSpPr>
        <p:spPr>
          <a:xfrm>
            <a:off x="174774" y="933603"/>
            <a:ext cx="12509201" cy="4845942"/>
          </a:xfrm>
          <a:prstGeom prst="rect">
            <a:avLst/>
          </a:prstGeom>
        </p:spPr>
        <p:txBody>
          <a:bodyPr wrap="square">
            <a:spAutoFit/>
          </a:bodyPr>
          <a:lstStyle/>
          <a:p>
            <a:pPr marL="227965" algn="just">
              <a:lnSpc>
                <a:spcPct val="150000"/>
              </a:lnSpc>
              <a:spcAft>
                <a:spcPts val="0"/>
              </a:spcAft>
            </a:pPr>
            <a:r>
              <a:rPr lang="zh-CN" altLang="en-US" sz="2800" b="1" kern="100" dirty="0">
                <a:cs typeface="Times New Roman" panose="02020603050405020304" pitchFamily="18" charset="0"/>
              </a:rPr>
              <a:t>程序运行时间建议：</a:t>
            </a:r>
            <a:endParaRPr lang="en-US" altLang="zh-CN" sz="2800" b="1" kern="100" dirty="0">
              <a:cs typeface="Times New Roman" panose="02020603050405020304" pitchFamily="18" charset="0"/>
            </a:endParaRPr>
          </a:p>
          <a:p>
            <a:pPr marL="227965" algn="just">
              <a:lnSpc>
                <a:spcPct val="150000"/>
              </a:lnSpc>
              <a:spcAft>
                <a:spcPts val="0"/>
              </a:spcAft>
            </a:pPr>
            <a:r>
              <a:rPr lang="en-US" altLang="zh-CN" sz="2000" kern="100" dirty="0">
                <a:cs typeface="Times New Roman" panose="02020603050405020304" pitchFamily="18" charset="0"/>
              </a:rPr>
              <a:t>#include &lt;</a:t>
            </a:r>
            <a:r>
              <a:rPr lang="en-US" altLang="zh-CN" sz="2000" kern="100" dirty="0" err="1">
                <a:cs typeface="Times New Roman" panose="02020603050405020304" pitchFamily="18" charset="0"/>
              </a:rPr>
              <a:t>windows.h</a:t>
            </a:r>
            <a:r>
              <a:rPr lang="en-US" altLang="zh-CN" sz="2000" kern="100" dirty="0">
                <a:cs typeface="Times New Roman" panose="02020603050405020304" pitchFamily="18" charset="0"/>
              </a:rPr>
              <a:t>&gt;</a:t>
            </a:r>
            <a:endParaRPr lang="en-US" altLang="zh-CN" sz="1400" dirty="0"/>
          </a:p>
          <a:p>
            <a:pPr marL="227965" algn="just">
              <a:lnSpc>
                <a:spcPct val="150000"/>
              </a:lnSpc>
              <a:spcAft>
                <a:spcPts val="0"/>
              </a:spcAft>
            </a:pPr>
            <a:r>
              <a:rPr lang="en-US" altLang="zh-CN" sz="2000" kern="100" dirty="0">
                <a:cs typeface="Times New Roman" panose="02020603050405020304" pitchFamily="18" charset="0"/>
              </a:rPr>
              <a:t>LARGE_INTEGER t1, t2,tc;</a:t>
            </a:r>
          </a:p>
          <a:p>
            <a:pPr marL="227965" algn="just">
              <a:lnSpc>
                <a:spcPct val="150000"/>
              </a:lnSpc>
              <a:spcAft>
                <a:spcPts val="0"/>
              </a:spcAft>
            </a:pPr>
            <a:r>
              <a:rPr lang="en-US" altLang="zh-CN" sz="2000" kern="100" dirty="0" err="1">
                <a:solidFill>
                  <a:srgbClr val="FF0000"/>
                </a:solidFill>
                <a:cs typeface="Times New Roman" panose="02020603050405020304" pitchFamily="18" charset="0"/>
              </a:rPr>
              <a:t>QueryPerformanceFrequency</a:t>
            </a:r>
            <a:r>
              <a:rPr lang="en-US" altLang="zh-CN" sz="2000" kern="100" dirty="0">
                <a:solidFill>
                  <a:srgbClr val="FF0000"/>
                </a:solidFill>
                <a:cs typeface="Times New Roman" panose="02020603050405020304" pitchFamily="18" charset="0"/>
              </a:rPr>
              <a:t>(&amp;</a:t>
            </a:r>
            <a:r>
              <a:rPr lang="en-US" altLang="zh-CN" sz="2000" kern="100" dirty="0" err="1">
                <a:solidFill>
                  <a:srgbClr val="FF0000"/>
                </a:solidFill>
                <a:cs typeface="Times New Roman" panose="02020603050405020304" pitchFamily="18" charset="0"/>
              </a:rPr>
              <a:t>tc</a:t>
            </a:r>
            <a:r>
              <a:rPr lang="en-US" altLang="zh-CN" sz="2000" kern="100" dirty="0">
                <a:solidFill>
                  <a:srgbClr val="FF0000"/>
                </a:solidFill>
                <a:cs typeface="Times New Roman" panose="02020603050405020304" pitchFamily="18" charset="0"/>
              </a:rPr>
              <a:t>); //</a:t>
            </a:r>
            <a:r>
              <a:rPr lang="zh-CN" altLang="en-US" sz="2000" kern="100" dirty="0">
                <a:solidFill>
                  <a:srgbClr val="FF0000"/>
                </a:solidFill>
                <a:cs typeface="Times New Roman" panose="02020603050405020304" pitchFamily="18" charset="0"/>
              </a:rPr>
              <a:t>获取系统</a:t>
            </a:r>
            <a:r>
              <a:rPr lang="en-US" altLang="zh-CN" sz="2000" kern="100" dirty="0">
                <a:solidFill>
                  <a:srgbClr val="FF0000"/>
                </a:solidFill>
                <a:cs typeface="Times New Roman" panose="02020603050405020304" pitchFamily="18" charset="0"/>
              </a:rPr>
              <a:t>CPU</a:t>
            </a:r>
            <a:r>
              <a:rPr lang="zh-CN" altLang="en-US" sz="2000" kern="100" dirty="0">
                <a:solidFill>
                  <a:srgbClr val="FF0000"/>
                </a:solidFill>
                <a:cs typeface="Times New Roman" panose="02020603050405020304" pitchFamily="18" charset="0"/>
              </a:rPr>
              <a:t>频率</a:t>
            </a:r>
            <a:endParaRPr lang="en-US" altLang="zh-CN" sz="2000" kern="100" dirty="0">
              <a:solidFill>
                <a:srgbClr val="FF0000"/>
              </a:solidFill>
              <a:cs typeface="Times New Roman" panose="02020603050405020304" pitchFamily="18" charset="0"/>
            </a:endParaRPr>
          </a:p>
          <a:p>
            <a:pPr marL="227965" algn="just">
              <a:lnSpc>
                <a:spcPct val="150000"/>
              </a:lnSpc>
              <a:spcAft>
                <a:spcPts val="0"/>
              </a:spcAft>
            </a:pPr>
            <a:r>
              <a:rPr lang="en-US" altLang="zh-CN" sz="2000" kern="100" dirty="0" err="1">
                <a:solidFill>
                  <a:srgbClr val="FF0000"/>
                </a:solidFill>
                <a:cs typeface="Times New Roman" panose="02020603050405020304" pitchFamily="18" charset="0"/>
              </a:rPr>
              <a:t>QueryPerformanceCounter</a:t>
            </a:r>
            <a:r>
              <a:rPr lang="en-US" altLang="zh-CN" sz="2000" kern="100" dirty="0">
                <a:solidFill>
                  <a:srgbClr val="FF0000"/>
                </a:solidFill>
                <a:cs typeface="Times New Roman" panose="02020603050405020304" pitchFamily="18" charset="0"/>
              </a:rPr>
              <a:t>(&amp;t1); //</a:t>
            </a:r>
            <a:r>
              <a:rPr lang="zh-CN" altLang="en-US" sz="2000" kern="100" dirty="0">
                <a:solidFill>
                  <a:srgbClr val="FF0000"/>
                </a:solidFill>
                <a:cs typeface="Times New Roman" panose="02020603050405020304" pitchFamily="18" charset="0"/>
              </a:rPr>
              <a:t>获取当前</a:t>
            </a:r>
            <a:r>
              <a:rPr lang="en-US" altLang="zh-CN" sz="2000" kern="100" dirty="0">
                <a:solidFill>
                  <a:srgbClr val="FF0000"/>
                </a:solidFill>
                <a:cs typeface="Times New Roman" panose="02020603050405020304" pitchFamily="18" charset="0"/>
              </a:rPr>
              <a:t>CPU</a:t>
            </a:r>
            <a:r>
              <a:rPr lang="zh-CN" altLang="en-US" sz="2000" kern="100" dirty="0">
                <a:solidFill>
                  <a:srgbClr val="FF0000"/>
                </a:solidFill>
                <a:cs typeface="Times New Roman" panose="02020603050405020304" pitchFamily="18" charset="0"/>
              </a:rPr>
              <a:t>时间戳，并赋值</a:t>
            </a:r>
            <a:r>
              <a:rPr lang="en-US" altLang="zh-CN" sz="2000" kern="100" dirty="0">
                <a:solidFill>
                  <a:srgbClr val="FF0000"/>
                </a:solidFill>
                <a:cs typeface="Times New Roman" panose="02020603050405020304" pitchFamily="18" charset="0"/>
              </a:rPr>
              <a:t>t1</a:t>
            </a:r>
          </a:p>
          <a:p>
            <a:pPr marL="227965" algn="just">
              <a:lnSpc>
                <a:spcPct val="150000"/>
              </a:lnSpc>
              <a:spcAft>
                <a:spcPts val="0"/>
              </a:spcAft>
            </a:pPr>
            <a:r>
              <a:rPr lang="en-US" altLang="zh-CN" sz="2000" kern="100" dirty="0">
                <a:cs typeface="Times New Roman" panose="02020603050405020304" pitchFamily="18" charset="0"/>
              </a:rPr>
              <a:t>//</a:t>
            </a:r>
            <a:r>
              <a:rPr lang="zh-CN" altLang="en-US" sz="2000" kern="100" dirty="0">
                <a:cs typeface="Times New Roman" panose="02020603050405020304" pitchFamily="18" charset="0"/>
              </a:rPr>
              <a:t>开始记录运行时间 </a:t>
            </a:r>
            <a:endParaRPr lang="en-US" altLang="zh-CN" sz="2000" kern="100" dirty="0">
              <a:cs typeface="Times New Roman" panose="02020603050405020304" pitchFamily="18" charset="0"/>
            </a:endParaRPr>
          </a:p>
          <a:p>
            <a:pPr marL="227965" algn="just">
              <a:lnSpc>
                <a:spcPct val="150000"/>
              </a:lnSpc>
              <a:spcAft>
                <a:spcPts val="0"/>
              </a:spcAft>
            </a:pPr>
            <a:r>
              <a:rPr lang="en-US" altLang="zh-CN" sz="2000" kern="100" dirty="0">
                <a:cs typeface="Times New Roman" panose="02020603050405020304" pitchFamily="18" charset="0"/>
              </a:rPr>
              <a:t>Function();</a:t>
            </a:r>
          </a:p>
          <a:p>
            <a:pPr marL="227965" algn="just">
              <a:lnSpc>
                <a:spcPct val="150000"/>
              </a:lnSpc>
              <a:spcAft>
                <a:spcPts val="0"/>
              </a:spcAft>
            </a:pPr>
            <a:r>
              <a:rPr lang="en-US" altLang="zh-CN" sz="2000" kern="100" dirty="0">
                <a:cs typeface="Times New Roman" panose="02020603050405020304" pitchFamily="18" charset="0"/>
              </a:rPr>
              <a:t>//</a:t>
            </a:r>
            <a:r>
              <a:rPr lang="zh-CN" altLang="en-US" sz="2000" kern="100" dirty="0">
                <a:cs typeface="Times New Roman" panose="02020603050405020304" pitchFamily="18" charset="0"/>
              </a:rPr>
              <a:t>结束记录运行时间 </a:t>
            </a:r>
            <a:endParaRPr lang="zh-CN" altLang="zh-CN" sz="2000" kern="100" dirty="0">
              <a:cs typeface="Times New Roman" panose="02020603050405020304" pitchFamily="18" charset="0"/>
            </a:endParaRPr>
          </a:p>
          <a:p>
            <a:pPr marL="227965" algn="just">
              <a:lnSpc>
                <a:spcPct val="150000"/>
              </a:lnSpc>
              <a:spcAft>
                <a:spcPts val="0"/>
              </a:spcAft>
            </a:pPr>
            <a:r>
              <a:rPr lang="en-US" altLang="zh-CN" sz="2000" kern="100" dirty="0" err="1">
                <a:solidFill>
                  <a:srgbClr val="FF0000"/>
                </a:solidFill>
                <a:cs typeface="Times New Roman" panose="02020603050405020304" pitchFamily="18" charset="0"/>
              </a:rPr>
              <a:t>QueryPerformanceCounter</a:t>
            </a:r>
            <a:r>
              <a:rPr lang="en-US" altLang="zh-CN" sz="2000" kern="100" dirty="0">
                <a:solidFill>
                  <a:srgbClr val="FF0000"/>
                </a:solidFill>
                <a:cs typeface="Times New Roman" panose="02020603050405020304" pitchFamily="18" charset="0"/>
              </a:rPr>
              <a:t>(&amp;t2); //</a:t>
            </a:r>
            <a:r>
              <a:rPr lang="zh-CN" altLang="en-US" sz="2000" kern="100" dirty="0">
                <a:solidFill>
                  <a:srgbClr val="FF0000"/>
                </a:solidFill>
                <a:cs typeface="Times New Roman" panose="02020603050405020304" pitchFamily="18" charset="0"/>
              </a:rPr>
              <a:t>获取当前</a:t>
            </a:r>
            <a:r>
              <a:rPr lang="en-US" altLang="zh-CN" sz="2000" kern="100" dirty="0">
                <a:solidFill>
                  <a:srgbClr val="FF0000"/>
                </a:solidFill>
                <a:cs typeface="Times New Roman" panose="02020603050405020304" pitchFamily="18" charset="0"/>
              </a:rPr>
              <a:t>CPU</a:t>
            </a:r>
            <a:r>
              <a:rPr lang="zh-CN" altLang="en-US" sz="2000" kern="100" dirty="0">
                <a:solidFill>
                  <a:srgbClr val="FF0000"/>
                </a:solidFill>
                <a:cs typeface="Times New Roman" panose="02020603050405020304" pitchFamily="18" charset="0"/>
              </a:rPr>
              <a:t>时间戳，并赋值</a:t>
            </a:r>
            <a:r>
              <a:rPr lang="en-US" altLang="zh-CN" sz="2000" kern="100" dirty="0">
                <a:solidFill>
                  <a:srgbClr val="FF0000"/>
                </a:solidFill>
                <a:cs typeface="Times New Roman" panose="02020603050405020304" pitchFamily="18" charset="0"/>
              </a:rPr>
              <a:t>t2</a:t>
            </a:r>
          </a:p>
          <a:p>
            <a:pPr marL="227965" algn="just">
              <a:lnSpc>
                <a:spcPct val="150000"/>
              </a:lnSpc>
              <a:spcAft>
                <a:spcPts val="0"/>
              </a:spcAft>
            </a:pPr>
            <a:r>
              <a:rPr lang="fr-FR" altLang="zh-CN" sz="2000" kern="100" dirty="0">
                <a:cs typeface="Times New Roman" panose="02020603050405020304" pitchFamily="18" charset="0"/>
              </a:rPr>
              <a:t>cout &lt;&lt; "Running time:" &lt;&lt; (double)(t2.QuadPart-t1.QuadPart) / (double)tc.QuadPart &lt;&lt; "s" &lt;&lt; endl;</a:t>
            </a:r>
            <a:endParaRPr lang="en-US" altLang="zh-CN" sz="2000" kern="100" dirty="0">
              <a:cs typeface="Times New Roman" panose="02020603050405020304" pitchFamily="18" charset="0"/>
            </a:endParaRPr>
          </a:p>
        </p:txBody>
      </p:sp>
    </p:spTree>
    <p:extLst>
      <p:ext uri="{BB962C8B-B14F-4D97-AF65-F5344CB8AC3E}">
        <p14:creationId xmlns:p14="http://schemas.microsoft.com/office/powerpoint/2010/main" val="11724540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303957"/>
            <a:ext cx="3392980" cy="369332"/>
          </a:xfrm>
          <a:prstGeom prst="rect">
            <a:avLst/>
          </a:prstGeom>
          <a:noFill/>
        </p:spPr>
        <p:txBody>
          <a:bodyPr wrap="none" lIns="0" tIns="0" rIns="0" bIns="0" rtlCol="0">
            <a:spAutoFit/>
          </a:bodyPr>
          <a:lstStyle/>
          <a:p>
            <a:pPr defTabSz="964278"/>
            <a:r>
              <a:rPr lang="en-US" altLang="zh-CN" sz="2400" b="1" dirty="0">
                <a:solidFill>
                  <a:srgbClr val="0F6FC6"/>
                </a:solidFill>
                <a:latin typeface="微软雅黑" panose="020B0503020204020204" pitchFamily="34" charset="-122"/>
                <a:ea typeface="微软雅黑" panose="020B0503020204020204" pitchFamily="34" charset="-122"/>
                <a:cs typeface="+mn-ea"/>
                <a:sym typeface="+mn-lt"/>
              </a:rPr>
              <a:t>3.2</a:t>
            </a:r>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矩阵的</a:t>
            </a:r>
            <a:r>
              <a:rPr lang="en-US" altLang="zh-CN" sz="2400" b="1" dirty="0">
                <a:solidFill>
                  <a:srgbClr val="0F6FC6"/>
                </a:solidFill>
                <a:latin typeface="微软雅黑" panose="020B0503020204020204" pitchFamily="34" charset="-122"/>
                <a:ea typeface="微软雅黑" panose="020B0503020204020204" pitchFamily="34" charset="-122"/>
                <a:cs typeface="+mn-ea"/>
                <a:sym typeface="+mn-lt"/>
              </a:rPr>
              <a:t>Strassen </a:t>
            </a:r>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算法</a:t>
            </a:r>
          </a:p>
        </p:txBody>
      </p:sp>
      <mc:AlternateContent xmlns:mc="http://schemas.openxmlformats.org/markup-compatibility/2006" xmlns:a14="http://schemas.microsoft.com/office/drawing/2010/main">
        <mc:Choice Requires="a14">
          <p:sp>
            <p:nvSpPr>
              <p:cNvPr id="2" name="矩形 1"/>
              <p:cNvSpPr/>
              <p:nvPr/>
            </p:nvSpPr>
            <p:spPr>
              <a:xfrm>
                <a:off x="174774" y="808688"/>
                <a:ext cx="12509201" cy="4193456"/>
              </a:xfrm>
              <a:prstGeom prst="rect">
                <a:avLst/>
              </a:prstGeom>
            </p:spPr>
            <p:txBody>
              <a:bodyPr wrap="square">
                <a:spAutoFit/>
              </a:bodyPr>
              <a:lstStyle/>
              <a:p>
                <a:pPr marL="227965" algn="just">
                  <a:lnSpc>
                    <a:spcPct val="125000"/>
                  </a:lnSpc>
                  <a:spcAft>
                    <a:spcPts val="0"/>
                  </a:spcAft>
                </a:pPr>
                <a:r>
                  <a:rPr lang="zh-CN" altLang="en-US" sz="2800" b="1" kern="100" dirty="0">
                    <a:cs typeface="Times New Roman" panose="02020603050405020304" pitchFamily="18" charset="0"/>
                  </a:rPr>
                  <a:t>附加题</a:t>
                </a:r>
                <a:endParaRPr lang="en-US" altLang="zh-CN" sz="2800" b="1" kern="100" dirty="0">
                  <a:cs typeface="Times New Roman" panose="02020603050405020304" pitchFamily="18" charset="0"/>
                </a:endParaRPr>
              </a:p>
              <a:p>
                <a:pPr marL="342900" lvl="0" indent="-342900">
                  <a:lnSpc>
                    <a:spcPct val="150000"/>
                  </a:lnSpc>
                  <a:buFont typeface="+mj-lt"/>
                  <a:buAutoNum type="arabicPeriod"/>
                </a:pPr>
                <a:r>
                  <a:rPr lang="zh-CN" altLang="zh-CN" dirty="0"/>
                  <a:t>随机生成维数</a:t>
                </a:r>
                <a14:m>
                  <m:oMath xmlns:m="http://schemas.openxmlformats.org/officeDocument/2006/math">
                    <m:r>
                      <a:rPr lang="zh-CN" altLang="zh-CN">
                        <a:latin typeface="Cambria Math" panose="02040503050406030204" pitchFamily="18" charset="0"/>
                      </a:rPr>
                      <m:t> </m:t>
                    </m:r>
                    <m:r>
                      <a:rPr lang="en-US" altLang="zh-CN" i="1">
                        <a:latin typeface="Cambria Math" panose="02040503050406030204" pitchFamily="18" charset="0"/>
                      </a:rPr>
                      <m:t>𝑛</m:t>
                    </m:r>
                    <m:r>
                      <a:rPr lang="en-US" altLang="zh-CN" i="1">
                        <a:latin typeface="Cambria Math" panose="02040503050406030204" pitchFamily="18" charset="0"/>
                      </a:rPr>
                      <m:t> </m:t>
                    </m:r>
                  </m:oMath>
                </a14:m>
                <a:r>
                  <a:rPr lang="zh-CN" altLang="zh-CN" dirty="0"/>
                  <a:t>分别为</a:t>
                </a:r>
                <a14:m>
                  <m:oMath xmlns:m="http://schemas.openxmlformats.org/officeDocument/2006/math">
                    <m:r>
                      <a:rPr lang="zh-CN" altLang="zh-CN">
                        <a:latin typeface="Cambria Math" panose="02040503050406030204" pitchFamily="18" charset="0"/>
                      </a:rPr>
                      <m:t> </m:t>
                    </m:r>
                    <m:r>
                      <a:rPr lang="en-US" altLang="zh-CN" i="1">
                        <a:latin typeface="Cambria Math" panose="02040503050406030204" pitchFamily="18" charset="0"/>
                      </a:rPr>
                      <m:t>50,  100,  200,  500,  1000 </m:t>
                    </m:r>
                  </m:oMath>
                </a14:m>
                <a:r>
                  <a:rPr lang="zh-CN" altLang="zh-CN" dirty="0"/>
                  <a:t>的方阵</a:t>
                </a:r>
                <a14:m>
                  <m:oMath xmlns:m="http://schemas.openxmlformats.org/officeDocument/2006/math">
                    <m:r>
                      <a:rPr lang="zh-CN" altLang="zh-CN">
                        <a:latin typeface="Cambria Math" panose="02040503050406030204" pitchFamily="18" charset="0"/>
                      </a:rPr>
                      <m:t> </m:t>
                    </m:r>
                    <m:r>
                      <a:rPr lang="en-US" altLang="zh-CN" i="1">
                        <a:latin typeface="Cambria Math" panose="02040503050406030204" pitchFamily="18" charset="0"/>
                      </a:rPr>
                      <m:t>𝐴</m:t>
                    </m:r>
                    <m:r>
                      <a:rPr lang="en-US" altLang="zh-CN" i="1">
                        <a:latin typeface="Cambria Math" panose="02040503050406030204" pitchFamily="18" charset="0"/>
                      </a:rPr>
                      <m:t> </m:t>
                    </m:r>
                  </m:oMath>
                </a14:m>
                <a:r>
                  <a:rPr lang="zh-CN" altLang="zh-CN" dirty="0"/>
                  <a:t>和</a:t>
                </a:r>
                <a14:m>
                  <m:oMath xmlns:m="http://schemas.openxmlformats.org/officeDocument/2006/math">
                    <m:r>
                      <a:rPr lang="zh-CN" altLang="zh-CN">
                        <a:latin typeface="Cambria Math" panose="02040503050406030204" pitchFamily="18" charset="0"/>
                      </a:rPr>
                      <m:t> </m:t>
                    </m:r>
                    <m:r>
                      <a:rPr lang="en-US" altLang="zh-CN" i="1">
                        <a:latin typeface="Cambria Math" panose="02040503050406030204" pitchFamily="18" charset="0"/>
                      </a:rPr>
                      <m:t>𝐵</m:t>
                    </m:r>
                  </m:oMath>
                </a14:m>
                <a:r>
                  <a:rPr lang="zh-CN" altLang="zh-CN" dirty="0"/>
                  <a:t>，矩阵中的每个元素均为区间</a:t>
                </a:r>
                <a14:m>
                  <m:oMath xmlns:m="http://schemas.openxmlformats.org/officeDocument/2006/math">
                    <m:r>
                      <a:rPr lang="zh-CN" altLang="zh-CN">
                        <a:latin typeface="Cambria Math" panose="02040503050406030204" pitchFamily="18" charset="0"/>
                      </a:rPr>
                      <m:t> </m:t>
                    </m:r>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m:t>
                        </m:r>
                        <m:r>
                          <a:rPr lang="en-US" altLang="zh-CN">
                            <a:latin typeface="Cambria Math" panose="02040503050406030204" pitchFamily="18" charset="0"/>
                          </a:rPr>
                          <m:t>50,  50</m:t>
                        </m:r>
                      </m:e>
                    </m:d>
                  </m:oMath>
                </a14:m>
                <a:r>
                  <a:rPr lang="zh-CN" altLang="zh-CN" dirty="0"/>
                  <a:t>的随机整数。</a:t>
                </a:r>
              </a:p>
              <a:p>
                <a:pPr marL="342900" lvl="0" indent="-342900">
                  <a:lnSpc>
                    <a:spcPct val="150000"/>
                  </a:lnSpc>
                  <a:buFont typeface="+mj-lt"/>
                  <a:buAutoNum type="arabicPeriod"/>
                </a:pPr>
                <a:r>
                  <a:rPr lang="zh-CN" altLang="zh-CN" dirty="0"/>
                  <a:t>分别用朴素矩阵算法和</a:t>
                </a:r>
                <a14:m>
                  <m:oMath xmlns:m="http://schemas.openxmlformats.org/officeDocument/2006/math">
                    <m:r>
                      <a:rPr lang="zh-CN" altLang="zh-CN">
                        <a:latin typeface="Cambria Math" panose="02040503050406030204" pitchFamily="18" charset="0"/>
                      </a:rPr>
                      <m:t> </m:t>
                    </m:r>
                    <m:r>
                      <a:rPr lang="en-US" altLang="zh-CN" i="1">
                        <a:latin typeface="Cambria Math" panose="02040503050406030204" pitchFamily="18" charset="0"/>
                      </a:rPr>
                      <m:t>𝑆𝑡𝑟𝑎𝑠𝑠𝑒𝑛</m:t>
                    </m:r>
                    <m:r>
                      <a:rPr lang="en-US" altLang="zh-CN" i="1">
                        <a:latin typeface="Cambria Math" panose="02040503050406030204" pitchFamily="18" charset="0"/>
                      </a:rPr>
                      <m:t> </m:t>
                    </m:r>
                  </m:oMath>
                </a14:m>
                <a:r>
                  <a:rPr lang="zh-CN" altLang="zh-CN" dirty="0"/>
                  <a:t>算法计算矩阵</a:t>
                </a:r>
                <a14:m>
                  <m:oMath xmlns:m="http://schemas.openxmlformats.org/officeDocument/2006/math">
                    <m:r>
                      <a:rPr lang="zh-CN" altLang="zh-CN">
                        <a:latin typeface="Cambria Math" panose="02040503050406030204" pitchFamily="18" charset="0"/>
                      </a:rPr>
                      <m:t> </m:t>
                    </m:r>
                    <m:r>
                      <a:rPr lang="en-US" altLang="zh-CN" i="1">
                        <a:latin typeface="Cambria Math" panose="02040503050406030204" pitchFamily="18" charset="0"/>
                      </a:rPr>
                      <m:t>𝐴</m:t>
                    </m:r>
                    <m:r>
                      <a:rPr lang="en-US" altLang="zh-CN" i="1">
                        <a:latin typeface="Cambria Math" panose="02040503050406030204" pitchFamily="18" charset="0"/>
                      </a:rPr>
                      <m:t> </m:t>
                    </m:r>
                  </m:oMath>
                </a14:m>
                <a:r>
                  <a:rPr lang="zh-CN" altLang="zh-CN" dirty="0"/>
                  <a:t>和</a:t>
                </a:r>
                <a14:m>
                  <m:oMath xmlns:m="http://schemas.openxmlformats.org/officeDocument/2006/math">
                    <m:r>
                      <a:rPr lang="zh-CN" altLang="zh-CN">
                        <a:latin typeface="Cambria Math" panose="02040503050406030204" pitchFamily="18" charset="0"/>
                      </a:rPr>
                      <m:t> </m:t>
                    </m:r>
                    <m:r>
                      <a:rPr lang="en-US" altLang="zh-CN" i="1">
                        <a:latin typeface="Cambria Math" panose="02040503050406030204" pitchFamily="18" charset="0"/>
                      </a:rPr>
                      <m:t>𝐵</m:t>
                    </m:r>
                    <m:r>
                      <a:rPr lang="en-US" altLang="zh-CN" i="1">
                        <a:latin typeface="Cambria Math" panose="02040503050406030204" pitchFamily="18" charset="0"/>
                      </a:rPr>
                      <m:t> </m:t>
                    </m:r>
                  </m:oMath>
                </a14:m>
                <a:r>
                  <a:rPr lang="zh-CN" altLang="zh-CN" dirty="0"/>
                  <a:t>的乘积，用</a:t>
                </a:r>
                <a14:m>
                  <m:oMath xmlns:m="http://schemas.openxmlformats.org/officeDocument/2006/math">
                    <m:r>
                      <a:rPr lang="en-US" altLang="zh-CN">
                        <a:latin typeface="Cambria Math" panose="02040503050406030204" pitchFamily="18" charset="0"/>
                      </a:rPr>
                      <m:t> </m:t>
                    </m:r>
                    <m:r>
                      <m:rPr>
                        <m:sty m:val="p"/>
                      </m:rPr>
                      <a:rPr lang="en-US" altLang="zh-CN">
                        <a:latin typeface="Cambria Math" panose="02040503050406030204" pitchFamily="18" charset="0"/>
                      </a:rPr>
                      <m:t>C</m:t>
                    </m:r>
                    <m:r>
                      <a:rPr lang="en-US" altLang="zh-CN">
                        <a:latin typeface="Cambria Math" panose="02040503050406030204" pitchFamily="18" charset="0"/>
                      </a:rPr>
                      <m:t> </m:t>
                    </m:r>
                  </m:oMath>
                </a14:m>
                <a:r>
                  <a:rPr lang="zh-CN" altLang="zh-CN" dirty="0"/>
                  <a:t>表示。</a:t>
                </a:r>
              </a:p>
              <a:p>
                <a:pPr marL="342900" lvl="0" indent="-342900">
                  <a:lnSpc>
                    <a:spcPct val="150000"/>
                  </a:lnSpc>
                  <a:buFont typeface="+mj-lt"/>
                  <a:buAutoNum type="arabicPeriod"/>
                </a:pPr>
                <a:r>
                  <a:rPr lang="zh-CN" altLang="zh-CN" dirty="0"/>
                  <a:t>比较朴素矩阵算法和</a:t>
                </a:r>
                <a14:m>
                  <m:oMath xmlns:m="http://schemas.openxmlformats.org/officeDocument/2006/math">
                    <m:r>
                      <a:rPr lang="zh-CN" altLang="zh-CN">
                        <a:latin typeface="Cambria Math" panose="02040503050406030204" pitchFamily="18" charset="0"/>
                      </a:rPr>
                      <m:t> </m:t>
                    </m:r>
                    <m:r>
                      <a:rPr lang="en-US" altLang="zh-CN" i="1">
                        <a:latin typeface="Cambria Math" panose="02040503050406030204" pitchFamily="18" charset="0"/>
                      </a:rPr>
                      <m:t>𝑆𝑡𝑟𝑎𝑠𝑠𝑒𝑛</m:t>
                    </m:r>
                    <m:r>
                      <a:rPr lang="en-US" altLang="zh-CN" i="1">
                        <a:latin typeface="Cambria Math" panose="02040503050406030204" pitchFamily="18" charset="0"/>
                      </a:rPr>
                      <m:t> </m:t>
                    </m:r>
                  </m:oMath>
                </a14:m>
                <a:r>
                  <a:rPr lang="zh-CN" altLang="zh-CN" dirty="0"/>
                  <a:t>算法在时间上的差异。</a:t>
                </a:r>
                <a:endParaRPr lang="en-US" altLang="zh-CN" dirty="0"/>
              </a:p>
              <a:p>
                <a:pPr marL="342900" lvl="0" indent="-342900">
                  <a:lnSpc>
                    <a:spcPct val="150000"/>
                  </a:lnSpc>
                  <a:buFont typeface="+mj-lt"/>
                  <a:buAutoNum type="arabicPeriod"/>
                </a:pPr>
                <a:endParaRPr lang="en-US" altLang="zh-CN" dirty="0"/>
              </a:p>
              <a:p>
                <a:pPr lvl="0">
                  <a:lnSpc>
                    <a:spcPct val="150000"/>
                  </a:lnSpc>
                </a:pPr>
                <a:r>
                  <a:rPr lang="zh-CN" altLang="en-US" sz="3200" b="1" dirty="0">
                    <a:latin typeface="微软雅黑" panose="020B0503020204020204" pitchFamily="34" charset="-122"/>
                    <a:ea typeface="微软雅黑" panose="020B0503020204020204" pitchFamily="34" charset="-122"/>
                  </a:rPr>
                  <a:t>矩阵乘法的定义</a:t>
                </a:r>
                <a:endParaRPr lang="zh-CN" altLang="zh-CN" sz="3200" b="1" dirty="0">
                  <a:latin typeface="微软雅黑" panose="020B0503020204020204" pitchFamily="34" charset="-122"/>
                  <a:ea typeface="微软雅黑" panose="020B0503020204020204" pitchFamily="34" charset="-122"/>
                </a:endParaRPr>
              </a:p>
              <a:p>
                <a:pPr>
                  <a:lnSpc>
                    <a:spcPct val="125000"/>
                  </a:lnSpc>
                </a:pPr>
                <a:endParaRPr lang="en-US" altLang="zh-CN" sz="2800" b="1" kern="100" dirty="0">
                  <a:cs typeface="Times New Roman" panose="02020603050405020304" pitchFamily="18" charset="0"/>
                </a:endParaRPr>
              </a:p>
              <a:p>
                <a:pPr lvl="0">
                  <a:lnSpc>
                    <a:spcPct val="125000"/>
                  </a:lnSpc>
                </a:pPr>
                <a:endParaRPr lang="zh-CN" altLang="zh-CN" dirty="0"/>
              </a:p>
              <a:p>
                <a:pPr marL="227965" algn="just">
                  <a:spcAft>
                    <a:spcPts val="0"/>
                  </a:spcAft>
                </a:pPr>
                <a:endParaRPr lang="zh-CN" altLang="zh-CN" kern="100" dirty="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174774" y="808688"/>
                <a:ext cx="12509201" cy="4193456"/>
              </a:xfrm>
              <a:prstGeom prst="rect">
                <a:avLst/>
              </a:prstGeom>
              <a:blipFill>
                <a:blip r:embed="rId3"/>
                <a:stretch>
                  <a:fillRect l="-1267" t="-727"/>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4484C7FA-552E-4B8E-BFEF-1A5DA4180D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5039" y="2752229"/>
            <a:ext cx="8068801" cy="4353533"/>
          </a:xfrm>
          <a:prstGeom prst="rect">
            <a:avLst/>
          </a:prstGeom>
        </p:spPr>
      </p:pic>
      <p:sp>
        <p:nvSpPr>
          <p:cNvPr id="16" name="矩形 15">
            <a:extLst>
              <a:ext uri="{FF2B5EF4-FFF2-40B4-BE49-F238E27FC236}">
                <a16:creationId xmlns:a16="http://schemas.microsoft.com/office/drawing/2014/main" id="{B4BD053E-C0E5-44E6-9AEF-AB5DEE415413}"/>
              </a:ext>
            </a:extLst>
          </p:cNvPr>
          <p:cNvSpPr/>
          <p:nvPr/>
        </p:nvSpPr>
        <p:spPr>
          <a:xfrm>
            <a:off x="207259" y="6054630"/>
            <a:ext cx="4137671" cy="369332"/>
          </a:xfrm>
          <a:prstGeom prst="rect">
            <a:avLst/>
          </a:prstGeom>
        </p:spPr>
        <p:txBody>
          <a:bodyPr wrap="none">
            <a:spAutoFit/>
          </a:bodyPr>
          <a:lstStyle/>
          <a:p>
            <a:r>
              <a:rPr lang="zh-CN" altLang="en-US" b="1" dirty="0">
                <a:solidFill>
                  <a:srgbClr val="000000"/>
                </a:solidFill>
                <a:latin typeface="Verdana" panose="020B0604030504040204" pitchFamily="34" charset="0"/>
              </a:rPr>
              <a:t>矩阵相乘的朴素算法 </a:t>
            </a:r>
            <a:r>
              <a:rPr lang="en-US" altLang="zh-CN" b="1" dirty="0">
                <a:solidFill>
                  <a:srgbClr val="000000"/>
                </a:solidFill>
                <a:latin typeface="Verdana" panose="020B0604030504040204" pitchFamily="34" charset="0"/>
              </a:rPr>
              <a:t>T(n) = </a:t>
            </a:r>
            <a:r>
              <a:rPr lang="el-GR" altLang="zh-CN" b="1" dirty="0">
                <a:solidFill>
                  <a:srgbClr val="000000"/>
                </a:solidFill>
                <a:latin typeface="Verdana" panose="020B0604030504040204" pitchFamily="34" charset="0"/>
              </a:rPr>
              <a:t>Θ(</a:t>
            </a:r>
            <a:r>
              <a:rPr lang="en-US" altLang="zh-CN" b="1" dirty="0">
                <a:solidFill>
                  <a:srgbClr val="000000"/>
                </a:solidFill>
                <a:latin typeface="Verdana" panose="020B0604030504040204" pitchFamily="34" charset="0"/>
              </a:rPr>
              <a:t>n3) </a:t>
            </a:r>
          </a:p>
        </p:txBody>
      </p:sp>
    </p:spTree>
    <p:extLst>
      <p:ext uri="{BB962C8B-B14F-4D97-AF65-F5344CB8AC3E}">
        <p14:creationId xmlns:p14="http://schemas.microsoft.com/office/powerpoint/2010/main" val="6228073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303957"/>
            <a:ext cx="1231106"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题目分析</a:t>
            </a:r>
          </a:p>
        </p:txBody>
      </p:sp>
      <p:pic>
        <p:nvPicPr>
          <p:cNvPr id="7" name="图片 6">
            <a:extLst>
              <a:ext uri="{FF2B5EF4-FFF2-40B4-BE49-F238E27FC236}">
                <a16:creationId xmlns:a16="http://schemas.microsoft.com/office/drawing/2014/main" id="{F2FD9C71-2F27-494B-85B3-B72A0103E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791" y="1029926"/>
            <a:ext cx="10177951" cy="6202724"/>
          </a:xfrm>
          <a:prstGeom prst="rect">
            <a:avLst/>
          </a:prstGeom>
        </p:spPr>
      </p:pic>
    </p:spTree>
    <p:extLst>
      <p:ext uri="{BB962C8B-B14F-4D97-AF65-F5344CB8AC3E}">
        <p14:creationId xmlns:p14="http://schemas.microsoft.com/office/powerpoint/2010/main" val="14035568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303957"/>
            <a:ext cx="1231106"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题目分析</a:t>
            </a:r>
          </a:p>
        </p:txBody>
      </p:sp>
      <p:pic>
        <p:nvPicPr>
          <p:cNvPr id="3" name="图片 2">
            <a:extLst>
              <a:ext uri="{FF2B5EF4-FFF2-40B4-BE49-F238E27FC236}">
                <a16:creationId xmlns:a16="http://schemas.microsoft.com/office/drawing/2014/main" id="{201A36C0-3AB8-44E7-99E5-F8754B883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847" y="1024037"/>
            <a:ext cx="9000605" cy="6090975"/>
          </a:xfrm>
          <a:prstGeom prst="rect">
            <a:avLst/>
          </a:prstGeom>
        </p:spPr>
      </p:pic>
    </p:spTree>
    <p:extLst>
      <p:ext uri="{BB962C8B-B14F-4D97-AF65-F5344CB8AC3E}">
        <p14:creationId xmlns:p14="http://schemas.microsoft.com/office/powerpoint/2010/main" val="37374092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303957"/>
            <a:ext cx="1231106"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题目分析</a:t>
            </a:r>
          </a:p>
        </p:txBody>
      </p:sp>
      <p:pic>
        <p:nvPicPr>
          <p:cNvPr id="4" name="图片 3">
            <a:extLst>
              <a:ext uri="{FF2B5EF4-FFF2-40B4-BE49-F238E27FC236}">
                <a16:creationId xmlns:a16="http://schemas.microsoft.com/office/drawing/2014/main" id="{E4174B44-87D6-476E-A2D3-081E35C92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8513" y="814933"/>
            <a:ext cx="8587644" cy="6221776"/>
          </a:xfrm>
          <a:prstGeom prst="rect">
            <a:avLst/>
          </a:prstGeom>
        </p:spPr>
      </p:pic>
    </p:spTree>
    <p:extLst>
      <p:ext uri="{BB962C8B-B14F-4D97-AF65-F5344CB8AC3E}">
        <p14:creationId xmlns:p14="http://schemas.microsoft.com/office/powerpoint/2010/main" val="15204536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B3DC2B1-9DFB-4E8D-A859-A665ABF3B222}"/>
                  </a:ext>
                </a:extLst>
              </p:cNvPr>
              <p:cNvSpPr txBox="1"/>
              <p:nvPr/>
            </p:nvSpPr>
            <p:spPr>
              <a:xfrm>
                <a:off x="1684623" y="880021"/>
                <a:ext cx="9226652" cy="2580578"/>
              </a:xfrm>
              <a:prstGeom prst="rect">
                <a:avLst/>
              </a:prstGeom>
              <a:noFill/>
            </p:spPr>
            <p:txBody>
              <a:bodyPr wrap="square" rtlCol="0">
                <a:spAutoFit/>
              </a:bodyPr>
              <a:lstStyle/>
              <a:p>
                <a:pPr fontAlgn="auto">
                  <a:spcBef>
                    <a:spcPts val="0"/>
                  </a:spcBef>
                  <a:spcAft>
                    <a:spcPts val="0"/>
                  </a:spcAft>
                </a:pPr>
                <a:r>
                  <a:rPr lang="zh-CN" altLang="en-US" sz="2109" dirty="0">
                    <a:latin typeface="Arial"/>
                    <a:ea typeface="楷体_GB2312"/>
                  </a:rPr>
                  <a:t>分治策略真的无效吗？答案是否定的，一个叫</a:t>
                </a:r>
                <a:r>
                  <a:rPr lang="en-US" altLang="zh-CN" sz="2109" dirty="0">
                    <a:latin typeface="Arial"/>
                    <a:ea typeface="楷体_GB2312"/>
                    <a:cs typeface="+mn-ea"/>
                    <a:sym typeface="+mn-lt"/>
                  </a:rPr>
                  <a:t>Strassen</a:t>
                </a:r>
                <a:r>
                  <a:rPr lang="zh-CN" altLang="en-US" sz="2109" dirty="0">
                    <a:latin typeface="Arial"/>
                    <a:ea typeface="楷体_GB2312"/>
                    <a:cs typeface="+mn-ea"/>
                    <a:sym typeface="+mn-lt"/>
                  </a:rPr>
                  <a:t>的人提出只要用点小技巧，算法复杂度就会指数级下降。</a:t>
                </a:r>
                <a:endParaRPr lang="en-US" altLang="zh-CN" sz="2109" dirty="0">
                  <a:latin typeface="Arial"/>
                  <a:ea typeface="楷体_GB2312"/>
                  <a:cs typeface="+mn-ea"/>
                  <a:sym typeface="+mn-lt"/>
                </a:endParaRPr>
              </a:p>
              <a:p>
                <a:pPr fontAlgn="auto">
                  <a:spcBef>
                    <a:spcPts val="0"/>
                  </a:spcBef>
                  <a:spcAft>
                    <a:spcPts val="0"/>
                  </a:spcAft>
                </a:pPr>
                <a:endParaRPr lang="en-US" altLang="zh-CN" sz="2109" dirty="0">
                  <a:latin typeface="Arial"/>
                  <a:ea typeface="楷体_GB2312"/>
                  <a:cs typeface="+mn-ea"/>
                  <a:sym typeface="+mn-lt"/>
                </a:endParaRPr>
              </a:p>
              <a:p>
                <a:pPr fontAlgn="auto">
                  <a:spcBef>
                    <a:spcPts val="0"/>
                  </a:spcBef>
                  <a:spcAft>
                    <a:spcPts val="0"/>
                  </a:spcAft>
                </a:pPr>
                <a:r>
                  <a:rPr lang="en-US" altLang="zh-CN" sz="2109" dirty="0">
                    <a:latin typeface="Arial"/>
                    <a:ea typeface="楷体_GB2312"/>
                    <a:cs typeface="+mn-ea"/>
                    <a:sym typeface="+mn-lt"/>
                  </a:rPr>
                  <a:t>Strassen</a:t>
                </a:r>
                <a:r>
                  <a:rPr lang="zh-CN" altLang="en-US" sz="2109" dirty="0">
                    <a:latin typeface="Arial"/>
                    <a:ea typeface="楷体_GB2312"/>
                    <a:cs typeface="+mn-ea"/>
                    <a:sym typeface="+mn-lt"/>
                  </a:rPr>
                  <a:t>算法的核心思想是令递归树稍微不那么茂盛一点儿，即只递归进行</a:t>
                </a:r>
                <a:r>
                  <a:rPr lang="en-US" altLang="zh-CN" sz="2109" dirty="0">
                    <a:latin typeface="Arial"/>
                    <a:ea typeface="楷体_GB2312"/>
                    <a:cs typeface="+mn-ea"/>
                    <a:sym typeface="+mn-lt"/>
                  </a:rPr>
                  <a:t>7</a:t>
                </a:r>
                <a:r>
                  <a:rPr lang="zh-CN" altLang="en-US" sz="2109" dirty="0">
                    <a:latin typeface="Arial"/>
                    <a:ea typeface="楷体_GB2312"/>
                    <a:cs typeface="+mn-ea"/>
                    <a:sym typeface="+mn-lt"/>
                  </a:rPr>
                  <a:t>次而不是</a:t>
                </a:r>
                <a:r>
                  <a:rPr lang="en-US" altLang="zh-CN" sz="2109" dirty="0">
                    <a:latin typeface="Arial"/>
                    <a:ea typeface="楷体_GB2312"/>
                    <a:cs typeface="+mn-ea"/>
                    <a:sym typeface="+mn-lt"/>
                  </a:rPr>
                  <a:t>8</a:t>
                </a:r>
                <a:r>
                  <a:rPr lang="zh-CN" altLang="en-US" sz="2109" dirty="0">
                    <a:latin typeface="Arial"/>
                    <a:ea typeface="楷体_GB2312"/>
                    <a:cs typeface="+mn-ea"/>
                    <a:sym typeface="+mn-lt"/>
                  </a:rPr>
                  <a:t>次</a:t>
                </a:r>
                <a:r>
                  <a:rPr lang="en-US" altLang="zh-CN" sz="2109" dirty="0">
                    <a:latin typeface="Arial"/>
                    <a:ea typeface="楷体_GB2312"/>
                    <a:cs typeface="+mn-ea"/>
                    <a:sym typeface="+mn-lt"/>
                  </a:rPr>
                  <a:t>(</a:t>
                </a:r>
                <a14:m>
                  <m:oMath xmlns:m="http://schemas.openxmlformats.org/officeDocument/2006/math">
                    <m:f>
                      <m:fPr>
                        <m:ctrlPr>
                          <a:rPr lang="en-US" altLang="zh-CN" sz="2109" i="1">
                            <a:latin typeface="Cambria Math" panose="02040503050406030204" pitchFamily="18" charset="0"/>
                            <a:cs typeface="+mn-ea"/>
                            <a:sym typeface="+mn-lt"/>
                          </a:rPr>
                        </m:ctrlPr>
                      </m:fPr>
                      <m:num>
                        <m:r>
                          <a:rPr lang="en-US" altLang="zh-CN" sz="2109" i="1">
                            <a:latin typeface="Cambria Math" panose="02040503050406030204" pitchFamily="18" charset="0"/>
                            <a:cs typeface="+mn-ea"/>
                            <a:sym typeface="+mn-lt"/>
                          </a:rPr>
                          <m:t>𝑛</m:t>
                        </m:r>
                      </m:num>
                      <m:den>
                        <m:r>
                          <a:rPr lang="en-US" altLang="zh-CN" sz="2109" i="1">
                            <a:latin typeface="Cambria Math" panose="02040503050406030204" pitchFamily="18" charset="0"/>
                            <a:cs typeface="+mn-ea"/>
                            <a:sym typeface="+mn-lt"/>
                          </a:rPr>
                          <m:t>2</m:t>
                        </m:r>
                      </m:den>
                    </m:f>
                    <m:r>
                      <a:rPr lang="en-US" altLang="zh-CN" sz="2109" i="1">
                        <a:latin typeface="Cambria Math" panose="02040503050406030204" pitchFamily="18" charset="0"/>
                        <a:ea typeface="Cambria Math" panose="02040503050406030204" pitchFamily="18" charset="0"/>
                        <a:cs typeface="+mn-ea"/>
                        <a:sym typeface="+mn-lt"/>
                      </a:rPr>
                      <m:t>×</m:t>
                    </m:r>
                    <m:f>
                      <m:fPr>
                        <m:ctrlPr>
                          <a:rPr lang="en-US" altLang="zh-CN" sz="2109" i="1">
                            <a:latin typeface="Cambria Math" panose="02040503050406030204" pitchFamily="18" charset="0"/>
                            <a:ea typeface="Cambria Math" panose="02040503050406030204" pitchFamily="18" charset="0"/>
                            <a:cs typeface="+mn-ea"/>
                            <a:sym typeface="+mn-lt"/>
                          </a:rPr>
                        </m:ctrlPr>
                      </m:fPr>
                      <m:num>
                        <m:r>
                          <a:rPr lang="en-US" altLang="zh-CN" sz="2109" i="1">
                            <a:latin typeface="Cambria Math" panose="02040503050406030204" pitchFamily="18" charset="0"/>
                            <a:ea typeface="Cambria Math" panose="02040503050406030204" pitchFamily="18" charset="0"/>
                            <a:cs typeface="+mn-ea"/>
                            <a:sym typeface="+mn-lt"/>
                          </a:rPr>
                          <m:t>𝑛</m:t>
                        </m:r>
                      </m:num>
                      <m:den>
                        <m:r>
                          <a:rPr lang="en-US" altLang="zh-CN" sz="2109" i="1">
                            <a:latin typeface="Cambria Math" panose="02040503050406030204" pitchFamily="18" charset="0"/>
                            <a:ea typeface="Cambria Math" panose="02040503050406030204" pitchFamily="18" charset="0"/>
                            <a:cs typeface="+mn-ea"/>
                            <a:sym typeface="+mn-lt"/>
                          </a:rPr>
                          <m:t>2</m:t>
                        </m:r>
                      </m:den>
                    </m:f>
                  </m:oMath>
                </a14:m>
                <a:r>
                  <a:rPr lang="en-US" altLang="zh-CN" sz="2109" dirty="0">
                    <a:latin typeface="Arial"/>
                    <a:ea typeface="楷体_GB2312"/>
                  </a:rPr>
                  <a:t>)</a:t>
                </a:r>
                <a:r>
                  <a:rPr lang="zh-CN" altLang="en-US" sz="2109" dirty="0">
                    <a:latin typeface="Arial"/>
                    <a:ea typeface="楷体_GB2312"/>
                  </a:rPr>
                  <a:t>矩阵的乘法。减少一次矩阵乘法带来的代价可能是额外几次</a:t>
                </a:r>
                <a:r>
                  <a:rPr lang="en-US" altLang="zh-CN" sz="2109" dirty="0">
                    <a:latin typeface="Arial"/>
                    <a:ea typeface="楷体_GB2312"/>
                    <a:cs typeface="+mn-ea"/>
                    <a:sym typeface="+mn-lt"/>
                  </a:rPr>
                  <a:t>(</a:t>
                </a:r>
                <a14:m>
                  <m:oMath xmlns:m="http://schemas.openxmlformats.org/officeDocument/2006/math">
                    <m:f>
                      <m:fPr>
                        <m:ctrlPr>
                          <a:rPr lang="en-US" altLang="zh-CN" sz="2109" i="1">
                            <a:latin typeface="Cambria Math" panose="02040503050406030204" pitchFamily="18" charset="0"/>
                            <a:cs typeface="+mn-ea"/>
                            <a:sym typeface="+mn-lt"/>
                          </a:rPr>
                        </m:ctrlPr>
                      </m:fPr>
                      <m:num>
                        <m:r>
                          <a:rPr lang="en-US" altLang="zh-CN" sz="2109" i="1">
                            <a:latin typeface="Cambria Math" panose="02040503050406030204" pitchFamily="18" charset="0"/>
                            <a:cs typeface="+mn-ea"/>
                            <a:sym typeface="+mn-lt"/>
                          </a:rPr>
                          <m:t>𝑛</m:t>
                        </m:r>
                      </m:num>
                      <m:den>
                        <m:r>
                          <a:rPr lang="en-US" altLang="zh-CN" sz="2109" i="1">
                            <a:latin typeface="Cambria Math" panose="02040503050406030204" pitchFamily="18" charset="0"/>
                            <a:cs typeface="+mn-ea"/>
                            <a:sym typeface="+mn-lt"/>
                          </a:rPr>
                          <m:t>2</m:t>
                        </m:r>
                      </m:den>
                    </m:f>
                    <m:r>
                      <a:rPr lang="en-US" altLang="zh-CN" sz="2109" i="1">
                        <a:latin typeface="Cambria Math" panose="02040503050406030204" pitchFamily="18" charset="0"/>
                        <a:ea typeface="Cambria Math" panose="02040503050406030204" pitchFamily="18" charset="0"/>
                        <a:cs typeface="+mn-ea"/>
                        <a:sym typeface="+mn-lt"/>
                      </a:rPr>
                      <m:t>×</m:t>
                    </m:r>
                    <m:f>
                      <m:fPr>
                        <m:ctrlPr>
                          <a:rPr lang="en-US" altLang="zh-CN" sz="2109" i="1">
                            <a:latin typeface="Cambria Math" panose="02040503050406030204" pitchFamily="18" charset="0"/>
                            <a:ea typeface="Cambria Math" panose="02040503050406030204" pitchFamily="18" charset="0"/>
                            <a:cs typeface="+mn-ea"/>
                            <a:sym typeface="+mn-lt"/>
                          </a:rPr>
                        </m:ctrlPr>
                      </m:fPr>
                      <m:num>
                        <m:r>
                          <a:rPr lang="en-US" altLang="zh-CN" sz="2109" i="1">
                            <a:latin typeface="Cambria Math" panose="02040503050406030204" pitchFamily="18" charset="0"/>
                            <a:ea typeface="Cambria Math" panose="02040503050406030204" pitchFamily="18" charset="0"/>
                            <a:cs typeface="+mn-ea"/>
                            <a:sym typeface="+mn-lt"/>
                          </a:rPr>
                          <m:t>𝑛</m:t>
                        </m:r>
                      </m:num>
                      <m:den>
                        <m:r>
                          <a:rPr lang="en-US" altLang="zh-CN" sz="2109" i="1">
                            <a:latin typeface="Cambria Math" panose="02040503050406030204" pitchFamily="18" charset="0"/>
                            <a:ea typeface="Cambria Math" panose="02040503050406030204" pitchFamily="18" charset="0"/>
                            <a:cs typeface="+mn-ea"/>
                            <a:sym typeface="+mn-lt"/>
                          </a:rPr>
                          <m:t>2</m:t>
                        </m:r>
                      </m:den>
                    </m:f>
                  </m:oMath>
                </a14:m>
                <a:r>
                  <a:rPr lang="en-US" altLang="zh-CN" sz="2109" dirty="0">
                    <a:latin typeface="Arial"/>
                    <a:ea typeface="楷体_GB2312"/>
                  </a:rPr>
                  <a:t>)</a:t>
                </a:r>
                <a:r>
                  <a:rPr lang="zh-CN" altLang="en-US" sz="2109" dirty="0">
                    <a:latin typeface="Arial"/>
                    <a:ea typeface="楷体_GB2312"/>
                  </a:rPr>
                  <a:t>矩阵的加法，但只是常数次，常数次的矩阵加法计算复杂度时被</a:t>
                </a:r>
                <a:r>
                  <a:rPr lang="en-US" altLang="zh-CN" sz="2109" i="1" dirty="0">
                    <a:latin typeface="Arial"/>
                    <a:ea typeface="楷体_GB2312"/>
                  </a:rPr>
                  <a:t>O</a:t>
                </a:r>
                <a:r>
                  <a:rPr lang="zh-CN" altLang="en-US" sz="2109" dirty="0">
                    <a:latin typeface="Arial"/>
                    <a:ea typeface="楷体_GB2312"/>
                  </a:rPr>
                  <a:t>包含在内。</a:t>
                </a:r>
              </a:p>
            </p:txBody>
          </p:sp>
        </mc:Choice>
        <mc:Fallback xmlns="">
          <p:sp>
            <p:nvSpPr>
              <p:cNvPr id="18" name="文本框 17">
                <a:extLst>
                  <a:ext uri="{FF2B5EF4-FFF2-40B4-BE49-F238E27FC236}">
                    <a16:creationId xmlns:a16="http://schemas.microsoft.com/office/drawing/2014/main" id="{AB3DC2B1-9DFB-4E8D-A859-A665ABF3B222}"/>
                  </a:ext>
                </a:extLst>
              </p:cNvPr>
              <p:cNvSpPr txBox="1">
                <a:spLocks noRot="1" noChangeAspect="1" noMove="1" noResize="1" noEditPoints="1" noAdjustHandles="1" noChangeArrowheads="1" noChangeShapeType="1" noTextEdit="1"/>
              </p:cNvSpPr>
              <p:nvPr/>
            </p:nvSpPr>
            <p:spPr>
              <a:xfrm>
                <a:off x="1684623" y="880021"/>
                <a:ext cx="9226652" cy="2580578"/>
              </a:xfrm>
              <a:prstGeom prst="rect">
                <a:avLst/>
              </a:prstGeom>
              <a:blipFill>
                <a:blip r:embed="rId3"/>
                <a:stretch>
                  <a:fillRect l="-793" t="-1651" r="-396" b="-377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FB55C9F-F076-4588-B744-2B6922B837FF}"/>
              </a:ext>
            </a:extLst>
          </p:cNvPr>
          <p:cNvPicPr>
            <a:picLocks noChangeAspect="1"/>
          </p:cNvPicPr>
          <p:nvPr/>
        </p:nvPicPr>
        <p:blipFill rotWithShape="1">
          <a:blip r:embed="rId4"/>
          <a:srcRect r="1059" b="28628"/>
          <a:stretch/>
        </p:blipFill>
        <p:spPr>
          <a:xfrm>
            <a:off x="2681431" y="3419903"/>
            <a:ext cx="7233035" cy="2344952"/>
          </a:xfrm>
          <a:prstGeom prst="rect">
            <a:avLst/>
          </a:prstGeom>
        </p:spPr>
      </p:pic>
      <p:sp>
        <p:nvSpPr>
          <p:cNvPr id="5" name="文本框 4">
            <a:extLst>
              <a:ext uri="{FF2B5EF4-FFF2-40B4-BE49-F238E27FC236}">
                <a16:creationId xmlns:a16="http://schemas.microsoft.com/office/drawing/2014/main" id="{5363F562-1A10-4BED-B74D-E3F6485666CC}"/>
              </a:ext>
            </a:extLst>
          </p:cNvPr>
          <p:cNvSpPr txBox="1"/>
          <p:nvPr/>
        </p:nvSpPr>
        <p:spPr>
          <a:xfrm>
            <a:off x="1810189" y="5959474"/>
            <a:ext cx="8821490" cy="741485"/>
          </a:xfrm>
          <a:prstGeom prst="rect">
            <a:avLst/>
          </a:prstGeom>
          <a:noFill/>
        </p:spPr>
        <p:txBody>
          <a:bodyPr wrap="square" rtlCol="0">
            <a:spAutoFit/>
          </a:bodyPr>
          <a:lstStyle/>
          <a:p>
            <a:r>
              <a:rPr lang="zh-CN" altLang="en-US" sz="2109" dirty="0">
                <a:ea typeface="楷体_GB2312"/>
              </a:rPr>
              <a:t>这是之前的递归树，每个父结点都有</a:t>
            </a:r>
            <a:r>
              <a:rPr lang="en-US" altLang="zh-CN" sz="2109" dirty="0">
                <a:ea typeface="楷体_GB2312"/>
              </a:rPr>
              <a:t>8</a:t>
            </a:r>
            <a:r>
              <a:rPr lang="zh-CN" altLang="en-US" sz="2109" dirty="0">
                <a:ea typeface="楷体_GB2312"/>
              </a:rPr>
              <a:t>个子节点。</a:t>
            </a:r>
            <a:r>
              <a:rPr lang="en-US" altLang="zh-CN" sz="2109" dirty="0">
                <a:ea typeface="楷体_GB2312"/>
              </a:rPr>
              <a:t>Strassen</a:t>
            </a:r>
            <a:r>
              <a:rPr lang="zh-CN" altLang="en-US" sz="2109" dirty="0">
                <a:ea typeface="楷体_GB2312"/>
              </a:rPr>
              <a:t>的做法是让每个父节点只有</a:t>
            </a:r>
            <a:r>
              <a:rPr lang="en-US" altLang="zh-CN" sz="2109" dirty="0">
                <a:ea typeface="楷体_GB2312"/>
              </a:rPr>
              <a:t>7</a:t>
            </a:r>
            <a:r>
              <a:rPr lang="zh-CN" altLang="en-US" sz="2109" dirty="0">
                <a:ea typeface="楷体_GB2312"/>
              </a:rPr>
              <a:t>个子节点，递归树自然比之前稀疏了。</a:t>
            </a:r>
          </a:p>
        </p:txBody>
      </p:sp>
      <p:sp>
        <p:nvSpPr>
          <p:cNvPr id="8" name="矩形 7">
            <a:extLst>
              <a:ext uri="{FF2B5EF4-FFF2-40B4-BE49-F238E27FC236}">
                <a16:creationId xmlns:a16="http://schemas.microsoft.com/office/drawing/2014/main" id="{F19B3F4C-FE57-4F78-9DBE-9D0DEF60F4CE}"/>
              </a:ext>
            </a:extLst>
          </p:cNvPr>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9" name="文本框 8">
            <a:extLst>
              <a:ext uri="{FF2B5EF4-FFF2-40B4-BE49-F238E27FC236}">
                <a16:creationId xmlns:a16="http://schemas.microsoft.com/office/drawing/2014/main" id="{B27C583B-537C-40A3-977A-AC7699345CED}"/>
              </a:ext>
            </a:extLst>
          </p:cNvPr>
          <p:cNvSpPr txBox="1"/>
          <p:nvPr/>
        </p:nvSpPr>
        <p:spPr>
          <a:xfrm>
            <a:off x="392023" y="303957"/>
            <a:ext cx="1231106"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题目分析</a:t>
            </a:r>
          </a:p>
        </p:txBody>
      </p:sp>
    </p:spTree>
    <p:extLst>
      <p:ext uri="{BB962C8B-B14F-4D97-AF65-F5344CB8AC3E}">
        <p14:creationId xmlns:p14="http://schemas.microsoft.com/office/powerpoint/2010/main" val="11124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7">
            <a:extLst>
              <a:ext uri="{FF2B5EF4-FFF2-40B4-BE49-F238E27FC236}">
                <a16:creationId xmlns:a16="http://schemas.microsoft.com/office/drawing/2014/main" id="{5540774C-4AAD-4606-96F2-0780AA1C8111}"/>
              </a:ext>
            </a:extLst>
          </p:cNvPr>
          <p:cNvSpPr/>
          <p:nvPr/>
        </p:nvSpPr>
        <p:spPr>
          <a:xfrm>
            <a:off x="1684623" y="847401"/>
            <a:ext cx="1731243" cy="519373"/>
          </a:xfrm>
          <a:prstGeom prst="rect">
            <a:avLst/>
          </a:prstGeom>
        </p:spPr>
        <p:txBody>
          <a:bodyPr wrap="none" lIns="0" tIns="0" rIns="0" bIns="0">
            <a:spAutoFit/>
          </a:bodyPr>
          <a:lstStyle/>
          <a:p>
            <a:pPr fontAlgn="auto">
              <a:spcBef>
                <a:spcPts val="0"/>
              </a:spcBef>
              <a:spcAft>
                <a:spcPts val="0"/>
              </a:spcAft>
            </a:pPr>
            <a:r>
              <a:rPr lang="zh-CN" altLang="en-US" sz="3375" dirty="0">
                <a:latin typeface="Arial"/>
                <a:ea typeface="楷体_GB2312"/>
                <a:cs typeface="+mn-ea"/>
                <a:sym typeface="+mn-lt"/>
              </a:rPr>
              <a:t>算法步骤</a:t>
            </a:r>
            <a:endParaRPr lang="en-US" sz="3375" dirty="0">
              <a:latin typeface="Arial"/>
              <a:ea typeface="楷体_GB2312"/>
              <a:cs typeface="+mn-ea"/>
              <a:sym typeface="+mn-lt"/>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455F281-FAB6-4D28-9B23-1FB94209DACA}"/>
                  </a:ext>
                </a:extLst>
              </p:cNvPr>
              <p:cNvSpPr txBox="1"/>
              <p:nvPr/>
            </p:nvSpPr>
            <p:spPr>
              <a:xfrm rot="10800000" flipV="1">
                <a:off x="1607609" y="1568623"/>
                <a:ext cx="9322082" cy="4495974"/>
              </a:xfrm>
              <a:prstGeom prst="rect">
                <a:avLst/>
              </a:prstGeom>
              <a:noFill/>
            </p:spPr>
            <p:txBody>
              <a:bodyPr wrap="square" rtlCol="0">
                <a:spAutoFit/>
              </a:bodyPr>
              <a:lstStyle/>
              <a:p>
                <a:pPr fontAlgn="auto">
                  <a:spcBef>
                    <a:spcPts val="1266"/>
                  </a:spcBef>
                  <a:spcAft>
                    <a:spcPts val="0"/>
                  </a:spcAft>
                </a:pPr>
                <a:r>
                  <a:rPr lang="en-US" altLang="zh-CN" sz="2109" dirty="0">
                    <a:latin typeface="幼圆"/>
                    <a:ea typeface="楷体_GB2312"/>
                  </a:rPr>
                  <a:t>1</a:t>
                </a:r>
                <a:r>
                  <a:rPr lang="zh-CN" altLang="en-US" sz="2109" dirty="0">
                    <a:latin typeface="幼圆"/>
                    <a:ea typeface="楷体_GB2312"/>
                  </a:rPr>
                  <a:t>、将输入矩阵</a:t>
                </a:r>
                <a:r>
                  <a:rPr lang="en-US" altLang="zh-CN" sz="2109" dirty="0">
                    <a:latin typeface="幼圆"/>
                    <a:ea typeface="楷体_GB2312"/>
                  </a:rPr>
                  <a:t>A</a:t>
                </a:r>
                <a:r>
                  <a:rPr lang="zh-CN" altLang="en-US" sz="2109" dirty="0">
                    <a:latin typeface="幼圆"/>
                    <a:ea typeface="楷体_GB2312"/>
                  </a:rPr>
                  <a:t>、</a:t>
                </a:r>
                <a:r>
                  <a:rPr lang="en-US" altLang="zh-CN" sz="2109" dirty="0">
                    <a:latin typeface="幼圆"/>
                    <a:ea typeface="楷体_GB2312"/>
                  </a:rPr>
                  <a:t>B</a:t>
                </a:r>
                <a:r>
                  <a:rPr lang="zh-CN" altLang="en-US" sz="2109" dirty="0">
                    <a:latin typeface="幼圆"/>
                    <a:ea typeface="楷体_GB2312"/>
                  </a:rPr>
                  <a:t>和输出矩阵</a:t>
                </a:r>
                <a:r>
                  <a:rPr lang="en-US" altLang="zh-CN" sz="2109" dirty="0">
                    <a:latin typeface="幼圆"/>
                    <a:ea typeface="楷体_GB2312"/>
                  </a:rPr>
                  <a:t>C</a:t>
                </a:r>
                <a:r>
                  <a:rPr lang="zh-CN" altLang="en-US" sz="2109" dirty="0">
                    <a:latin typeface="幼圆"/>
                    <a:ea typeface="楷体_GB2312"/>
                  </a:rPr>
                  <a:t>分解为</a:t>
                </a:r>
                <a14:m>
                  <m:oMath xmlns:m="http://schemas.openxmlformats.org/officeDocument/2006/math">
                    <m:f>
                      <m:fPr>
                        <m:ctrlPr>
                          <a:rPr lang="en-US" altLang="zh-CN" sz="2109" i="1" dirty="0">
                            <a:latin typeface="Cambria Math" panose="02040503050406030204" pitchFamily="18" charset="0"/>
                            <a:ea typeface="楷体_GB2312"/>
                          </a:rPr>
                        </m:ctrlPr>
                      </m:fPr>
                      <m:num>
                        <m:r>
                          <a:rPr lang="en-US" altLang="zh-CN" sz="2109" i="1" dirty="0">
                            <a:latin typeface="Cambria Math" panose="02040503050406030204" pitchFamily="18" charset="0"/>
                            <a:ea typeface="楷体_GB2312"/>
                          </a:rPr>
                          <m:t>𝑛</m:t>
                        </m:r>
                      </m:num>
                      <m:den>
                        <m:r>
                          <a:rPr lang="en-US" altLang="zh-CN" sz="2109" i="1" dirty="0">
                            <a:latin typeface="Cambria Math" panose="02040503050406030204" pitchFamily="18" charset="0"/>
                            <a:ea typeface="楷体_GB2312"/>
                          </a:rPr>
                          <m:t>2</m:t>
                        </m:r>
                      </m:den>
                    </m:f>
                    <m:r>
                      <a:rPr lang="en-US" altLang="zh-CN" sz="2109" i="1" dirty="0">
                        <a:latin typeface="Cambria Math" panose="02040503050406030204" pitchFamily="18" charset="0"/>
                        <a:ea typeface="楷体_GB2312"/>
                      </a:rPr>
                      <m:t>∗</m:t>
                    </m:r>
                  </m:oMath>
                </a14:m>
                <a:r>
                  <a:rPr lang="en-US" altLang="zh-CN" sz="2109" dirty="0">
                    <a:ea typeface="楷体_GB2312"/>
                  </a:rPr>
                  <a:t> </a:t>
                </a:r>
                <a14:m>
                  <m:oMath xmlns:m="http://schemas.openxmlformats.org/officeDocument/2006/math">
                    <m:f>
                      <m:fPr>
                        <m:ctrlPr>
                          <a:rPr lang="en-US" altLang="zh-CN" sz="2109" i="1" dirty="0">
                            <a:latin typeface="Cambria Math" panose="02040503050406030204" pitchFamily="18" charset="0"/>
                            <a:ea typeface="楷体_GB2312"/>
                          </a:rPr>
                        </m:ctrlPr>
                      </m:fPr>
                      <m:num>
                        <m:r>
                          <a:rPr lang="en-US" altLang="zh-CN" sz="2109" i="1" dirty="0">
                            <a:latin typeface="Cambria Math" panose="02040503050406030204" pitchFamily="18" charset="0"/>
                            <a:ea typeface="楷体_GB2312"/>
                          </a:rPr>
                          <m:t>𝑛</m:t>
                        </m:r>
                      </m:num>
                      <m:den>
                        <m:r>
                          <a:rPr lang="en-US" altLang="zh-CN" sz="2109" i="1" dirty="0">
                            <a:latin typeface="Cambria Math" panose="02040503050406030204" pitchFamily="18" charset="0"/>
                            <a:ea typeface="楷体_GB2312"/>
                          </a:rPr>
                          <m:t>2</m:t>
                        </m:r>
                      </m:den>
                    </m:f>
                  </m:oMath>
                </a14:m>
                <a:r>
                  <a:rPr lang="zh-CN" altLang="en-US" sz="2109" dirty="0">
                    <a:latin typeface="幼圆"/>
                    <a:ea typeface="楷体_GB2312"/>
                  </a:rPr>
                  <a:t>的子矩阵。此步骤花费</a:t>
                </a:r>
                <a:r>
                  <a:rPr lang="en-US" altLang="zh-CN" sz="2109" i="1" dirty="0">
                    <a:latin typeface="幼圆"/>
                    <a:ea typeface="楷体_GB2312"/>
                  </a:rPr>
                  <a:t>O</a:t>
                </a:r>
                <a:r>
                  <a:rPr lang="en-US" altLang="zh-CN" sz="2109" dirty="0">
                    <a:latin typeface="幼圆"/>
                    <a:ea typeface="楷体_GB2312"/>
                  </a:rPr>
                  <a:t>(1)</a:t>
                </a:r>
                <a:r>
                  <a:rPr lang="zh-CN" altLang="en-US" sz="2109" dirty="0">
                    <a:latin typeface="幼圆"/>
                    <a:ea typeface="楷体_GB2312"/>
                  </a:rPr>
                  <a:t>时间。</a:t>
                </a:r>
                <a:endParaRPr lang="en-US" altLang="zh-CN" sz="2109" dirty="0">
                  <a:latin typeface="幼圆"/>
                  <a:ea typeface="楷体_GB2312"/>
                </a:endParaRPr>
              </a:p>
              <a:p>
                <a:pPr fontAlgn="auto">
                  <a:spcBef>
                    <a:spcPts val="1266"/>
                  </a:spcBef>
                  <a:spcAft>
                    <a:spcPts val="0"/>
                  </a:spcAft>
                </a:pPr>
                <a:r>
                  <a:rPr lang="en-US" altLang="zh-CN" sz="2109" dirty="0">
                    <a:latin typeface="幼圆"/>
                    <a:ea typeface="楷体_GB2312"/>
                  </a:rPr>
                  <a:t>2</a:t>
                </a:r>
                <a:r>
                  <a:rPr lang="zh-CN" altLang="en-US" sz="2109" dirty="0">
                    <a:latin typeface="幼圆"/>
                    <a:ea typeface="楷体_GB2312"/>
                  </a:rPr>
                  <a:t>、创建</a:t>
                </a:r>
                <a:r>
                  <a:rPr lang="en-US" altLang="zh-CN" sz="2109" dirty="0">
                    <a:latin typeface="幼圆"/>
                    <a:ea typeface="楷体_GB2312"/>
                  </a:rPr>
                  <a:t>10</a:t>
                </a:r>
                <a:r>
                  <a:rPr lang="zh-CN" altLang="en-US" sz="2109" dirty="0">
                    <a:latin typeface="幼圆"/>
                    <a:ea typeface="楷体_GB2312"/>
                  </a:rPr>
                  <a:t>个</a:t>
                </a:r>
                <a14:m>
                  <m:oMath xmlns:m="http://schemas.openxmlformats.org/officeDocument/2006/math">
                    <m:f>
                      <m:fPr>
                        <m:ctrlPr>
                          <a:rPr lang="en-US" altLang="zh-CN" sz="2109" i="1" dirty="0">
                            <a:latin typeface="Cambria Math" panose="02040503050406030204" pitchFamily="18" charset="0"/>
                            <a:ea typeface="楷体_GB2312"/>
                          </a:rPr>
                        </m:ctrlPr>
                      </m:fPr>
                      <m:num>
                        <m:r>
                          <a:rPr lang="en-US" altLang="zh-CN" sz="2109" i="1" dirty="0">
                            <a:latin typeface="Cambria Math" panose="02040503050406030204" pitchFamily="18" charset="0"/>
                            <a:ea typeface="楷体_GB2312"/>
                          </a:rPr>
                          <m:t>𝑛</m:t>
                        </m:r>
                      </m:num>
                      <m:den>
                        <m:r>
                          <a:rPr lang="en-US" altLang="zh-CN" sz="2109" i="1" dirty="0">
                            <a:latin typeface="Cambria Math" panose="02040503050406030204" pitchFamily="18" charset="0"/>
                            <a:ea typeface="楷体_GB2312"/>
                          </a:rPr>
                          <m:t>2</m:t>
                        </m:r>
                      </m:den>
                    </m:f>
                    <m:r>
                      <a:rPr lang="en-US" altLang="zh-CN" sz="2109" i="1" dirty="0">
                        <a:latin typeface="Cambria Math" panose="02040503050406030204" pitchFamily="18" charset="0"/>
                        <a:ea typeface="楷体_GB2312"/>
                      </a:rPr>
                      <m:t> </m:t>
                    </m:r>
                  </m:oMath>
                </a14:m>
                <a:r>
                  <a:rPr lang="en-US" altLang="zh-CN" sz="2109" dirty="0">
                    <a:latin typeface="幼圆"/>
                    <a:ea typeface="楷体_GB2312"/>
                  </a:rPr>
                  <a:t>*</a:t>
                </a:r>
                <a:r>
                  <a:rPr lang="en-US" altLang="zh-CN" sz="2109" dirty="0">
                    <a:ea typeface="楷体_GB2312"/>
                  </a:rPr>
                  <a:t> </a:t>
                </a:r>
                <a14:m>
                  <m:oMath xmlns:m="http://schemas.openxmlformats.org/officeDocument/2006/math">
                    <m:f>
                      <m:fPr>
                        <m:ctrlPr>
                          <a:rPr lang="en-US" altLang="zh-CN" sz="2109" i="1" dirty="0">
                            <a:latin typeface="Cambria Math" panose="02040503050406030204" pitchFamily="18" charset="0"/>
                            <a:ea typeface="楷体_GB2312"/>
                          </a:rPr>
                        </m:ctrlPr>
                      </m:fPr>
                      <m:num>
                        <m:r>
                          <a:rPr lang="en-US" altLang="zh-CN" sz="2109" i="1" dirty="0">
                            <a:latin typeface="Cambria Math" panose="02040503050406030204" pitchFamily="18" charset="0"/>
                            <a:ea typeface="楷体_GB2312"/>
                          </a:rPr>
                          <m:t>𝑛</m:t>
                        </m:r>
                      </m:num>
                      <m:den>
                        <m:r>
                          <a:rPr lang="en-US" altLang="zh-CN" sz="2109" i="1" dirty="0">
                            <a:latin typeface="Cambria Math" panose="02040503050406030204" pitchFamily="18" charset="0"/>
                            <a:ea typeface="楷体_GB2312"/>
                          </a:rPr>
                          <m:t>2</m:t>
                        </m:r>
                      </m:den>
                    </m:f>
                  </m:oMath>
                </a14:m>
                <a:r>
                  <a:rPr lang="zh-CN" altLang="en-US" sz="2109" dirty="0">
                    <a:latin typeface="幼圆"/>
                    <a:ea typeface="楷体_GB2312"/>
                  </a:rPr>
                  <a:t>的矩阵</a:t>
                </a:r>
                <a:r>
                  <a:rPr lang="en-US" altLang="zh-CN" sz="2109" dirty="0">
                    <a:latin typeface="幼圆"/>
                    <a:ea typeface="楷体_GB2312"/>
                  </a:rPr>
                  <a:t>S1, S2, ... , S10</a:t>
                </a:r>
                <a:r>
                  <a:rPr lang="zh-CN" altLang="en-US" sz="2109" dirty="0">
                    <a:latin typeface="幼圆"/>
                    <a:ea typeface="楷体_GB2312"/>
                  </a:rPr>
                  <a:t>，每个矩阵保存步骤</a:t>
                </a:r>
                <a:r>
                  <a:rPr lang="en-US" altLang="zh-CN" sz="2109" dirty="0">
                    <a:latin typeface="幼圆"/>
                    <a:ea typeface="楷体_GB2312"/>
                  </a:rPr>
                  <a:t>1</a:t>
                </a:r>
                <a:r>
                  <a:rPr lang="zh-CN" altLang="en-US" sz="2109" dirty="0">
                    <a:latin typeface="幼圆"/>
                    <a:ea typeface="楷体_GB2312"/>
                  </a:rPr>
                  <a:t>中创建的两个子矩阵的和或差。花费时间为</a:t>
                </a:r>
                <a:r>
                  <a:rPr lang="en-US" altLang="zh-CN" sz="2109" i="1" dirty="0">
                    <a:latin typeface="幼圆"/>
                    <a:ea typeface="楷体_GB2312"/>
                  </a:rPr>
                  <a:t>O</a:t>
                </a:r>
                <a:r>
                  <a:rPr lang="en-US" altLang="zh-CN" sz="2109" dirty="0">
                    <a:latin typeface="幼圆"/>
                    <a:ea typeface="楷体_GB2312"/>
                  </a:rPr>
                  <a:t>(</a:t>
                </a:r>
                <a14:m>
                  <m:oMath xmlns:m="http://schemas.openxmlformats.org/officeDocument/2006/math">
                    <m:sSup>
                      <m:sSupPr>
                        <m:ctrlPr>
                          <a:rPr lang="en-US" altLang="zh-CN" sz="2109" i="1" dirty="0">
                            <a:latin typeface="Cambria Math" panose="02040503050406030204" pitchFamily="18" charset="0"/>
                            <a:ea typeface="楷体_GB2312"/>
                          </a:rPr>
                        </m:ctrlPr>
                      </m:sSupPr>
                      <m:e>
                        <m:r>
                          <a:rPr lang="en-US" altLang="zh-CN" sz="2109" i="1" dirty="0">
                            <a:latin typeface="Cambria Math" panose="02040503050406030204" pitchFamily="18" charset="0"/>
                            <a:ea typeface="楷体_GB2312"/>
                          </a:rPr>
                          <m:t>𝑛</m:t>
                        </m:r>
                      </m:e>
                      <m:sup>
                        <m:r>
                          <a:rPr lang="en-US" altLang="zh-CN" sz="2109" i="1" dirty="0">
                            <a:latin typeface="Cambria Math" panose="02040503050406030204" pitchFamily="18" charset="0"/>
                            <a:ea typeface="楷体_GB2312"/>
                          </a:rPr>
                          <m:t>2</m:t>
                        </m:r>
                      </m:sup>
                    </m:sSup>
                  </m:oMath>
                </a14:m>
                <a:r>
                  <a:rPr lang="en-US" altLang="zh-CN" sz="2109" dirty="0">
                    <a:latin typeface="幼圆"/>
                    <a:ea typeface="楷体_GB2312"/>
                  </a:rPr>
                  <a:t>)</a:t>
                </a:r>
                <a:r>
                  <a:rPr lang="zh-CN" altLang="en-US" sz="2109" dirty="0">
                    <a:latin typeface="幼圆"/>
                    <a:ea typeface="楷体_GB2312"/>
                  </a:rPr>
                  <a:t>。</a:t>
                </a:r>
              </a:p>
              <a:p>
                <a:pPr fontAlgn="auto">
                  <a:spcBef>
                    <a:spcPts val="1266"/>
                  </a:spcBef>
                  <a:spcAft>
                    <a:spcPts val="0"/>
                  </a:spcAft>
                </a:pPr>
                <a:r>
                  <a:rPr lang="en-US" altLang="zh-CN" sz="2109" dirty="0">
                    <a:latin typeface="幼圆"/>
                    <a:ea typeface="楷体_GB2312"/>
                  </a:rPr>
                  <a:t>3</a:t>
                </a:r>
                <a:r>
                  <a:rPr lang="zh-CN" altLang="en-US" sz="2109" dirty="0">
                    <a:latin typeface="幼圆"/>
                    <a:ea typeface="楷体_GB2312"/>
                  </a:rPr>
                  <a:t>、用步骤</a:t>
                </a:r>
                <a:r>
                  <a:rPr lang="en-US" altLang="zh-CN" sz="2109" dirty="0">
                    <a:latin typeface="幼圆"/>
                    <a:ea typeface="楷体_GB2312"/>
                  </a:rPr>
                  <a:t>1</a:t>
                </a:r>
                <a:r>
                  <a:rPr lang="zh-CN" altLang="en-US" sz="2109" dirty="0">
                    <a:latin typeface="幼圆"/>
                    <a:ea typeface="楷体_GB2312"/>
                  </a:rPr>
                  <a:t>中创建的子矩阵和步骤</a:t>
                </a:r>
                <a:r>
                  <a:rPr lang="en-US" altLang="zh-CN" sz="2109" dirty="0">
                    <a:latin typeface="幼圆"/>
                    <a:ea typeface="楷体_GB2312"/>
                  </a:rPr>
                  <a:t>2</a:t>
                </a:r>
                <a:r>
                  <a:rPr lang="zh-CN" altLang="en-US" sz="2109" dirty="0">
                    <a:latin typeface="幼圆"/>
                    <a:ea typeface="楷体_GB2312"/>
                  </a:rPr>
                  <a:t>中创建的</a:t>
                </a:r>
                <a:r>
                  <a:rPr lang="en-US" altLang="zh-CN" sz="2109" dirty="0">
                    <a:latin typeface="幼圆"/>
                    <a:ea typeface="楷体_GB2312"/>
                  </a:rPr>
                  <a:t>10</a:t>
                </a:r>
                <a:r>
                  <a:rPr lang="zh-CN" altLang="en-US" sz="2109" dirty="0">
                    <a:latin typeface="幼圆"/>
                    <a:ea typeface="楷体_GB2312"/>
                  </a:rPr>
                  <a:t>个矩阵，递归地计算</a:t>
                </a:r>
                <a:r>
                  <a:rPr lang="en-US" altLang="zh-CN" sz="2109" dirty="0">
                    <a:latin typeface="幼圆"/>
                    <a:ea typeface="楷体_GB2312"/>
                  </a:rPr>
                  <a:t>7</a:t>
                </a:r>
                <a:r>
                  <a:rPr lang="zh-CN" altLang="en-US" sz="2109" dirty="0">
                    <a:latin typeface="幼圆"/>
                    <a:ea typeface="楷体_GB2312"/>
                  </a:rPr>
                  <a:t>个矩阵积</a:t>
                </a:r>
                <a:r>
                  <a:rPr lang="en-US" altLang="zh-CN" sz="2109" dirty="0">
                    <a:latin typeface="幼圆"/>
                    <a:ea typeface="楷体_GB2312"/>
                  </a:rPr>
                  <a:t>P1, P2, ..., P7</a:t>
                </a:r>
                <a:r>
                  <a:rPr lang="zh-CN" altLang="en-US" sz="2109" dirty="0">
                    <a:latin typeface="幼圆"/>
                    <a:ea typeface="楷体_GB2312"/>
                  </a:rPr>
                  <a:t>。每个矩阵</a:t>
                </a:r>
                <a:r>
                  <a:rPr lang="en-US" altLang="zh-CN" sz="2109" dirty="0">
                    <a:latin typeface="幼圆"/>
                    <a:ea typeface="楷体_GB2312"/>
                  </a:rPr>
                  <a:t>Pi</a:t>
                </a:r>
                <a:r>
                  <a:rPr lang="zh-CN" altLang="en-US" sz="2109" dirty="0">
                    <a:latin typeface="幼圆"/>
                    <a:ea typeface="楷体_GB2312"/>
                  </a:rPr>
                  <a:t>都是</a:t>
                </a:r>
                <a14:m>
                  <m:oMath xmlns:m="http://schemas.openxmlformats.org/officeDocument/2006/math">
                    <m:f>
                      <m:fPr>
                        <m:ctrlPr>
                          <a:rPr lang="en-US" altLang="zh-CN" sz="2109" i="1" dirty="0">
                            <a:latin typeface="Cambria Math" panose="02040503050406030204" pitchFamily="18" charset="0"/>
                            <a:ea typeface="楷体_GB2312"/>
                          </a:rPr>
                        </m:ctrlPr>
                      </m:fPr>
                      <m:num>
                        <m:r>
                          <a:rPr lang="en-US" altLang="zh-CN" sz="2109" i="1" dirty="0">
                            <a:latin typeface="Cambria Math" panose="02040503050406030204" pitchFamily="18" charset="0"/>
                            <a:ea typeface="楷体_GB2312"/>
                          </a:rPr>
                          <m:t>𝑛</m:t>
                        </m:r>
                      </m:num>
                      <m:den>
                        <m:r>
                          <a:rPr lang="en-US" altLang="zh-CN" sz="2109" i="1" dirty="0">
                            <a:latin typeface="Cambria Math" panose="02040503050406030204" pitchFamily="18" charset="0"/>
                            <a:ea typeface="楷体_GB2312"/>
                          </a:rPr>
                          <m:t>2</m:t>
                        </m:r>
                      </m:den>
                    </m:f>
                    <m:r>
                      <a:rPr lang="en-US" altLang="zh-CN" sz="2109" i="1" dirty="0">
                        <a:latin typeface="Cambria Math" panose="02040503050406030204" pitchFamily="18" charset="0"/>
                        <a:ea typeface="楷体_GB2312"/>
                      </a:rPr>
                      <m:t> </m:t>
                    </m:r>
                  </m:oMath>
                </a14:m>
                <a:r>
                  <a:rPr lang="en-US" altLang="zh-CN" sz="2109" dirty="0">
                    <a:latin typeface="幼圆"/>
                    <a:ea typeface="楷体_GB2312"/>
                  </a:rPr>
                  <a:t>*</a:t>
                </a:r>
                <a:r>
                  <a:rPr lang="en-US" altLang="zh-CN" sz="2109" dirty="0">
                    <a:ea typeface="楷体_GB2312"/>
                  </a:rPr>
                  <a:t> </a:t>
                </a:r>
                <a14:m>
                  <m:oMath xmlns:m="http://schemas.openxmlformats.org/officeDocument/2006/math">
                    <m:f>
                      <m:fPr>
                        <m:ctrlPr>
                          <a:rPr lang="en-US" altLang="zh-CN" sz="2109" i="1" dirty="0">
                            <a:latin typeface="Cambria Math" panose="02040503050406030204" pitchFamily="18" charset="0"/>
                            <a:ea typeface="楷体_GB2312"/>
                          </a:rPr>
                        </m:ctrlPr>
                      </m:fPr>
                      <m:num>
                        <m:r>
                          <a:rPr lang="en-US" altLang="zh-CN" sz="2109" i="1" dirty="0">
                            <a:latin typeface="Cambria Math" panose="02040503050406030204" pitchFamily="18" charset="0"/>
                            <a:ea typeface="楷体_GB2312"/>
                          </a:rPr>
                          <m:t>𝑛</m:t>
                        </m:r>
                      </m:num>
                      <m:den>
                        <m:r>
                          <a:rPr lang="en-US" altLang="zh-CN" sz="2109" i="1" dirty="0">
                            <a:latin typeface="Cambria Math" panose="02040503050406030204" pitchFamily="18" charset="0"/>
                            <a:ea typeface="楷体_GB2312"/>
                          </a:rPr>
                          <m:t>2</m:t>
                        </m:r>
                      </m:den>
                    </m:f>
                  </m:oMath>
                </a14:m>
                <a:r>
                  <a:rPr lang="zh-CN" altLang="en-US" sz="2109" dirty="0">
                    <a:latin typeface="幼圆"/>
                    <a:ea typeface="楷体_GB2312"/>
                  </a:rPr>
                  <a:t>的。</a:t>
                </a:r>
              </a:p>
              <a:p>
                <a:pPr fontAlgn="auto">
                  <a:spcBef>
                    <a:spcPts val="1266"/>
                  </a:spcBef>
                  <a:spcAft>
                    <a:spcPts val="0"/>
                  </a:spcAft>
                </a:pPr>
                <a:r>
                  <a:rPr lang="en-US" altLang="zh-CN" sz="2109" dirty="0">
                    <a:latin typeface="幼圆"/>
                    <a:ea typeface="楷体_GB2312"/>
                  </a:rPr>
                  <a:t>4</a:t>
                </a:r>
                <a:r>
                  <a:rPr lang="zh-CN" altLang="en-US" sz="2109" dirty="0">
                    <a:latin typeface="幼圆"/>
                    <a:ea typeface="楷体_GB2312"/>
                  </a:rPr>
                  <a:t>、通过</a:t>
                </a:r>
                <a:r>
                  <a:rPr lang="en-US" altLang="zh-CN" sz="2109" dirty="0">
                    <a:latin typeface="幼圆"/>
                    <a:ea typeface="楷体_GB2312"/>
                  </a:rPr>
                  <a:t>Pi</a:t>
                </a:r>
                <a:r>
                  <a:rPr lang="zh-CN" altLang="en-US" sz="2109" dirty="0">
                    <a:latin typeface="幼圆"/>
                    <a:ea typeface="楷体_GB2312"/>
                  </a:rPr>
                  <a:t>矩阵的不同组合进行加减计算，计算出结果矩阵</a:t>
                </a:r>
                <a:r>
                  <a:rPr lang="en-US" altLang="zh-CN" sz="2109" dirty="0">
                    <a:latin typeface="幼圆"/>
                    <a:ea typeface="楷体_GB2312"/>
                  </a:rPr>
                  <a:t>C</a:t>
                </a:r>
                <a:r>
                  <a:rPr lang="zh-CN" altLang="en-US" sz="2109" dirty="0">
                    <a:latin typeface="幼圆"/>
                    <a:ea typeface="楷体_GB2312"/>
                  </a:rPr>
                  <a:t>的子矩阵</a:t>
                </a:r>
                <a:r>
                  <a:rPr lang="en-US" altLang="zh-CN" sz="2109" dirty="0">
                    <a:latin typeface="幼圆"/>
                    <a:ea typeface="楷体_GB2312"/>
                  </a:rPr>
                  <a:t>C11, C12, C21, C22</a:t>
                </a:r>
                <a:r>
                  <a:rPr lang="zh-CN" altLang="en-US" sz="2109" dirty="0">
                    <a:latin typeface="幼圆"/>
                    <a:ea typeface="楷体_GB2312"/>
                  </a:rPr>
                  <a:t>。花费时间</a:t>
                </a:r>
                <a:r>
                  <a:rPr lang="en-US" altLang="zh-CN" sz="2109" i="1" dirty="0">
                    <a:latin typeface="幼圆"/>
                    <a:ea typeface="楷体_GB2312"/>
                  </a:rPr>
                  <a:t>O</a:t>
                </a:r>
                <a:r>
                  <a:rPr lang="en-US" altLang="zh-CN" sz="2109" dirty="0">
                    <a:latin typeface="幼圆"/>
                    <a:ea typeface="楷体_GB2312"/>
                  </a:rPr>
                  <a:t>(</a:t>
                </a:r>
                <a14:m>
                  <m:oMath xmlns:m="http://schemas.openxmlformats.org/officeDocument/2006/math">
                    <m:sSup>
                      <m:sSupPr>
                        <m:ctrlPr>
                          <a:rPr lang="en-US" altLang="zh-CN" sz="2109" i="1" dirty="0">
                            <a:latin typeface="Cambria Math" panose="02040503050406030204" pitchFamily="18" charset="0"/>
                            <a:ea typeface="楷体_GB2312"/>
                          </a:rPr>
                        </m:ctrlPr>
                      </m:sSupPr>
                      <m:e>
                        <m:r>
                          <a:rPr lang="en-US" altLang="zh-CN" sz="2109" i="1" dirty="0">
                            <a:latin typeface="Cambria Math" panose="02040503050406030204" pitchFamily="18" charset="0"/>
                            <a:ea typeface="楷体_GB2312"/>
                          </a:rPr>
                          <m:t>𝑛</m:t>
                        </m:r>
                      </m:e>
                      <m:sup>
                        <m:r>
                          <a:rPr lang="en-US" altLang="zh-CN" sz="2109" i="1" dirty="0">
                            <a:latin typeface="Cambria Math" panose="02040503050406030204" pitchFamily="18" charset="0"/>
                            <a:ea typeface="楷体_GB2312"/>
                          </a:rPr>
                          <m:t>2</m:t>
                        </m:r>
                      </m:sup>
                    </m:sSup>
                  </m:oMath>
                </a14:m>
                <a:r>
                  <a:rPr lang="en-US" altLang="zh-CN" sz="2109" dirty="0">
                    <a:latin typeface="幼圆"/>
                    <a:ea typeface="楷体_GB2312"/>
                  </a:rPr>
                  <a:t>)</a:t>
                </a:r>
                <a:r>
                  <a:rPr lang="zh-CN" altLang="en-US" sz="2109" dirty="0">
                    <a:latin typeface="幼圆"/>
                    <a:ea typeface="楷体_GB2312"/>
                  </a:rPr>
                  <a:t>。</a:t>
                </a:r>
                <a:endParaRPr lang="en-US" altLang="zh-CN" sz="2109" dirty="0">
                  <a:latin typeface="幼圆"/>
                  <a:ea typeface="楷体_GB2312"/>
                </a:endParaRPr>
              </a:p>
              <a:p>
                <a:pPr fontAlgn="auto">
                  <a:spcBef>
                    <a:spcPts val="1266"/>
                  </a:spcBef>
                  <a:spcAft>
                    <a:spcPts val="0"/>
                  </a:spcAft>
                </a:pPr>
                <a:r>
                  <a:rPr lang="en-US" altLang="zh-CN" sz="2109" dirty="0">
                    <a:latin typeface="幼圆"/>
                    <a:ea typeface="楷体_GB2312"/>
                  </a:rPr>
                  <a:t>PS</a:t>
                </a:r>
                <a:r>
                  <a:rPr lang="zh-CN" altLang="en-US" sz="2109" dirty="0">
                    <a:latin typeface="幼圆"/>
                    <a:ea typeface="楷体_GB2312"/>
                  </a:rPr>
                  <a:t>：</a:t>
                </a:r>
                <a:r>
                  <a:rPr lang="en-US" altLang="zh-CN" sz="2109" dirty="0">
                    <a:latin typeface="幼圆"/>
                    <a:ea typeface="楷体_GB2312"/>
                  </a:rPr>
                  <a:t>50</a:t>
                </a:r>
                <a:r>
                  <a:rPr lang="zh-CN" altLang="en-US" sz="2109" dirty="0">
                    <a:latin typeface="幼圆"/>
                    <a:ea typeface="楷体_GB2312"/>
                  </a:rPr>
                  <a:t>、</a:t>
                </a:r>
                <a:r>
                  <a:rPr lang="en-US" altLang="zh-CN" sz="2109" dirty="0">
                    <a:latin typeface="幼圆"/>
                    <a:ea typeface="楷体_GB2312"/>
                  </a:rPr>
                  <a:t>100</a:t>
                </a:r>
                <a:r>
                  <a:rPr lang="zh-CN" altLang="en-US" sz="2109" dirty="0">
                    <a:latin typeface="幼圆"/>
                    <a:ea typeface="楷体_GB2312"/>
                  </a:rPr>
                  <a:t>、</a:t>
                </a:r>
                <a:r>
                  <a:rPr lang="en-US" altLang="zh-CN" sz="2109" dirty="0">
                    <a:latin typeface="幼圆"/>
                    <a:ea typeface="楷体_GB2312"/>
                  </a:rPr>
                  <a:t>200</a:t>
                </a:r>
                <a:r>
                  <a:rPr lang="zh-CN" altLang="en-US" sz="2109" dirty="0">
                    <a:latin typeface="幼圆"/>
                    <a:ea typeface="楷体_GB2312"/>
                  </a:rPr>
                  <a:t>、</a:t>
                </a:r>
                <a:r>
                  <a:rPr lang="en-US" altLang="zh-CN" sz="2109" dirty="0">
                    <a:latin typeface="幼圆"/>
                    <a:ea typeface="楷体_GB2312"/>
                  </a:rPr>
                  <a:t>500</a:t>
                </a:r>
                <a:r>
                  <a:rPr lang="zh-CN" altLang="en-US" sz="2109" dirty="0">
                    <a:latin typeface="幼圆"/>
                    <a:ea typeface="楷体_GB2312"/>
                  </a:rPr>
                  <a:t>、</a:t>
                </a:r>
                <a:r>
                  <a:rPr lang="en-US" altLang="zh-CN" sz="2109" dirty="0">
                    <a:latin typeface="幼圆"/>
                    <a:ea typeface="楷体_GB2312"/>
                  </a:rPr>
                  <a:t>1000</a:t>
                </a:r>
                <a:r>
                  <a:rPr lang="zh-CN" altLang="en-US" sz="2109" dirty="0">
                    <a:latin typeface="幼圆"/>
                    <a:ea typeface="楷体_GB2312"/>
                  </a:rPr>
                  <a:t>阶的矩阵并非</a:t>
                </a:r>
                <a:r>
                  <a:rPr lang="en-US" altLang="zh-CN" sz="2109" dirty="0">
                    <a:latin typeface="幼圆"/>
                    <a:ea typeface="楷体_GB2312"/>
                  </a:rPr>
                  <a:t>2^n</a:t>
                </a:r>
                <a:r>
                  <a:rPr lang="zh-CN" altLang="en-US" sz="2109" dirty="0">
                    <a:latin typeface="幼圆"/>
                    <a:ea typeface="楷体_GB2312"/>
                  </a:rPr>
                  <a:t>，因此必定出现划分到奇数阶的情况，这种时候怎么处理？</a:t>
                </a:r>
                <a:endParaRPr lang="en-US" altLang="zh-CN" sz="2109" dirty="0">
                  <a:latin typeface="幼圆"/>
                  <a:ea typeface="楷体_GB2312"/>
                </a:endParaRPr>
              </a:p>
              <a:p>
                <a:pPr fontAlgn="auto">
                  <a:spcBef>
                    <a:spcPts val="1266"/>
                  </a:spcBef>
                  <a:spcAft>
                    <a:spcPts val="0"/>
                  </a:spcAft>
                </a:pPr>
                <a:r>
                  <a:rPr lang="en-US" altLang="zh-CN" sz="2109" dirty="0">
                    <a:latin typeface="幼圆"/>
                    <a:ea typeface="楷体_GB2312"/>
                  </a:rPr>
                  <a:t>	</a:t>
                </a:r>
                <a:r>
                  <a:rPr lang="zh-CN" altLang="en-US" sz="2109" dirty="0">
                    <a:solidFill>
                      <a:srgbClr val="FF0000"/>
                    </a:solidFill>
                    <a:latin typeface="幼圆"/>
                    <a:ea typeface="楷体_GB2312"/>
                  </a:rPr>
                  <a:t>判定矩阵当前的阶数，若为奇数阶则额外补零至偶数阶</a:t>
                </a:r>
                <a:endParaRPr lang="en-US" altLang="zh-CN" sz="2109" dirty="0">
                  <a:solidFill>
                    <a:srgbClr val="FF0000"/>
                  </a:solidFill>
                  <a:latin typeface="幼圆"/>
                  <a:ea typeface="楷体_GB2312"/>
                </a:endParaRPr>
              </a:p>
            </p:txBody>
          </p:sp>
        </mc:Choice>
        <mc:Fallback xmlns="">
          <p:sp>
            <p:nvSpPr>
              <p:cNvPr id="11" name="文本框 10">
                <a:extLst>
                  <a:ext uri="{FF2B5EF4-FFF2-40B4-BE49-F238E27FC236}">
                    <a16:creationId xmlns:a16="http://schemas.microsoft.com/office/drawing/2014/main" id="{2455F281-FAB6-4D28-9B23-1FB94209DACA}"/>
                  </a:ext>
                </a:extLst>
              </p:cNvPr>
              <p:cNvSpPr txBox="1">
                <a:spLocks noRot="1" noChangeAspect="1" noMove="1" noResize="1" noEditPoints="1" noAdjustHandles="1" noChangeArrowheads="1" noChangeShapeType="1" noTextEdit="1"/>
              </p:cNvSpPr>
              <p:nvPr/>
            </p:nvSpPr>
            <p:spPr>
              <a:xfrm rot="10800000" flipV="1">
                <a:off x="1607609" y="1568623"/>
                <a:ext cx="9322082" cy="4495974"/>
              </a:xfrm>
              <a:prstGeom prst="rect">
                <a:avLst/>
              </a:prstGeom>
              <a:blipFill>
                <a:blip r:embed="rId3"/>
                <a:stretch>
                  <a:fillRect l="-785" t="-542" r="-3401" b="-1897"/>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0AE48A48-C462-4CDC-89EB-7D12A94816F8}"/>
              </a:ext>
            </a:extLst>
          </p:cNvPr>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8" name="文本框 7">
            <a:extLst>
              <a:ext uri="{FF2B5EF4-FFF2-40B4-BE49-F238E27FC236}">
                <a16:creationId xmlns:a16="http://schemas.microsoft.com/office/drawing/2014/main" id="{2651392E-31BB-4A22-B847-6E5CB7B9B79C}"/>
              </a:ext>
            </a:extLst>
          </p:cNvPr>
          <p:cNvSpPr txBox="1"/>
          <p:nvPr/>
        </p:nvSpPr>
        <p:spPr>
          <a:xfrm>
            <a:off x="392023" y="303957"/>
            <a:ext cx="1231106"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题目分析</a:t>
            </a:r>
          </a:p>
        </p:txBody>
      </p:sp>
    </p:spTree>
    <p:extLst>
      <p:ext uri="{BB962C8B-B14F-4D97-AF65-F5344CB8AC3E}">
        <p14:creationId xmlns:p14="http://schemas.microsoft.com/office/powerpoint/2010/main" val="1052852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 calcmode="lin" valueType="num">
                                      <p:cBhvr additive="base">
                                        <p:cTn id="25"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anim calcmode="lin" valueType="num">
                                      <p:cBhvr additive="base">
                                        <p:cTn id="31"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xEl>
                                              <p:pRg st="5" end="5"/>
                                            </p:txEl>
                                          </p:spTgt>
                                        </p:tgtEl>
                                        <p:attrNameLst>
                                          <p:attrName>style.visibility</p:attrName>
                                        </p:attrNameLst>
                                      </p:cBhvr>
                                      <p:to>
                                        <p:strVal val="visible"/>
                                      </p:to>
                                    </p:set>
                                    <p:anim calcmode="lin" valueType="num">
                                      <p:cBhvr additive="base">
                                        <p:cTn id="37"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F983DE4D-219D-4E14-8955-A99B225DD253}"/>
              </a:ext>
            </a:extLst>
          </p:cNvPr>
          <p:cNvSpPr txBox="1"/>
          <p:nvPr/>
        </p:nvSpPr>
        <p:spPr>
          <a:xfrm>
            <a:off x="1684623" y="1040657"/>
            <a:ext cx="3619673" cy="416909"/>
          </a:xfrm>
          <a:prstGeom prst="rect">
            <a:avLst/>
          </a:prstGeom>
          <a:noFill/>
        </p:spPr>
        <p:txBody>
          <a:bodyPr wrap="square" rtlCol="0">
            <a:spAutoFit/>
          </a:bodyPr>
          <a:lstStyle/>
          <a:p>
            <a:pPr fontAlgn="auto">
              <a:spcBef>
                <a:spcPts val="0"/>
              </a:spcBef>
              <a:spcAft>
                <a:spcPts val="0"/>
              </a:spcAft>
            </a:pPr>
            <a:r>
              <a:rPr lang="zh-CN" altLang="en-US" sz="2109" dirty="0">
                <a:latin typeface="Arial"/>
                <a:ea typeface="楷体_GB2312"/>
              </a:rPr>
              <a:t>按照上述步骤构造的</a:t>
            </a:r>
            <a:r>
              <a:rPr lang="en-US" altLang="zh-CN" sz="2109" dirty="0">
                <a:latin typeface="Arial"/>
                <a:ea typeface="楷体_GB2312"/>
              </a:rPr>
              <a:t>S</a:t>
            </a:r>
            <a:r>
              <a:rPr lang="zh-CN" altLang="en-US" sz="2109" dirty="0">
                <a:latin typeface="Arial"/>
                <a:ea typeface="楷体_GB2312"/>
              </a:rPr>
              <a:t>如下：</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9554379-E4A1-4C3E-9908-2E86B2E55134}"/>
                  </a:ext>
                </a:extLst>
              </p:cNvPr>
              <p:cNvSpPr txBox="1"/>
              <p:nvPr/>
            </p:nvSpPr>
            <p:spPr>
              <a:xfrm>
                <a:off x="1829220" y="1763199"/>
                <a:ext cx="3214511" cy="28623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𝑆</m:t>
                          </m:r>
                        </m:e>
                        <m:sub>
                          <m:r>
                            <a:rPr lang="en-US" altLang="zh-CN" b="0" i="1" u="none" smtClean="0">
                              <a:latin typeface="Cambria Math" panose="02040503050406030204" pitchFamily="18" charset="0"/>
                            </a:rPr>
                            <m:t>1</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𝐵</m:t>
                          </m:r>
                        </m:e>
                        <m:sub>
                          <m:r>
                            <a:rPr lang="en-US" altLang="zh-CN" b="0" i="1" u="none" smtClean="0">
                              <a:latin typeface="Cambria Math" panose="02040503050406030204" pitchFamily="18" charset="0"/>
                            </a:rPr>
                            <m:t>12</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𝐵</m:t>
                          </m:r>
                        </m:e>
                        <m:sub>
                          <m:r>
                            <a:rPr lang="en-US" altLang="zh-CN" b="0" i="1" u="none" smtClean="0">
                              <a:latin typeface="Cambria Math" panose="02040503050406030204" pitchFamily="18" charset="0"/>
                            </a:rPr>
                            <m:t>22</m:t>
                          </m:r>
                        </m:sub>
                      </m:sSub>
                    </m:oMath>
                  </m:oMathPara>
                </a14:m>
                <a:endParaRPr lang="en-US" altLang="zh-CN" b="0" u="none" dirty="0"/>
              </a:p>
              <a:p>
                <a:pPr/>
                <a14:m>
                  <m:oMathPara xmlns:m="http://schemas.openxmlformats.org/officeDocument/2006/math">
                    <m:oMathParaPr>
                      <m:jc m:val="centerGroup"/>
                    </m:oMathParaPr>
                    <m:oMath xmlns:m="http://schemas.openxmlformats.org/officeDocument/2006/math">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𝑆</m:t>
                          </m:r>
                        </m:e>
                        <m:sub>
                          <m:r>
                            <a:rPr lang="en-US" altLang="zh-CN" b="0" i="1" u="none" smtClean="0">
                              <a:latin typeface="Cambria Math" panose="02040503050406030204" pitchFamily="18" charset="0"/>
                            </a:rPr>
                            <m:t>2</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𝐴</m:t>
                          </m:r>
                        </m:e>
                        <m:sub>
                          <m:r>
                            <a:rPr lang="en-US" altLang="zh-CN" b="0" i="1" u="none" smtClean="0">
                              <a:latin typeface="Cambria Math" panose="02040503050406030204" pitchFamily="18" charset="0"/>
                            </a:rPr>
                            <m:t>11</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𝐴</m:t>
                          </m:r>
                        </m:e>
                        <m:sub>
                          <m:r>
                            <a:rPr lang="en-US" altLang="zh-CN" b="0" i="1" u="none" smtClean="0">
                              <a:latin typeface="Cambria Math" panose="02040503050406030204" pitchFamily="18" charset="0"/>
                            </a:rPr>
                            <m:t>12</m:t>
                          </m:r>
                        </m:sub>
                      </m:sSub>
                    </m:oMath>
                  </m:oMathPara>
                </a14:m>
                <a:endParaRPr lang="en-US" altLang="zh-CN" b="0" u="none" dirty="0"/>
              </a:p>
              <a:p>
                <a:pPr/>
                <a14:m>
                  <m:oMathPara xmlns:m="http://schemas.openxmlformats.org/officeDocument/2006/math">
                    <m:oMathParaPr>
                      <m:jc m:val="centerGroup"/>
                    </m:oMathParaPr>
                    <m:oMath xmlns:m="http://schemas.openxmlformats.org/officeDocument/2006/math">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𝑆</m:t>
                          </m:r>
                        </m:e>
                        <m:sub>
                          <m:r>
                            <a:rPr lang="en-US" altLang="zh-CN" b="0" i="1" u="none" smtClean="0">
                              <a:latin typeface="Cambria Math" panose="02040503050406030204" pitchFamily="18" charset="0"/>
                            </a:rPr>
                            <m:t>3</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𝐴</m:t>
                          </m:r>
                        </m:e>
                        <m:sub>
                          <m:r>
                            <a:rPr lang="en-US" altLang="zh-CN" b="0" i="1" u="none" smtClean="0">
                              <a:latin typeface="Cambria Math" panose="02040503050406030204" pitchFamily="18" charset="0"/>
                            </a:rPr>
                            <m:t>21</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𝐴</m:t>
                          </m:r>
                        </m:e>
                        <m:sub>
                          <m:r>
                            <a:rPr lang="en-US" altLang="zh-CN" b="0" i="1" u="none" smtClean="0">
                              <a:latin typeface="Cambria Math" panose="02040503050406030204" pitchFamily="18" charset="0"/>
                            </a:rPr>
                            <m:t>22</m:t>
                          </m:r>
                        </m:sub>
                      </m:sSub>
                    </m:oMath>
                  </m:oMathPara>
                </a14:m>
                <a:endParaRPr lang="en-US" altLang="zh-CN" b="0" u="none" dirty="0"/>
              </a:p>
              <a:p>
                <a:pPr/>
                <a14:m>
                  <m:oMathPara xmlns:m="http://schemas.openxmlformats.org/officeDocument/2006/math">
                    <m:oMathParaPr>
                      <m:jc m:val="centerGroup"/>
                    </m:oMathParaPr>
                    <m:oMath xmlns:m="http://schemas.openxmlformats.org/officeDocument/2006/math">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𝑆</m:t>
                          </m:r>
                        </m:e>
                        <m:sub>
                          <m:r>
                            <a:rPr lang="en-US" altLang="zh-CN" b="0" i="1" u="none" smtClean="0">
                              <a:latin typeface="Cambria Math" panose="02040503050406030204" pitchFamily="18" charset="0"/>
                            </a:rPr>
                            <m:t>4</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𝐵</m:t>
                          </m:r>
                        </m:e>
                        <m:sub>
                          <m:r>
                            <a:rPr lang="en-US" altLang="zh-CN" b="0" i="1" u="none" smtClean="0">
                              <a:latin typeface="Cambria Math" panose="02040503050406030204" pitchFamily="18" charset="0"/>
                            </a:rPr>
                            <m:t>21</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𝐵</m:t>
                          </m:r>
                        </m:e>
                        <m:sub>
                          <m:r>
                            <a:rPr lang="en-US" altLang="zh-CN" b="0" i="1" u="none" smtClean="0">
                              <a:latin typeface="Cambria Math" panose="02040503050406030204" pitchFamily="18" charset="0"/>
                            </a:rPr>
                            <m:t>11</m:t>
                          </m:r>
                        </m:sub>
                      </m:sSub>
                    </m:oMath>
                  </m:oMathPara>
                </a14:m>
                <a:endParaRPr lang="en-US" altLang="zh-CN" b="0" u="none" dirty="0"/>
              </a:p>
              <a:p>
                <a:pPr/>
                <a14:m>
                  <m:oMathPara xmlns:m="http://schemas.openxmlformats.org/officeDocument/2006/math">
                    <m:oMathParaPr>
                      <m:jc m:val="centerGroup"/>
                    </m:oMathParaPr>
                    <m:oMath xmlns:m="http://schemas.openxmlformats.org/officeDocument/2006/math">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𝑆</m:t>
                          </m:r>
                        </m:e>
                        <m:sub>
                          <m:r>
                            <a:rPr lang="en-US" altLang="zh-CN" b="0" i="1" u="none" smtClean="0">
                              <a:latin typeface="Cambria Math" panose="02040503050406030204" pitchFamily="18" charset="0"/>
                            </a:rPr>
                            <m:t>5</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𝐴</m:t>
                          </m:r>
                        </m:e>
                        <m:sub>
                          <m:r>
                            <a:rPr lang="en-US" altLang="zh-CN" b="0" i="1" u="none" smtClean="0">
                              <a:latin typeface="Cambria Math" panose="02040503050406030204" pitchFamily="18" charset="0"/>
                            </a:rPr>
                            <m:t>11</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𝐴</m:t>
                          </m:r>
                        </m:e>
                        <m:sub>
                          <m:r>
                            <a:rPr lang="en-US" altLang="zh-CN" b="0" i="1" u="none" smtClean="0">
                              <a:latin typeface="Cambria Math" panose="02040503050406030204" pitchFamily="18" charset="0"/>
                            </a:rPr>
                            <m:t>22</m:t>
                          </m:r>
                        </m:sub>
                      </m:sSub>
                    </m:oMath>
                  </m:oMathPara>
                </a14:m>
                <a:endParaRPr lang="en-US" altLang="zh-CN" b="0" u="none" dirty="0"/>
              </a:p>
              <a:p>
                <a:pPr/>
                <a14:m>
                  <m:oMathPara xmlns:m="http://schemas.openxmlformats.org/officeDocument/2006/math">
                    <m:oMathParaPr>
                      <m:jc m:val="centerGroup"/>
                    </m:oMathParaPr>
                    <m:oMath xmlns:m="http://schemas.openxmlformats.org/officeDocument/2006/math">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𝑆</m:t>
                          </m:r>
                        </m:e>
                        <m:sub>
                          <m:r>
                            <a:rPr lang="en-US" altLang="zh-CN" b="0" i="1" u="none" smtClean="0">
                              <a:latin typeface="Cambria Math" panose="02040503050406030204" pitchFamily="18" charset="0"/>
                            </a:rPr>
                            <m:t>6</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𝐵</m:t>
                          </m:r>
                        </m:e>
                        <m:sub>
                          <m:r>
                            <a:rPr lang="en-US" altLang="zh-CN" b="0" i="1" u="none" smtClean="0">
                              <a:latin typeface="Cambria Math" panose="02040503050406030204" pitchFamily="18" charset="0"/>
                            </a:rPr>
                            <m:t>11</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𝐵</m:t>
                          </m:r>
                        </m:e>
                        <m:sub>
                          <m:r>
                            <a:rPr lang="en-US" altLang="zh-CN" b="0" i="1" u="none" smtClean="0">
                              <a:latin typeface="Cambria Math" panose="02040503050406030204" pitchFamily="18" charset="0"/>
                            </a:rPr>
                            <m:t>22</m:t>
                          </m:r>
                        </m:sub>
                      </m:sSub>
                    </m:oMath>
                  </m:oMathPara>
                </a14:m>
                <a:endParaRPr lang="en-US" altLang="zh-CN" b="0" u="none" dirty="0"/>
              </a:p>
              <a:p>
                <a:pPr/>
                <a14:m>
                  <m:oMathPara xmlns:m="http://schemas.openxmlformats.org/officeDocument/2006/math">
                    <m:oMathParaPr>
                      <m:jc m:val="centerGroup"/>
                    </m:oMathParaPr>
                    <m:oMath xmlns:m="http://schemas.openxmlformats.org/officeDocument/2006/math">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𝑆</m:t>
                          </m:r>
                        </m:e>
                        <m:sub>
                          <m:r>
                            <a:rPr lang="en-US" altLang="zh-CN" b="0" i="1" u="none" smtClean="0">
                              <a:latin typeface="Cambria Math" panose="02040503050406030204" pitchFamily="18" charset="0"/>
                            </a:rPr>
                            <m:t>7</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𝐴</m:t>
                          </m:r>
                        </m:e>
                        <m:sub>
                          <m:r>
                            <a:rPr lang="en-US" altLang="zh-CN" b="0" i="1" u="none" smtClean="0">
                              <a:latin typeface="Cambria Math" panose="02040503050406030204" pitchFamily="18" charset="0"/>
                            </a:rPr>
                            <m:t>12</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𝐴</m:t>
                          </m:r>
                        </m:e>
                        <m:sub>
                          <m:r>
                            <a:rPr lang="en-US" altLang="zh-CN" b="0" i="1" u="none" smtClean="0">
                              <a:latin typeface="Cambria Math" panose="02040503050406030204" pitchFamily="18" charset="0"/>
                            </a:rPr>
                            <m:t>22</m:t>
                          </m:r>
                        </m:sub>
                      </m:sSub>
                    </m:oMath>
                  </m:oMathPara>
                </a14:m>
                <a:endParaRPr lang="en-US" altLang="zh-CN" b="0" u="none" dirty="0"/>
              </a:p>
              <a:p>
                <a:pPr/>
                <a14:m>
                  <m:oMathPara xmlns:m="http://schemas.openxmlformats.org/officeDocument/2006/math">
                    <m:oMathParaPr>
                      <m:jc m:val="centerGroup"/>
                    </m:oMathParaPr>
                    <m:oMath xmlns:m="http://schemas.openxmlformats.org/officeDocument/2006/math">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𝑆</m:t>
                          </m:r>
                        </m:e>
                        <m:sub>
                          <m:r>
                            <a:rPr lang="en-US" altLang="zh-CN" b="0" i="1" u="none" smtClean="0">
                              <a:latin typeface="Cambria Math" panose="02040503050406030204" pitchFamily="18" charset="0"/>
                            </a:rPr>
                            <m:t>8</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𝐵</m:t>
                          </m:r>
                        </m:e>
                        <m:sub>
                          <m:r>
                            <a:rPr lang="en-US" altLang="zh-CN" b="0" i="1" u="none" smtClean="0">
                              <a:latin typeface="Cambria Math" panose="02040503050406030204" pitchFamily="18" charset="0"/>
                            </a:rPr>
                            <m:t>21</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𝐵</m:t>
                          </m:r>
                        </m:e>
                        <m:sub>
                          <m:r>
                            <a:rPr lang="en-US" altLang="zh-CN" b="0" i="1" u="none" smtClean="0">
                              <a:latin typeface="Cambria Math" panose="02040503050406030204" pitchFamily="18" charset="0"/>
                            </a:rPr>
                            <m:t>22</m:t>
                          </m:r>
                        </m:sub>
                      </m:sSub>
                    </m:oMath>
                  </m:oMathPara>
                </a14:m>
                <a:endParaRPr lang="en-US" altLang="zh-CN" b="0" u="none" dirty="0"/>
              </a:p>
              <a:p>
                <a:pPr/>
                <a14:m>
                  <m:oMathPara xmlns:m="http://schemas.openxmlformats.org/officeDocument/2006/math">
                    <m:oMathParaPr>
                      <m:jc m:val="centerGroup"/>
                    </m:oMathParaPr>
                    <m:oMath xmlns:m="http://schemas.openxmlformats.org/officeDocument/2006/math">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𝑆</m:t>
                          </m:r>
                        </m:e>
                        <m:sub>
                          <m:r>
                            <a:rPr lang="en-US" altLang="zh-CN" b="0" i="1" u="none" smtClean="0">
                              <a:latin typeface="Cambria Math" panose="02040503050406030204" pitchFamily="18" charset="0"/>
                            </a:rPr>
                            <m:t>9</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𝐴</m:t>
                          </m:r>
                        </m:e>
                        <m:sub>
                          <m:r>
                            <a:rPr lang="en-US" altLang="zh-CN" b="0" i="1" u="none" smtClean="0">
                              <a:latin typeface="Cambria Math" panose="02040503050406030204" pitchFamily="18" charset="0"/>
                            </a:rPr>
                            <m:t>11</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𝐴</m:t>
                          </m:r>
                        </m:e>
                        <m:sub>
                          <m:r>
                            <a:rPr lang="en-US" altLang="zh-CN" b="0" i="1" u="none" smtClean="0">
                              <a:latin typeface="Cambria Math" panose="02040503050406030204" pitchFamily="18" charset="0"/>
                            </a:rPr>
                            <m:t>21</m:t>
                          </m:r>
                        </m:sub>
                      </m:sSub>
                    </m:oMath>
                  </m:oMathPara>
                </a14:m>
                <a:endParaRPr lang="en-US" altLang="zh-CN" b="0" u="none" dirty="0"/>
              </a:p>
              <a:p>
                <a:pPr/>
                <a14:m>
                  <m:oMathPara xmlns:m="http://schemas.openxmlformats.org/officeDocument/2006/math">
                    <m:oMathParaPr>
                      <m:jc m:val="centerGroup"/>
                    </m:oMathParaPr>
                    <m:oMath xmlns:m="http://schemas.openxmlformats.org/officeDocument/2006/math">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𝑆</m:t>
                          </m:r>
                        </m:e>
                        <m:sub>
                          <m:r>
                            <a:rPr lang="en-US" altLang="zh-CN" b="0" i="1" u="none" smtClean="0">
                              <a:latin typeface="Cambria Math" panose="02040503050406030204" pitchFamily="18" charset="0"/>
                            </a:rPr>
                            <m:t>10</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𝐵</m:t>
                          </m:r>
                        </m:e>
                        <m:sub>
                          <m:r>
                            <a:rPr lang="en-US" altLang="zh-CN" b="0" i="1" u="none" smtClean="0">
                              <a:latin typeface="Cambria Math" panose="02040503050406030204" pitchFamily="18" charset="0"/>
                            </a:rPr>
                            <m:t>11</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𝐵</m:t>
                          </m:r>
                        </m:e>
                        <m:sub>
                          <m:r>
                            <a:rPr lang="en-US" altLang="zh-CN" b="0" i="1" u="none" smtClean="0">
                              <a:latin typeface="Cambria Math" panose="02040503050406030204" pitchFamily="18" charset="0"/>
                            </a:rPr>
                            <m:t>12</m:t>
                          </m:r>
                        </m:sub>
                      </m:sSub>
                    </m:oMath>
                  </m:oMathPara>
                </a14:m>
                <a:endParaRPr lang="zh-CN" altLang="en-US" b="0" u="none" dirty="0"/>
              </a:p>
            </p:txBody>
          </p:sp>
        </mc:Choice>
        <mc:Fallback xmlns="">
          <p:sp>
            <p:nvSpPr>
              <p:cNvPr id="2" name="文本框 1">
                <a:extLst>
                  <a:ext uri="{FF2B5EF4-FFF2-40B4-BE49-F238E27FC236}">
                    <a16:creationId xmlns:a16="http://schemas.microsoft.com/office/drawing/2014/main" id="{B9554379-E4A1-4C3E-9908-2E86B2E55134}"/>
                  </a:ext>
                </a:extLst>
              </p:cNvPr>
              <p:cNvSpPr txBox="1">
                <a:spLocks noRot="1" noChangeAspect="1" noMove="1" noResize="1" noEditPoints="1" noAdjustHandles="1" noChangeArrowheads="1" noChangeShapeType="1" noTextEdit="1"/>
              </p:cNvSpPr>
              <p:nvPr/>
            </p:nvSpPr>
            <p:spPr>
              <a:xfrm>
                <a:off x="1829220" y="1763199"/>
                <a:ext cx="3214511" cy="286232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940F959-FCFA-4CE9-83E1-9C41CB5D4028}"/>
                  </a:ext>
                </a:extLst>
              </p:cNvPr>
              <p:cNvSpPr txBox="1"/>
              <p:nvPr/>
            </p:nvSpPr>
            <p:spPr>
              <a:xfrm>
                <a:off x="4661395" y="1760533"/>
                <a:ext cx="6750472" cy="20313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𝑃</m:t>
                          </m:r>
                        </m:e>
                        <m:sub>
                          <m:r>
                            <a:rPr lang="en-US" altLang="zh-CN" b="0" i="1" u="none" smtClean="0">
                              <a:latin typeface="Cambria Math" panose="02040503050406030204" pitchFamily="18" charset="0"/>
                            </a:rPr>
                            <m:t>1</m:t>
                          </m:r>
                        </m:sub>
                      </m:sSub>
                      <m:r>
                        <a:rPr lang="en-US" altLang="zh-CN" b="0" i="1" u="none" smtClean="0">
                          <a:latin typeface="Cambria Math" panose="02040503050406030204" pitchFamily="18" charset="0"/>
                        </a:rPr>
                        <m:t>= </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𝐴</m:t>
                          </m:r>
                        </m:e>
                        <m:sub>
                          <m:r>
                            <a:rPr lang="en-US" altLang="zh-CN" b="0" i="1" u="none" smtClean="0">
                              <a:latin typeface="Cambria Math" panose="02040503050406030204" pitchFamily="18" charset="0"/>
                            </a:rPr>
                            <m:t>11</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𝑆</m:t>
                          </m:r>
                        </m:e>
                        <m:sub>
                          <m:r>
                            <a:rPr lang="en-US" altLang="zh-CN" b="0" i="1" u="none" smtClean="0">
                              <a:latin typeface="Cambria Math" panose="02040503050406030204" pitchFamily="18" charset="0"/>
                            </a:rPr>
                            <m:t>1</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𝐴</m:t>
                          </m:r>
                        </m:e>
                        <m:sub>
                          <m:r>
                            <a:rPr lang="en-US" altLang="zh-CN" b="0" i="1" u="none" smtClean="0">
                              <a:latin typeface="Cambria Math" panose="02040503050406030204" pitchFamily="18" charset="0"/>
                            </a:rPr>
                            <m:t>11</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𝐵</m:t>
                          </m:r>
                        </m:e>
                        <m:sub>
                          <m:r>
                            <a:rPr lang="en-US" altLang="zh-CN" b="0" i="1" u="none" smtClean="0">
                              <a:latin typeface="Cambria Math" panose="02040503050406030204" pitchFamily="18" charset="0"/>
                            </a:rPr>
                            <m:t>12</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𝐴</m:t>
                          </m:r>
                        </m:e>
                        <m:sub>
                          <m:r>
                            <a:rPr lang="en-US" altLang="zh-CN" b="0" i="1" u="none" smtClean="0">
                              <a:latin typeface="Cambria Math" panose="02040503050406030204" pitchFamily="18" charset="0"/>
                            </a:rPr>
                            <m:t>11</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𝐵</m:t>
                          </m:r>
                        </m:e>
                        <m:sub>
                          <m:r>
                            <a:rPr lang="en-US" altLang="zh-CN" b="0" i="1" u="none" smtClean="0">
                              <a:latin typeface="Cambria Math" panose="02040503050406030204" pitchFamily="18" charset="0"/>
                            </a:rPr>
                            <m:t>22</m:t>
                          </m:r>
                        </m:sub>
                      </m:sSub>
                    </m:oMath>
                  </m:oMathPara>
                </a14:m>
                <a:endParaRPr lang="en-US" altLang="zh-CN" b="0" u="none" dirty="0"/>
              </a:p>
              <a:p>
                <a:pPr/>
                <a14:m>
                  <m:oMathPara xmlns:m="http://schemas.openxmlformats.org/officeDocument/2006/math">
                    <m:oMathParaPr>
                      <m:jc m:val="centerGroup"/>
                    </m:oMathParaPr>
                    <m:oMath xmlns:m="http://schemas.openxmlformats.org/officeDocument/2006/math">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𝑃</m:t>
                          </m:r>
                        </m:e>
                        <m:sub>
                          <m:r>
                            <a:rPr lang="en-US" altLang="zh-CN" b="0" i="1" u="none" smtClean="0">
                              <a:latin typeface="Cambria Math" panose="02040503050406030204" pitchFamily="18" charset="0"/>
                            </a:rPr>
                            <m:t>2</m:t>
                          </m:r>
                        </m:sub>
                      </m:sSub>
                      <m:r>
                        <a:rPr lang="en-US" altLang="zh-CN" b="0" i="1" u="none" smtClean="0">
                          <a:latin typeface="Cambria Math" panose="02040503050406030204" pitchFamily="18" charset="0"/>
                        </a:rPr>
                        <m:t>= </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𝑆</m:t>
                          </m:r>
                        </m:e>
                        <m:sub>
                          <m:r>
                            <a:rPr lang="en-US" altLang="zh-CN" b="0" i="1" u="none" smtClean="0">
                              <a:latin typeface="Cambria Math" panose="02040503050406030204" pitchFamily="18" charset="0"/>
                            </a:rPr>
                            <m:t>2</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𝐵</m:t>
                          </m:r>
                        </m:e>
                        <m:sub>
                          <m:r>
                            <a:rPr lang="en-US" altLang="zh-CN" b="0" i="1" u="none" smtClean="0">
                              <a:latin typeface="Cambria Math" panose="02040503050406030204" pitchFamily="18" charset="0"/>
                            </a:rPr>
                            <m:t>22</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𝐴</m:t>
                          </m:r>
                        </m:e>
                        <m:sub>
                          <m:r>
                            <a:rPr lang="en-US" altLang="zh-CN" b="0" i="1" u="none" smtClean="0">
                              <a:latin typeface="Cambria Math" panose="02040503050406030204" pitchFamily="18" charset="0"/>
                            </a:rPr>
                            <m:t>11</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𝐵</m:t>
                          </m:r>
                        </m:e>
                        <m:sub>
                          <m:r>
                            <a:rPr lang="en-US" altLang="zh-CN" b="0" i="1" u="none" smtClean="0">
                              <a:latin typeface="Cambria Math" panose="02040503050406030204" pitchFamily="18" charset="0"/>
                            </a:rPr>
                            <m:t>22</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𝐴</m:t>
                          </m:r>
                        </m:e>
                        <m:sub>
                          <m:r>
                            <a:rPr lang="en-US" altLang="zh-CN" b="0" i="1" u="none" smtClean="0">
                              <a:latin typeface="Cambria Math" panose="02040503050406030204" pitchFamily="18" charset="0"/>
                            </a:rPr>
                            <m:t>12</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𝐵</m:t>
                          </m:r>
                        </m:e>
                        <m:sub>
                          <m:r>
                            <a:rPr lang="en-US" altLang="zh-CN" b="0" i="1" u="none" smtClean="0">
                              <a:latin typeface="Cambria Math" panose="02040503050406030204" pitchFamily="18" charset="0"/>
                            </a:rPr>
                            <m:t>22</m:t>
                          </m:r>
                        </m:sub>
                      </m:sSub>
                    </m:oMath>
                  </m:oMathPara>
                </a14:m>
                <a:endParaRPr lang="en-US" altLang="zh-CN" b="0" u="none" dirty="0"/>
              </a:p>
              <a:p>
                <a:pPr/>
                <a14:m>
                  <m:oMathPara xmlns:m="http://schemas.openxmlformats.org/officeDocument/2006/math">
                    <m:oMathParaPr>
                      <m:jc m:val="centerGroup"/>
                    </m:oMathParaPr>
                    <m:oMath xmlns:m="http://schemas.openxmlformats.org/officeDocument/2006/math">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𝑃</m:t>
                          </m:r>
                        </m:e>
                        <m:sub>
                          <m:r>
                            <a:rPr lang="en-US" altLang="zh-CN" b="0" i="1" u="none" smtClean="0">
                              <a:latin typeface="Cambria Math" panose="02040503050406030204" pitchFamily="18" charset="0"/>
                            </a:rPr>
                            <m:t>3</m:t>
                          </m:r>
                        </m:sub>
                      </m:sSub>
                      <m:r>
                        <a:rPr lang="en-US" altLang="zh-CN" b="0" i="1" u="none" smtClean="0">
                          <a:latin typeface="Cambria Math" panose="02040503050406030204" pitchFamily="18" charset="0"/>
                        </a:rPr>
                        <m:t>= </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𝑆</m:t>
                          </m:r>
                        </m:e>
                        <m:sub>
                          <m:r>
                            <a:rPr lang="en-US" altLang="zh-CN" b="0" i="1" u="none" smtClean="0">
                              <a:latin typeface="Cambria Math" panose="02040503050406030204" pitchFamily="18" charset="0"/>
                            </a:rPr>
                            <m:t>3</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𝐵</m:t>
                          </m:r>
                        </m:e>
                        <m:sub>
                          <m:r>
                            <a:rPr lang="en-US" altLang="zh-CN" b="0" i="1" u="none" smtClean="0">
                              <a:latin typeface="Cambria Math" panose="02040503050406030204" pitchFamily="18" charset="0"/>
                            </a:rPr>
                            <m:t>11</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𝐴</m:t>
                          </m:r>
                        </m:e>
                        <m:sub>
                          <m:r>
                            <a:rPr lang="en-US" altLang="zh-CN" b="0" i="1" u="none" smtClean="0">
                              <a:latin typeface="Cambria Math" panose="02040503050406030204" pitchFamily="18" charset="0"/>
                            </a:rPr>
                            <m:t>21</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𝐵</m:t>
                          </m:r>
                        </m:e>
                        <m:sub>
                          <m:r>
                            <a:rPr lang="en-US" altLang="zh-CN" b="0" i="1" u="none" smtClean="0">
                              <a:latin typeface="Cambria Math" panose="02040503050406030204" pitchFamily="18" charset="0"/>
                            </a:rPr>
                            <m:t>11</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𝐴</m:t>
                          </m:r>
                        </m:e>
                        <m:sub>
                          <m:r>
                            <a:rPr lang="en-US" altLang="zh-CN" b="0" i="1" u="none" smtClean="0">
                              <a:latin typeface="Cambria Math" panose="02040503050406030204" pitchFamily="18" charset="0"/>
                            </a:rPr>
                            <m:t>22</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𝐵</m:t>
                          </m:r>
                        </m:e>
                        <m:sub>
                          <m:r>
                            <a:rPr lang="en-US" altLang="zh-CN" b="0" i="1" u="none" smtClean="0">
                              <a:latin typeface="Cambria Math" panose="02040503050406030204" pitchFamily="18" charset="0"/>
                            </a:rPr>
                            <m:t>11</m:t>
                          </m:r>
                        </m:sub>
                      </m:sSub>
                    </m:oMath>
                  </m:oMathPara>
                </a14:m>
                <a:endParaRPr lang="en-US" altLang="zh-CN" b="0" u="none" dirty="0"/>
              </a:p>
              <a:p>
                <a:pPr/>
                <a14:m>
                  <m:oMathPara xmlns:m="http://schemas.openxmlformats.org/officeDocument/2006/math">
                    <m:oMathParaPr>
                      <m:jc m:val="centerGroup"/>
                    </m:oMathParaPr>
                    <m:oMath xmlns:m="http://schemas.openxmlformats.org/officeDocument/2006/math">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𝑃</m:t>
                          </m:r>
                        </m:e>
                        <m:sub>
                          <m:r>
                            <a:rPr lang="en-US" altLang="zh-CN" b="0" i="1" u="none" smtClean="0">
                              <a:latin typeface="Cambria Math" panose="02040503050406030204" pitchFamily="18" charset="0"/>
                            </a:rPr>
                            <m:t>4</m:t>
                          </m:r>
                        </m:sub>
                      </m:sSub>
                      <m:r>
                        <a:rPr lang="en-US" altLang="zh-CN" b="0" i="1" u="none" smtClean="0">
                          <a:latin typeface="Cambria Math" panose="02040503050406030204" pitchFamily="18" charset="0"/>
                        </a:rPr>
                        <m:t>= </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𝐴</m:t>
                          </m:r>
                        </m:e>
                        <m:sub>
                          <m:r>
                            <a:rPr lang="en-US" altLang="zh-CN" b="0" i="1" u="none" smtClean="0">
                              <a:latin typeface="Cambria Math" panose="02040503050406030204" pitchFamily="18" charset="0"/>
                            </a:rPr>
                            <m:t>22</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𝑆</m:t>
                          </m:r>
                        </m:e>
                        <m:sub>
                          <m:r>
                            <a:rPr lang="en-US" altLang="zh-CN" b="0" i="1" u="none" smtClean="0">
                              <a:latin typeface="Cambria Math" panose="02040503050406030204" pitchFamily="18" charset="0"/>
                            </a:rPr>
                            <m:t>4</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𝐴</m:t>
                          </m:r>
                        </m:e>
                        <m:sub>
                          <m:r>
                            <a:rPr lang="en-US" altLang="zh-CN" b="0" i="1" u="none" smtClean="0">
                              <a:latin typeface="Cambria Math" panose="02040503050406030204" pitchFamily="18" charset="0"/>
                            </a:rPr>
                            <m:t>22</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𝐵</m:t>
                          </m:r>
                        </m:e>
                        <m:sub>
                          <m:r>
                            <a:rPr lang="en-US" altLang="zh-CN" b="0" i="1" u="none" smtClean="0">
                              <a:latin typeface="Cambria Math" panose="02040503050406030204" pitchFamily="18" charset="0"/>
                            </a:rPr>
                            <m:t>21</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𝐴</m:t>
                          </m:r>
                        </m:e>
                        <m:sub>
                          <m:r>
                            <a:rPr lang="en-US" altLang="zh-CN" b="0" i="1" u="none" smtClean="0">
                              <a:latin typeface="Cambria Math" panose="02040503050406030204" pitchFamily="18" charset="0"/>
                            </a:rPr>
                            <m:t>22</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𝐵</m:t>
                          </m:r>
                        </m:e>
                        <m:sub>
                          <m:r>
                            <a:rPr lang="en-US" altLang="zh-CN" b="0" i="1" u="none" smtClean="0">
                              <a:latin typeface="Cambria Math" panose="02040503050406030204" pitchFamily="18" charset="0"/>
                            </a:rPr>
                            <m:t>11</m:t>
                          </m:r>
                        </m:sub>
                      </m:sSub>
                    </m:oMath>
                  </m:oMathPara>
                </a14:m>
                <a:endParaRPr lang="en-US" altLang="zh-CN" b="0" u="none" dirty="0"/>
              </a:p>
              <a:p>
                <a14:m>
                  <m:oMath xmlns:m="http://schemas.openxmlformats.org/officeDocument/2006/math">
                    <m:r>
                      <a:rPr lang="en-US" altLang="zh-CN" b="0" i="1" u="none" smtClean="0">
                        <a:latin typeface="Cambria Math" panose="02040503050406030204" pitchFamily="18" charset="0"/>
                      </a:rPr>
                      <m:t>  </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 </m:t>
                        </m:r>
                        <m:r>
                          <a:rPr lang="en-US" altLang="zh-CN" b="0" i="1" u="none" smtClean="0">
                            <a:latin typeface="Cambria Math" panose="02040503050406030204" pitchFamily="18" charset="0"/>
                          </a:rPr>
                          <m:t>𝑃</m:t>
                        </m:r>
                      </m:e>
                      <m:sub>
                        <m:r>
                          <a:rPr lang="en-US" altLang="zh-CN" b="0" i="1" u="none" smtClean="0">
                            <a:latin typeface="Cambria Math" panose="02040503050406030204" pitchFamily="18" charset="0"/>
                          </a:rPr>
                          <m:t>5</m:t>
                        </m:r>
                      </m:sub>
                    </m:sSub>
                    <m:r>
                      <a:rPr lang="en-US" altLang="zh-CN" b="0" i="1" u="none" smtClean="0">
                        <a:latin typeface="Cambria Math" panose="02040503050406030204" pitchFamily="18" charset="0"/>
                      </a:rPr>
                      <m:t>= </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𝑆</m:t>
                        </m:r>
                      </m:e>
                      <m:sub>
                        <m:r>
                          <a:rPr lang="en-US" altLang="zh-CN" b="0" i="1" u="none" smtClean="0">
                            <a:latin typeface="Cambria Math" panose="02040503050406030204" pitchFamily="18" charset="0"/>
                          </a:rPr>
                          <m:t>5</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𝑆</m:t>
                        </m:r>
                      </m:e>
                      <m:sub>
                        <m:r>
                          <a:rPr lang="en-US" altLang="zh-CN" b="0" i="1" u="none" smtClean="0">
                            <a:latin typeface="Cambria Math" panose="02040503050406030204" pitchFamily="18" charset="0"/>
                          </a:rPr>
                          <m:t>6</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𝐴</m:t>
                        </m:r>
                      </m:e>
                      <m:sub>
                        <m:r>
                          <a:rPr lang="en-US" altLang="zh-CN" b="0" i="1" u="none" smtClean="0">
                            <a:latin typeface="Cambria Math" panose="02040503050406030204" pitchFamily="18" charset="0"/>
                          </a:rPr>
                          <m:t>11</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𝐵</m:t>
                        </m:r>
                      </m:e>
                      <m:sub>
                        <m:r>
                          <a:rPr lang="en-US" altLang="zh-CN" b="0" i="1" u="none" smtClean="0">
                            <a:latin typeface="Cambria Math" panose="02040503050406030204" pitchFamily="18" charset="0"/>
                          </a:rPr>
                          <m:t>11</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𝐴</m:t>
                        </m:r>
                      </m:e>
                      <m:sub>
                        <m:r>
                          <a:rPr lang="en-US" altLang="zh-CN" b="0" i="1" u="none" smtClean="0">
                            <a:latin typeface="Cambria Math" panose="02040503050406030204" pitchFamily="18" charset="0"/>
                          </a:rPr>
                          <m:t>11</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𝐵</m:t>
                        </m:r>
                      </m:e>
                      <m:sub>
                        <m:r>
                          <a:rPr lang="en-US" altLang="zh-CN" b="0" i="1" u="none" smtClean="0">
                            <a:latin typeface="Cambria Math" panose="02040503050406030204" pitchFamily="18" charset="0"/>
                          </a:rPr>
                          <m:t>22</m:t>
                        </m:r>
                      </m:sub>
                    </m:sSub>
                    <m:r>
                      <a:rPr lang="en-US" altLang="zh-CN" b="0" i="0" u="none" smtClean="0">
                        <a:latin typeface="Cambria Math" panose="02040503050406030204" pitchFamily="18" charset="0"/>
                      </a:rPr>
                      <m:t>+</m:t>
                    </m:r>
                  </m:oMath>
                </a14:m>
                <a:r>
                  <a:rPr lang="en-US" altLang="zh-CN" b="0" u="none" dirty="0"/>
                  <a:t> </a:t>
                </a:r>
                <a14:m>
                  <m:oMath xmlns:m="http://schemas.openxmlformats.org/officeDocument/2006/math">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𝐴</m:t>
                        </m:r>
                      </m:e>
                      <m:sub>
                        <m:r>
                          <a:rPr lang="en-US" altLang="zh-CN" b="0" i="1" u="none" smtClean="0">
                            <a:latin typeface="Cambria Math" panose="02040503050406030204" pitchFamily="18" charset="0"/>
                          </a:rPr>
                          <m:t>22</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𝐵</m:t>
                        </m:r>
                      </m:e>
                      <m:sub>
                        <m:r>
                          <a:rPr lang="en-US" altLang="zh-CN" b="0" i="1" u="none" smtClean="0">
                            <a:latin typeface="Cambria Math" panose="02040503050406030204" pitchFamily="18" charset="0"/>
                          </a:rPr>
                          <m:t>11</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𝐴</m:t>
                        </m:r>
                      </m:e>
                      <m:sub>
                        <m:r>
                          <a:rPr lang="en-US" altLang="zh-CN" b="0" i="1" u="none" smtClean="0">
                            <a:latin typeface="Cambria Math" panose="02040503050406030204" pitchFamily="18" charset="0"/>
                          </a:rPr>
                          <m:t>22</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𝐵</m:t>
                        </m:r>
                      </m:e>
                      <m:sub>
                        <m:r>
                          <a:rPr lang="en-US" altLang="zh-CN" b="0" i="1" u="none" smtClean="0">
                            <a:latin typeface="Cambria Math" panose="02040503050406030204" pitchFamily="18" charset="0"/>
                          </a:rPr>
                          <m:t>22</m:t>
                        </m:r>
                      </m:sub>
                    </m:sSub>
                  </m:oMath>
                </a14:m>
                <a:endParaRPr lang="en-US" altLang="zh-CN" b="0" u="none" dirty="0"/>
              </a:p>
              <a:p>
                <a:pPr/>
                <a14:m>
                  <m:oMathPara xmlns:m="http://schemas.openxmlformats.org/officeDocument/2006/math">
                    <m:oMathParaPr>
                      <m:jc m:val="centerGroup"/>
                    </m:oMathParaPr>
                    <m:oMath xmlns:m="http://schemas.openxmlformats.org/officeDocument/2006/math">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𝑃</m:t>
                          </m:r>
                        </m:e>
                        <m:sub>
                          <m:r>
                            <a:rPr lang="en-US" altLang="zh-CN" b="0" i="1" u="none" smtClean="0">
                              <a:latin typeface="Cambria Math" panose="02040503050406030204" pitchFamily="18" charset="0"/>
                            </a:rPr>
                            <m:t>6</m:t>
                          </m:r>
                        </m:sub>
                      </m:sSub>
                      <m:r>
                        <a:rPr lang="en-US" altLang="zh-CN" b="0" i="1" u="none" smtClean="0">
                          <a:latin typeface="Cambria Math" panose="02040503050406030204" pitchFamily="18" charset="0"/>
                        </a:rPr>
                        <m:t>= </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𝑆</m:t>
                          </m:r>
                        </m:e>
                        <m:sub>
                          <m:r>
                            <a:rPr lang="en-US" altLang="zh-CN" b="0" i="1" u="none" smtClean="0">
                              <a:latin typeface="Cambria Math" panose="02040503050406030204" pitchFamily="18" charset="0"/>
                            </a:rPr>
                            <m:t>7</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𝑆</m:t>
                          </m:r>
                        </m:e>
                        <m:sub>
                          <m:r>
                            <a:rPr lang="en-US" altLang="zh-CN" b="0" i="1" u="none" smtClean="0">
                              <a:latin typeface="Cambria Math" panose="02040503050406030204" pitchFamily="18" charset="0"/>
                            </a:rPr>
                            <m:t>8</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𝐴</m:t>
                          </m:r>
                        </m:e>
                        <m:sub>
                          <m:r>
                            <a:rPr lang="en-US" altLang="zh-CN" b="0" i="1" u="none" smtClean="0">
                              <a:latin typeface="Cambria Math" panose="02040503050406030204" pitchFamily="18" charset="0"/>
                            </a:rPr>
                            <m:t>12</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𝐵</m:t>
                          </m:r>
                        </m:e>
                        <m:sub>
                          <m:r>
                            <a:rPr lang="en-US" altLang="zh-CN" b="0" i="1" u="none" smtClean="0">
                              <a:latin typeface="Cambria Math" panose="02040503050406030204" pitchFamily="18" charset="0"/>
                            </a:rPr>
                            <m:t>21</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𝐴</m:t>
                          </m:r>
                        </m:e>
                        <m:sub>
                          <m:r>
                            <a:rPr lang="en-US" altLang="zh-CN" b="0" i="1" u="none" smtClean="0">
                              <a:latin typeface="Cambria Math" panose="02040503050406030204" pitchFamily="18" charset="0"/>
                            </a:rPr>
                            <m:t>12</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𝐵</m:t>
                          </m:r>
                        </m:e>
                        <m:sub>
                          <m:r>
                            <a:rPr lang="en-US" altLang="zh-CN" b="0" i="1" u="none" smtClean="0">
                              <a:latin typeface="Cambria Math" panose="02040503050406030204" pitchFamily="18" charset="0"/>
                            </a:rPr>
                            <m:t>22</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𝐴</m:t>
                          </m:r>
                        </m:e>
                        <m:sub>
                          <m:r>
                            <a:rPr lang="en-US" altLang="zh-CN" b="0" i="1" u="none" smtClean="0">
                              <a:latin typeface="Cambria Math" panose="02040503050406030204" pitchFamily="18" charset="0"/>
                            </a:rPr>
                            <m:t>22</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𝐵</m:t>
                          </m:r>
                        </m:e>
                        <m:sub>
                          <m:r>
                            <a:rPr lang="en-US" altLang="zh-CN" b="0" i="1" u="none" smtClean="0">
                              <a:latin typeface="Cambria Math" panose="02040503050406030204" pitchFamily="18" charset="0"/>
                            </a:rPr>
                            <m:t>21</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𝐴</m:t>
                          </m:r>
                        </m:e>
                        <m:sub>
                          <m:r>
                            <a:rPr lang="en-US" altLang="zh-CN" b="0" i="1" u="none" smtClean="0">
                              <a:latin typeface="Cambria Math" panose="02040503050406030204" pitchFamily="18" charset="0"/>
                            </a:rPr>
                            <m:t>22</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𝐵</m:t>
                          </m:r>
                        </m:e>
                        <m:sub>
                          <m:r>
                            <a:rPr lang="en-US" altLang="zh-CN" b="0" i="1" u="none" smtClean="0">
                              <a:latin typeface="Cambria Math" panose="02040503050406030204" pitchFamily="18" charset="0"/>
                            </a:rPr>
                            <m:t>22</m:t>
                          </m:r>
                        </m:sub>
                      </m:sSub>
                    </m:oMath>
                  </m:oMathPara>
                </a14:m>
                <a:endParaRPr lang="en-US" altLang="zh-CN" b="0" u="none" dirty="0"/>
              </a:p>
              <a:p>
                <a14:m>
                  <m:oMath xmlns:m="http://schemas.openxmlformats.org/officeDocument/2006/math">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   </m:t>
                        </m:r>
                        <m:r>
                          <a:rPr lang="en-US" altLang="zh-CN" b="0" i="1" u="none" smtClean="0">
                            <a:latin typeface="Cambria Math" panose="02040503050406030204" pitchFamily="18" charset="0"/>
                          </a:rPr>
                          <m:t>𝑃</m:t>
                        </m:r>
                      </m:e>
                      <m:sub>
                        <m:r>
                          <a:rPr lang="en-US" altLang="zh-CN" b="0" i="1" u="none" smtClean="0">
                            <a:latin typeface="Cambria Math" panose="02040503050406030204" pitchFamily="18" charset="0"/>
                          </a:rPr>
                          <m:t>7</m:t>
                        </m:r>
                      </m:sub>
                    </m:sSub>
                    <m:r>
                      <a:rPr lang="en-US" altLang="zh-CN" b="0" i="1" u="none" smtClean="0">
                        <a:latin typeface="Cambria Math" panose="02040503050406030204" pitchFamily="18" charset="0"/>
                      </a:rPr>
                      <m:t>= </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𝑆</m:t>
                        </m:r>
                      </m:e>
                      <m:sub>
                        <m:r>
                          <a:rPr lang="en-US" altLang="zh-CN" b="0" i="1" u="none" smtClean="0">
                            <a:latin typeface="Cambria Math" panose="02040503050406030204" pitchFamily="18" charset="0"/>
                          </a:rPr>
                          <m:t>9</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𝑆</m:t>
                        </m:r>
                      </m:e>
                      <m:sub>
                        <m:r>
                          <a:rPr lang="en-US" altLang="zh-CN" b="0" i="1" u="none" smtClean="0">
                            <a:latin typeface="Cambria Math" panose="02040503050406030204" pitchFamily="18" charset="0"/>
                          </a:rPr>
                          <m:t>10</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𝐴</m:t>
                        </m:r>
                      </m:e>
                      <m:sub>
                        <m:r>
                          <a:rPr lang="en-US" altLang="zh-CN" b="0" i="1" u="none" smtClean="0">
                            <a:latin typeface="Cambria Math" panose="02040503050406030204" pitchFamily="18" charset="0"/>
                          </a:rPr>
                          <m:t>11</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𝐵</m:t>
                        </m:r>
                      </m:e>
                      <m:sub>
                        <m:r>
                          <a:rPr lang="en-US" altLang="zh-CN" b="0" i="1" u="none" smtClean="0">
                            <a:latin typeface="Cambria Math" panose="02040503050406030204" pitchFamily="18" charset="0"/>
                          </a:rPr>
                          <m:t>11</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𝐴</m:t>
                        </m:r>
                      </m:e>
                      <m:sub>
                        <m:r>
                          <a:rPr lang="en-US" altLang="zh-CN" b="0" i="1" u="none" smtClean="0">
                            <a:latin typeface="Cambria Math" panose="02040503050406030204" pitchFamily="18" charset="0"/>
                          </a:rPr>
                          <m:t>11</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𝐵</m:t>
                        </m:r>
                      </m:e>
                      <m:sub>
                        <m:r>
                          <a:rPr lang="en-US" altLang="zh-CN" b="0" i="1" u="none" smtClean="0">
                            <a:latin typeface="Cambria Math" panose="02040503050406030204" pitchFamily="18" charset="0"/>
                          </a:rPr>
                          <m:t>12</m:t>
                        </m:r>
                      </m:sub>
                    </m:sSub>
                    <m:r>
                      <a:rPr lang="en-US" altLang="zh-CN" b="0" i="0" u="none" smtClean="0">
                        <a:latin typeface="Cambria Math" panose="02040503050406030204" pitchFamily="18" charset="0"/>
                      </a:rPr>
                      <m:t>−</m:t>
                    </m:r>
                  </m:oMath>
                </a14:m>
                <a:r>
                  <a:rPr lang="en-US" altLang="zh-CN" b="0" u="none" dirty="0"/>
                  <a:t> </a:t>
                </a:r>
                <a14:m>
                  <m:oMath xmlns:m="http://schemas.openxmlformats.org/officeDocument/2006/math">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𝐴</m:t>
                        </m:r>
                      </m:e>
                      <m:sub>
                        <m:r>
                          <a:rPr lang="en-US" altLang="zh-CN" b="0" i="1" u="none" smtClean="0">
                            <a:latin typeface="Cambria Math" panose="02040503050406030204" pitchFamily="18" charset="0"/>
                          </a:rPr>
                          <m:t>21</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𝐵</m:t>
                        </m:r>
                      </m:e>
                      <m:sub>
                        <m:r>
                          <a:rPr lang="en-US" altLang="zh-CN" b="0" i="1" u="none" smtClean="0">
                            <a:latin typeface="Cambria Math" panose="02040503050406030204" pitchFamily="18" charset="0"/>
                          </a:rPr>
                          <m:t>11</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𝐴</m:t>
                        </m:r>
                      </m:e>
                      <m:sub>
                        <m:r>
                          <a:rPr lang="en-US" altLang="zh-CN" b="0" i="1" u="none" smtClean="0">
                            <a:latin typeface="Cambria Math" panose="02040503050406030204" pitchFamily="18" charset="0"/>
                          </a:rPr>
                          <m:t>21</m:t>
                        </m:r>
                      </m:sub>
                    </m:sSub>
                    <m:r>
                      <a:rPr lang="en-US" altLang="zh-CN" b="0" i="1" u="none" smtClean="0">
                        <a:latin typeface="Cambria Math" panose="02040503050406030204" pitchFamily="18" charset="0"/>
                      </a:rPr>
                      <m:t>∗</m:t>
                    </m:r>
                    <m:sSub>
                      <m:sSubPr>
                        <m:ctrlPr>
                          <a:rPr lang="en-US" altLang="zh-CN" b="0" i="1" u="none" smtClean="0">
                            <a:latin typeface="Cambria Math" panose="02040503050406030204" pitchFamily="18" charset="0"/>
                          </a:rPr>
                        </m:ctrlPr>
                      </m:sSubPr>
                      <m:e>
                        <m:r>
                          <a:rPr lang="en-US" altLang="zh-CN" b="0" i="1" u="none" smtClean="0">
                            <a:latin typeface="Cambria Math" panose="02040503050406030204" pitchFamily="18" charset="0"/>
                          </a:rPr>
                          <m:t>𝐵</m:t>
                        </m:r>
                      </m:e>
                      <m:sub>
                        <m:r>
                          <a:rPr lang="en-US" altLang="zh-CN" b="0" i="1" u="none" smtClean="0">
                            <a:latin typeface="Cambria Math" panose="02040503050406030204" pitchFamily="18" charset="0"/>
                          </a:rPr>
                          <m:t>12</m:t>
                        </m:r>
                      </m:sub>
                    </m:sSub>
                  </m:oMath>
                </a14:m>
                <a:endParaRPr lang="zh-CN" altLang="en-US" b="0" u="none" dirty="0"/>
              </a:p>
            </p:txBody>
          </p:sp>
        </mc:Choice>
        <mc:Fallback xmlns="">
          <p:sp>
            <p:nvSpPr>
              <p:cNvPr id="4" name="文本框 3">
                <a:extLst>
                  <a:ext uri="{FF2B5EF4-FFF2-40B4-BE49-F238E27FC236}">
                    <a16:creationId xmlns:a16="http://schemas.microsoft.com/office/drawing/2014/main" id="{D940F959-FCFA-4CE9-83E1-9C41CB5D4028}"/>
                  </a:ext>
                </a:extLst>
              </p:cNvPr>
              <p:cNvSpPr txBox="1">
                <a:spLocks noRot="1" noChangeAspect="1" noMove="1" noResize="1" noEditPoints="1" noAdjustHandles="1" noChangeArrowheads="1" noChangeShapeType="1" noTextEdit="1"/>
              </p:cNvSpPr>
              <p:nvPr/>
            </p:nvSpPr>
            <p:spPr>
              <a:xfrm>
                <a:off x="4661395" y="1760533"/>
                <a:ext cx="6750472" cy="203132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23A0FB6-BAEE-4F8B-B814-2C8424B10088}"/>
                  </a:ext>
                </a:extLst>
              </p:cNvPr>
              <p:cNvSpPr/>
              <p:nvPr/>
            </p:nvSpPr>
            <p:spPr>
              <a:xfrm>
                <a:off x="1829220" y="4977711"/>
                <a:ext cx="9100471" cy="2022990"/>
              </a:xfrm>
              <a:prstGeom prst="rect">
                <a:avLst/>
              </a:prstGeom>
            </p:spPr>
            <p:txBody>
              <a:bodyPr wrap="square">
                <a:spAutoFit/>
              </a:bodyPr>
              <a:lstStyle/>
              <a:p>
                <a:pPr defTabSz="964326" fontAlgn="auto">
                  <a:spcBef>
                    <a:spcPts val="0"/>
                  </a:spcBef>
                  <a:spcAft>
                    <a:spcPts val="633"/>
                  </a:spcAft>
                  <a:defRPr/>
                </a:pPr>
                <a:r>
                  <a:rPr lang="zh-CN" altLang="en-US" sz="2109" kern="0" dirty="0">
                    <a:latin typeface="Arial"/>
                    <a:ea typeface="楷体_GB2312"/>
                  </a:rPr>
                  <a:t>通过</a:t>
                </a:r>
                <a:r>
                  <a:rPr lang="en-US" altLang="zh-CN" sz="2109" kern="0" dirty="0">
                    <a:latin typeface="Arial"/>
                    <a:ea typeface="楷体_GB2312"/>
                  </a:rPr>
                  <a:t>P</a:t>
                </a:r>
                <a:r>
                  <a:rPr lang="zh-CN" altLang="en-US" sz="2109" kern="0" dirty="0">
                    <a:latin typeface="Arial"/>
                    <a:ea typeface="楷体_GB2312"/>
                  </a:rPr>
                  <a:t>的加减，我们可以计算</a:t>
                </a:r>
                <a:r>
                  <a:rPr lang="en-US" altLang="zh-CN" sz="2109" kern="0" dirty="0">
                    <a:latin typeface="Arial"/>
                    <a:ea typeface="楷体_GB2312"/>
                  </a:rPr>
                  <a:t>C</a:t>
                </a:r>
                <a:r>
                  <a:rPr lang="zh-CN" altLang="en-US" sz="2109" kern="0" dirty="0">
                    <a:latin typeface="Arial"/>
                    <a:ea typeface="楷体_GB2312"/>
                  </a:rPr>
                  <a:t>中的元素，以下给出几个例子，大家可以自行尝试：</a:t>
                </a:r>
                <a:endParaRPr lang="en-US" altLang="zh-CN" sz="2109" kern="0" dirty="0">
                  <a:latin typeface="Arial"/>
                  <a:ea typeface="楷体_GB2312"/>
                </a:endParaRPr>
              </a:p>
              <a:p>
                <a:pPr defTabSz="964326" fontAlgn="auto">
                  <a:spcBef>
                    <a:spcPts val="0"/>
                  </a:spcBef>
                  <a:spcAft>
                    <a:spcPts val="633"/>
                  </a:spcAft>
                  <a:defRPr/>
                </a:pPr>
                <a14:m>
                  <m:oMathPara xmlns:m="http://schemas.openxmlformats.org/officeDocument/2006/math">
                    <m:oMathParaPr>
                      <m:jc m:val="centerGroup"/>
                    </m:oMathParaPr>
                    <m:oMath xmlns:m="http://schemas.openxmlformats.org/officeDocument/2006/math">
                      <m:sSub>
                        <m:sSubPr>
                          <m:ctrlPr>
                            <a:rPr lang="en-US" altLang="zh-CN" sz="2109" i="1" kern="0">
                              <a:latin typeface="Cambria Math" panose="02040503050406030204" pitchFamily="18" charset="0"/>
                            </a:rPr>
                          </m:ctrlPr>
                        </m:sSubPr>
                        <m:e>
                          <m:r>
                            <a:rPr lang="en-US" altLang="zh-CN" sz="2109" i="1" kern="0">
                              <a:latin typeface="Cambria Math" panose="02040503050406030204" pitchFamily="18" charset="0"/>
                            </a:rPr>
                            <m:t>𝐶</m:t>
                          </m:r>
                        </m:e>
                        <m:sub>
                          <m:r>
                            <a:rPr lang="en-US" altLang="zh-CN" sz="2109" i="1" kern="0">
                              <a:latin typeface="Cambria Math" panose="02040503050406030204" pitchFamily="18" charset="0"/>
                            </a:rPr>
                            <m:t>11</m:t>
                          </m:r>
                        </m:sub>
                      </m:sSub>
                      <m:r>
                        <a:rPr lang="en-US" altLang="zh-CN" sz="2109" i="1" kern="0">
                          <a:latin typeface="Cambria Math" panose="02040503050406030204" pitchFamily="18" charset="0"/>
                        </a:rPr>
                        <m:t>= </m:t>
                      </m:r>
                      <m:sSub>
                        <m:sSubPr>
                          <m:ctrlPr>
                            <a:rPr lang="en-US" altLang="zh-CN" sz="2109" i="1" kern="0">
                              <a:latin typeface="Cambria Math" panose="02040503050406030204" pitchFamily="18" charset="0"/>
                            </a:rPr>
                          </m:ctrlPr>
                        </m:sSubPr>
                        <m:e>
                          <m:r>
                            <a:rPr lang="en-US" altLang="zh-CN" sz="2109" i="1" kern="0">
                              <a:latin typeface="Cambria Math" panose="02040503050406030204" pitchFamily="18" charset="0"/>
                            </a:rPr>
                            <m:t>𝑃</m:t>
                          </m:r>
                        </m:e>
                        <m:sub>
                          <m:r>
                            <a:rPr lang="en-US" altLang="zh-CN" sz="2109" i="1" kern="0">
                              <a:latin typeface="Cambria Math" panose="02040503050406030204" pitchFamily="18" charset="0"/>
                            </a:rPr>
                            <m:t>5</m:t>
                          </m:r>
                        </m:sub>
                      </m:sSub>
                      <m:r>
                        <a:rPr lang="en-US" altLang="zh-CN" sz="2109" i="1" kern="0">
                          <a:latin typeface="Cambria Math" panose="02040503050406030204" pitchFamily="18" charset="0"/>
                        </a:rPr>
                        <m:t>+</m:t>
                      </m:r>
                      <m:sSub>
                        <m:sSubPr>
                          <m:ctrlPr>
                            <a:rPr lang="en-US" altLang="zh-CN" sz="2109" i="1" kern="0">
                              <a:latin typeface="Cambria Math" panose="02040503050406030204" pitchFamily="18" charset="0"/>
                            </a:rPr>
                          </m:ctrlPr>
                        </m:sSubPr>
                        <m:e>
                          <m:r>
                            <a:rPr lang="en-US" altLang="zh-CN" sz="2109" i="1" kern="0">
                              <a:latin typeface="Cambria Math" panose="02040503050406030204" pitchFamily="18" charset="0"/>
                            </a:rPr>
                            <m:t>𝑃</m:t>
                          </m:r>
                        </m:e>
                        <m:sub>
                          <m:r>
                            <a:rPr lang="en-US" altLang="zh-CN" sz="2109" i="1" kern="0">
                              <a:latin typeface="Cambria Math" panose="02040503050406030204" pitchFamily="18" charset="0"/>
                            </a:rPr>
                            <m:t>4</m:t>
                          </m:r>
                        </m:sub>
                      </m:sSub>
                      <m:r>
                        <a:rPr lang="en-US" altLang="zh-CN" sz="2109" i="1" kern="0">
                          <a:latin typeface="Cambria Math" panose="02040503050406030204" pitchFamily="18" charset="0"/>
                        </a:rPr>
                        <m:t>−</m:t>
                      </m:r>
                      <m:sSub>
                        <m:sSubPr>
                          <m:ctrlPr>
                            <a:rPr lang="en-US" altLang="zh-CN" sz="2109" i="1" kern="0">
                              <a:latin typeface="Cambria Math" panose="02040503050406030204" pitchFamily="18" charset="0"/>
                            </a:rPr>
                          </m:ctrlPr>
                        </m:sSubPr>
                        <m:e>
                          <m:r>
                            <a:rPr lang="en-US" altLang="zh-CN" sz="2109" i="1" kern="0">
                              <a:latin typeface="Cambria Math" panose="02040503050406030204" pitchFamily="18" charset="0"/>
                            </a:rPr>
                            <m:t>𝑃</m:t>
                          </m:r>
                        </m:e>
                        <m:sub>
                          <m:r>
                            <a:rPr lang="en-US" altLang="zh-CN" sz="2109" i="1" kern="0">
                              <a:latin typeface="Cambria Math" panose="02040503050406030204" pitchFamily="18" charset="0"/>
                            </a:rPr>
                            <m:t>2</m:t>
                          </m:r>
                        </m:sub>
                      </m:sSub>
                      <m:r>
                        <a:rPr lang="en-US" altLang="zh-CN" sz="2109" i="1" kern="0">
                          <a:latin typeface="Cambria Math" panose="02040503050406030204" pitchFamily="18" charset="0"/>
                        </a:rPr>
                        <m:t>+</m:t>
                      </m:r>
                      <m:sSub>
                        <m:sSubPr>
                          <m:ctrlPr>
                            <a:rPr lang="en-US" altLang="zh-CN" sz="2109" i="1" kern="0">
                              <a:latin typeface="Cambria Math" panose="02040503050406030204" pitchFamily="18" charset="0"/>
                            </a:rPr>
                          </m:ctrlPr>
                        </m:sSubPr>
                        <m:e>
                          <m:r>
                            <a:rPr lang="en-US" altLang="zh-CN" sz="2109" i="1" kern="0">
                              <a:latin typeface="Cambria Math" panose="02040503050406030204" pitchFamily="18" charset="0"/>
                            </a:rPr>
                            <m:t>𝑃</m:t>
                          </m:r>
                        </m:e>
                        <m:sub>
                          <m:r>
                            <a:rPr lang="en-US" altLang="zh-CN" sz="2109" i="1" kern="0">
                              <a:latin typeface="Cambria Math" panose="02040503050406030204" pitchFamily="18" charset="0"/>
                            </a:rPr>
                            <m:t>6</m:t>
                          </m:r>
                        </m:sub>
                      </m:sSub>
                    </m:oMath>
                  </m:oMathPara>
                </a14:m>
                <a:endParaRPr lang="en-US" altLang="zh-CN" sz="2109" kern="0" dirty="0">
                  <a:latin typeface="Arial"/>
                  <a:ea typeface="楷体_GB2312"/>
                </a:endParaRPr>
              </a:p>
              <a:p>
                <a:pPr defTabSz="964326" fontAlgn="auto">
                  <a:spcBef>
                    <a:spcPts val="0"/>
                  </a:spcBef>
                  <a:spcAft>
                    <a:spcPts val="633"/>
                  </a:spcAft>
                  <a:defRPr/>
                </a:pPr>
                <a14:m>
                  <m:oMathPara xmlns:m="http://schemas.openxmlformats.org/officeDocument/2006/math">
                    <m:oMathParaPr>
                      <m:jc m:val="centerGroup"/>
                    </m:oMathParaPr>
                    <m:oMath xmlns:m="http://schemas.openxmlformats.org/officeDocument/2006/math">
                      <m:sSub>
                        <m:sSubPr>
                          <m:ctrlPr>
                            <a:rPr lang="en-US" altLang="zh-CN" sz="2109" i="1" kern="0">
                              <a:latin typeface="Cambria Math" panose="02040503050406030204" pitchFamily="18" charset="0"/>
                            </a:rPr>
                          </m:ctrlPr>
                        </m:sSubPr>
                        <m:e>
                          <m:r>
                            <a:rPr lang="en-US" altLang="zh-CN" sz="2109" i="1" kern="0">
                              <a:latin typeface="Cambria Math" panose="02040503050406030204" pitchFamily="18" charset="0"/>
                            </a:rPr>
                            <m:t>𝐶</m:t>
                          </m:r>
                        </m:e>
                        <m:sub>
                          <m:r>
                            <a:rPr lang="en-US" altLang="zh-CN" sz="2109" i="1" kern="0">
                              <a:latin typeface="Cambria Math" panose="02040503050406030204" pitchFamily="18" charset="0"/>
                            </a:rPr>
                            <m:t>12</m:t>
                          </m:r>
                        </m:sub>
                      </m:sSub>
                      <m:r>
                        <a:rPr lang="en-US" altLang="zh-CN" sz="2109" i="1" kern="0">
                          <a:latin typeface="Cambria Math" panose="02040503050406030204" pitchFamily="18" charset="0"/>
                        </a:rPr>
                        <m:t>= </m:t>
                      </m:r>
                      <m:sSub>
                        <m:sSubPr>
                          <m:ctrlPr>
                            <a:rPr lang="en-US" altLang="zh-CN" sz="2109" i="1" kern="0">
                              <a:latin typeface="Cambria Math" panose="02040503050406030204" pitchFamily="18" charset="0"/>
                            </a:rPr>
                          </m:ctrlPr>
                        </m:sSubPr>
                        <m:e>
                          <m:r>
                            <a:rPr lang="en-US" altLang="zh-CN" sz="2109" i="1" kern="0">
                              <a:latin typeface="Cambria Math" panose="02040503050406030204" pitchFamily="18" charset="0"/>
                            </a:rPr>
                            <m:t>𝑃</m:t>
                          </m:r>
                        </m:e>
                        <m:sub>
                          <m:r>
                            <a:rPr lang="en-US" altLang="zh-CN" sz="2109" i="1" kern="0">
                              <a:latin typeface="Cambria Math" panose="02040503050406030204" pitchFamily="18" charset="0"/>
                            </a:rPr>
                            <m:t>1</m:t>
                          </m:r>
                        </m:sub>
                      </m:sSub>
                      <m:r>
                        <a:rPr lang="en-US" altLang="zh-CN" sz="2109" i="1" kern="0">
                          <a:latin typeface="Cambria Math" panose="02040503050406030204" pitchFamily="18" charset="0"/>
                        </a:rPr>
                        <m:t>+</m:t>
                      </m:r>
                      <m:sSub>
                        <m:sSubPr>
                          <m:ctrlPr>
                            <a:rPr lang="en-US" altLang="zh-CN" sz="2109" i="1" kern="0">
                              <a:latin typeface="Cambria Math" panose="02040503050406030204" pitchFamily="18" charset="0"/>
                            </a:rPr>
                          </m:ctrlPr>
                        </m:sSubPr>
                        <m:e>
                          <m:r>
                            <a:rPr lang="en-US" altLang="zh-CN" sz="2109" i="1" kern="0">
                              <a:latin typeface="Cambria Math" panose="02040503050406030204" pitchFamily="18" charset="0"/>
                            </a:rPr>
                            <m:t>𝑃</m:t>
                          </m:r>
                        </m:e>
                        <m:sub>
                          <m:r>
                            <a:rPr lang="en-US" altLang="zh-CN" sz="2109" i="1" kern="0">
                              <a:latin typeface="Cambria Math" panose="02040503050406030204" pitchFamily="18" charset="0"/>
                            </a:rPr>
                            <m:t>2</m:t>
                          </m:r>
                        </m:sub>
                      </m:sSub>
                    </m:oMath>
                  </m:oMathPara>
                </a14:m>
                <a:endParaRPr lang="en-US" altLang="zh-CN" sz="2109" kern="0" dirty="0">
                  <a:latin typeface="Arial"/>
                  <a:ea typeface="楷体_GB2312"/>
                </a:endParaRPr>
              </a:p>
              <a:p>
                <a:pPr defTabSz="964326" fontAlgn="auto">
                  <a:spcBef>
                    <a:spcPts val="0"/>
                  </a:spcBef>
                  <a:spcAft>
                    <a:spcPts val="633"/>
                  </a:spcAft>
                  <a:defRPr/>
                </a:pPr>
                <a14:m>
                  <m:oMathPara xmlns:m="http://schemas.openxmlformats.org/officeDocument/2006/math">
                    <m:oMathParaPr>
                      <m:jc m:val="centerGroup"/>
                    </m:oMathParaPr>
                    <m:oMath xmlns:m="http://schemas.openxmlformats.org/officeDocument/2006/math">
                      <m:sSub>
                        <m:sSubPr>
                          <m:ctrlPr>
                            <a:rPr lang="en-US" altLang="zh-CN" sz="2109" i="1" kern="0">
                              <a:latin typeface="Cambria Math" panose="02040503050406030204" pitchFamily="18" charset="0"/>
                            </a:rPr>
                          </m:ctrlPr>
                        </m:sSubPr>
                        <m:e>
                          <m:r>
                            <a:rPr lang="en-US" altLang="zh-CN" sz="2109" i="1" kern="0">
                              <a:latin typeface="Cambria Math" panose="02040503050406030204" pitchFamily="18" charset="0"/>
                            </a:rPr>
                            <m:t>𝐶</m:t>
                          </m:r>
                        </m:e>
                        <m:sub>
                          <m:r>
                            <a:rPr lang="en-US" altLang="zh-CN" sz="2109" i="1" kern="0">
                              <a:latin typeface="Cambria Math" panose="02040503050406030204" pitchFamily="18" charset="0"/>
                            </a:rPr>
                            <m:t>21</m:t>
                          </m:r>
                        </m:sub>
                      </m:sSub>
                      <m:r>
                        <a:rPr lang="en-US" altLang="zh-CN" sz="2109" i="1" kern="0">
                          <a:latin typeface="Cambria Math" panose="02040503050406030204" pitchFamily="18" charset="0"/>
                        </a:rPr>
                        <m:t>= </m:t>
                      </m:r>
                      <m:sSub>
                        <m:sSubPr>
                          <m:ctrlPr>
                            <a:rPr lang="en-US" altLang="zh-CN" sz="2109" i="1" kern="0">
                              <a:latin typeface="Cambria Math" panose="02040503050406030204" pitchFamily="18" charset="0"/>
                            </a:rPr>
                          </m:ctrlPr>
                        </m:sSubPr>
                        <m:e>
                          <m:r>
                            <a:rPr lang="en-US" altLang="zh-CN" sz="2109" i="1" kern="0">
                              <a:latin typeface="Cambria Math" panose="02040503050406030204" pitchFamily="18" charset="0"/>
                            </a:rPr>
                            <m:t>𝑃</m:t>
                          </m:r>
                        </m:e>
                        <m:sub>
                          <m:r>
                            <a:rPr lang="en-US" altLang="zh-CN" sz="2109" i="1" kern="0">
                              <a:latin typeface="Cambria Math" panose="02040503050406030204" pitchFamily="18" charset="0"/>
                            </a:rPr>
                            <m:t>3</m:t>
                          </m:r>
                        </m:sub>
                      </m:sSub>
                      <m:r>
                        <a:rPr lang="en-US" altLang="zh-CN" sz="2109" i="1" kern="0">
                          <a:latin typeface="Cambria Math" panose="02040503050406030204" pitchFamily="18" charset="0"/>
                        </a:rPr>
                        <m:t>+</m:t>
                      </m:r>
                      <m:sSub>
                        <m:sSubPr>
                          <m:ctrlPr>
                            <a:rPr lang="en-US" altLang="zh-CN" sz="2109" i="1" kern="0">
                              <a:latin typeface="Cambria Math" panose="02040503050406030204" pitchFamily="18" charset="0"/>
                            </a:rPr>
                          </m:ctrlPr>
                        </m:sSubPr>
                        <m:e>
                          <m:r>
                            <a:rPr lang="en-US" altLang="zh-CN" sz="2109" i="1" kern="0">
                              <a:latin typeface="Cambria Math" panose="02040503050406030204" pitchFamily="18" charset="0"/>
                            </a:rPr>
                            <m:t>𝑃</m:t>
                          </m:r>
                        </m:e>
                        <m:sub>
                          <m:r>
                            <a:rPr lang="en-US" altLang="zh-CN" sz="2109" i="1" kern="0">
                              <a:latin typeface="Cambria Math" panose="02040503050406030204" pitchFamily="18" charset="0"/>
                            </a:rPr>
                            <m:t>4</m:t>
                          </m:r>
                        </m:sub>
                      </m:sSub>
                    </m:oMath>
                  </m:oMathPara>
                </a14:m>
                <a:endParaRPr lang="zh-CN" altLang="en-US" sz="1898" kern="0" dirty="0">
                  <a:ea typeface="楷体_GB2312"/>
                </a:endParaRPr>
              </a:p>
            </p:txBody>
          </p:sp>
        </mc:Choice>
        <mc:Fallback xmlns="">
          <p:sp>
            <p:nvSpPr>
              <p:cNvPr id="5" name="矩形 4">
                <a:extLst>
                  <a:ext uri="{FF2B5EF4-FFF2-40B4-BE49-F238E27FC236}">
                    <a16:creationId xmlns:a16="http://schemas.microsoft.com/office/drawing/2014/main" id="{123A0FB6-BAEE-4F8B-B814-2C8424B10088}"/>
                  </a:ext>
                </a:extLst>
              </p:cNvPr>
              <p:cNvSpPr>
                <a:spLocks noRot="1" noChangeAspect="1" noMove="1" noResize="1" noEditPoints="1" noAdjustHandles="1" noChangeArrowheads="1" noChangeShapeType="1" noTextEdit="1"/>
              </p:cNvSpPr>
              <p:nvPr/>
            </p:nvSpPr>
            <p:spPr>
              <a:xfrm>
                <a:off x="1829220" y="4977711"/>
                <a:ext cx="9100471" cy="2022990"/>
              </a:xfrm>
              <a:prstGeom prst="rect">
                <a:avLst/>
              </a:prstGeom>
              <a:blipFill>
                <a:blip r:embed="rId5"/>
                <a:stretch>
                  <a:fillRect l="-804" t="-2417"/>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004E76BF-63A8-48D0-959A-E1D1CE03A5EF}"/>
              </a:ext>
            </a:extLst>
          </p:cNvPr>
          <p:cNvSpPr txBox="1"/>
          <p:nvPr/>
        </p:nvSpPr>
        <p:spPr>
          <a:xfrm>
            <a:off x="6027561" y="1058352"/>
            <a:ext cx="4902129" cy="416909"/>
          </a:xfrm>
          <a:prstGeom prst="rect">
            <a:avLst/>
          </a:prstGeom>
          <a:noFill/>
        </p:spPr>
        <p:txBody>
          <a:bodyPr wrap="square" rtlCol="0">
            <a:spAutoFit/>
          </a:bodyPr>
          <a:lstStyle/>
          <a:p>
            <a:r>
              <a:rPr lang="zh-CN" altLang="en-US" sz="2109" dirty="0">
                <a:latin typeface="Arial"/>
                <a:ea typeface="楷体_GB2312"/>
              </a:rPr>
              <a:t>按照上述步骤构造的</a:t>
            </a:r>
            <a:r>
              <a:rPr lang="en-US" altLang="zh-CN" sz="2109" dirty="0">
                <a:latin typeface="Arial"/>
                <a:ea typeface="楷体_GB2312"/>
              </a:rPr>
              <a:t>P</a:t>
            </a:r>
            <a:r>
              <a:rPr lang="zh-CN" altLang="en-US" sz="2109" dirty="0">
                <a:latin typeface="Arial"/>
                <a:ea typeface="楷体_GB2312"/>
              </a:rPr>
              <a:t>如下：</a:t>
            </a:r>
            <a:endParaRPr lang="zh-CN" altLang="en-US" sz="2109" dirty="0"/>
          </a:p>
        </p:txBody>
      </p:sp>
      <p:sp>
        <p:nvSpPr>
          <p:cNvPr id="11" name="矩形 10">
            <a:extLst>
              <a:ext uri="{FF2B5EF4-FFF2-40B4-BE49-F238E27FC236}">
                <a16:creationId xmlns:a16="http://schemas.microsoft.com/office/drawing/2014/main" id="{53B7B83D-DD35-489E-B831-6C8561C8C49C}"/>
              </a:ext>
            </a:extLst>
          </p:cNvPr>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12" name="文本框 11">
            <a:extLst>
              <a:ext uri="{FF2B5EF4-FFF2-40B4-BE49-F238E27FC236}">
                <a16:creationId xmlns:a16="http://schemas.microsoft.com/office/drawing/2014/main" id="{B6D01A58-C92E-47F7-9B0E-1B21AB21B5F0}"/>
              </a:ext>
            </a:extLst>
          </p:cNvPr>
          <p:cNvSpPr txBox="1"/>
          <p:nvPr/>
        </p:nvSpPr>
        <p:spPr>
          <a:xfrm>
            <a:off x="392023" y="303957"/>
            <a:ext cx="1231106"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题目分析</a:t>
            </a:r>
          </a:p>
        </p:txBody>
      </p:sp>
    </p:spTree>
    <p:extLst>
      <p:ext uri="{BB962C8B-B14F-4D97-AF65-F5344CB8AC3E}">
        <p14:creationId xmlns:p14="http://schemas.microsoft.com/office/powerpoint/2010/main" val="1177288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 calcmode="lin" valueType="num">
                                      <p:cBhvr additive="base">
                                        <p:cTn id="2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 calcmode="lin" valueType="num">
                                      <p:cBhvr additive="base">
                                        <p:cTn id="3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anim calcmode="lin" valueType="num">
                                      <p:cBhvr additive="base">
                                        <p:cTn id="3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anim calcmode="lin" valueType="num">
                                      <p:cBhvr additive="base">
                                        <p:cTn id="3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4" grpId="0"/>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470315AC-6C2E-47F2-AF2F-DD12B66923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9208"/>
            <a:ext cx="7302708" cy="3786589"/>
          </a:xfrm>
          <a:prstGeom prst="rect">
            <a:avLst/>
          </a:prstGeom>
        </p:spPr>
      </p:pic>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33B5AFCD-8A3F-4F4D-A371-53A0EA494C21}"/>
                  </a:ext>
                </a:extLst>
              </p:cNvPr>
              <p:cNvSpPr/>
              <p:nvPr/>
            </p:nvSpPr>
            <p:spPr>
              <a:xfrm>
                <a:off x="4306202" y="878240"/>
                <a:ext cx="8675901" cy="1777666"/>
              </a:xfrm>
              <a:prstGeom prst="rect">
                <a:avLst/>
              </a:prstGeom>
            </p:spPr>
            <p:txBody>
              <a:bodyPr wrap="square">
                <a:spAutoFit/>
              </a:bodyPr>
              <a:lstStyle/>
              <a:p>
                <a:pPr fontAlgn="auto">
                  <a:spcBef>
                    <a:spcPts val="0"/>
                  </a:spcBef>
                  <a:spcAft>
                    <a:spcPts val="0"/>
                  </a:spcAft>
                </a:pPr>
                <a:r>
                  <a:rPr lang="zh-CN" altLang="en-US" sz="2109" dirty="0">
                    <a:latin typeface="Arial"/>
                    <a:ea typeface="楷体_GB2312"/>
                  </a:rPr>
                  <a:t>通过上述描述步骤，我们可以得到</a:t>
                </a:r>
                <a:r>
                  <a:rPr lang="en-US" altLang="zh-CN" sz="2109" dirty="0">
                    <a:latin typeface="Arial"/>
                    <a:ea typeface="楷体_GB2312"/>
                  </a:rPr>
                  <a:t>Strassen</a:t>
                </a:r>
                <a:r>
                  <a:rPr lang="zh-CN" altLang="en-US" sz="2109" dirty="0">
                    <a:latin typeface="Arial"/>
                    <a:ea typeface="楷体_GB2312"/>
                  </a:rPr>
                  <a:t>算法的运行时间的表达式：</a:t>
                </a:r>
                <a:endParaRPr lang="en-US" altLang="zh-CN" sz="2109" dirty="0">
                  <a:latin typeface="Arial"/>
                  <a:ea typeface="楷体_GB2312"/>
                </a:endParaRPr>
              </a:p>
              <a:p>
                <a:pPr fontAlgn="auto">
                  <a:spcBef>
                    <a:spcPts val="0"/>
                  </a:spcBef>
                  <a:spcAft>
                    <a:spcPts val="0"/>
                  </a:spcAft>
                </a:pPr>
                <a:endParaRPr lang="en-US" altLang="zh-CN" sz="2109" dirty="0">
                  <a:latin typeface="Cambria Math" panose="02040503050406030204" pitchFamily="18" charset="0"/>
                  <a:ea typeface="楷体_GB2312"/>
                </a:endParaRPr>
              </a:p>
              <a:p>
                <a:pPr fontAlgn="auto">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altLang="zh-CN" sz="2109">
                          <a:latin typeface="Cambria Math" panose="02040503050406030204" pitchFamily="18" charset="0"/>
                        </a:rPr>
                        <m:t>T</m:t>
                      </m:r>
                      <m:d>
                        <m:dPr>
                          <m:ctrlPr>
                            <a:rPr lang="en-US" altLang="zh-CN" sz="2109" i="1">
                              <a:latin typeface="Cambria Math" panose="02040503050406030204" pitchFamily="18" charset="0"/>
                            </a:rPr>
                          </m:ctrlPr>
                        </m:dPr>
                        <m:e>
                          <m:r>
                            <m:rPr>
                              <m:sty m:val="p"/>
                            </m:rPr>
                            <a:rPr lang="en-US" altLang="zh-CN" sz="2109" i="1">
                              <a:latin typeface="Cambria Math" panose="02040503050406030204" pitchFamily="18" charset="0"/>
                            </a:rPr>
                            <m:t>n</m:t>
                          </m:r>
                        </m:e>
                      </m:d>
                      <m:r>
                        <a:rPr lang="en-US" altLang="zh-CN" sz="2109" i="1">
                          <a:latin typeface="Cambria Math" panose="02040503050406030204" pitchFamily="18" charset="0"/>
                        </a:rPr>
                        <m:t>= </m:t>
                      </m:r>
                      <m:d>
                        <m:dPr>
                          <m:begChr m:val="{"/>
                          <m:endChr m:val=""/>
                          <m:ctrlPr>
                            <a:rPr lang="en-US" altLang="zh-CN" sz="2109" i="1">
                              <a:latin typeface="Cambria Math" panose="02040503050406030204" pitchFamily="18" charset="0"/>
                            </a:rPr>
                          </m:ctrlPr>
                        </m:dPr>
                        <m:e>
                          <m:eqArr>
                            <m:eqArrPr>
                              <m:ctrlPr>
                                <a:rPr lang="en-US" altLang="zh-CN" sz="2109" i="1">
                                  <a:latin typeface="Cambria Math" panose="02040503050406030204" pitchFamily="18" charset="0"/>
                                </a:rPr>
                              </m:ctrlPr>
                            </m:eqArrPr>
                            <m:e>
                              <m:r>
                                <a:rPr lang="en-US" altLang="zh-CN" sz="2109" i="1">
                                  <a:latin typeface="Cambria Math" panose="02040503050406030204" pitchFamily="18" charset="0"/>
                                </a:rPr>
                                <m:t>7</m:t>
                              </m:r>
                              <m:r>
                                <m:rPr>
                                  <m:sty m:val="p"/>
                                </m:rPr>
                                <a:rPr lang="en-US" altLang="zh-CN" sz="2109">
                                  <a:latin typeface="Cambria Math" panose="02040503050406030204" pitchFamily="18" charset="0"/>
                                </a:rPr>
                                <m:t>T</m:t>
                              </m:r>
                              <m:d>
                                <m:dPr>
                                  <m:ctrlPr>
                                    <a:rPr lang="en-US" altLang="zh-CN" sz="2109" i="1">
                                      <a:latin typeface="Cambria Math" panose="02040503050406030204" pitchFamily="18" charset="0"/>
                                    </a:rPr>
                                  </m:ctrlPr>
                                </m:dPr>
                                <m:e>
                                  <m:f>
                                    <m:fPr>
                                      <m:ctrlPr>
                                        <a:rPr lang="en-US" altLang="zh-CN" sz="2109" i="1">
                                          <a:latin typeface="Cambria Math" panose="02040503050406030204" pitchFamily="18" charset="0"/>
                                        </a:rPr>
                                      </m:ctrlPr>
                                    </m:fPr>
                                    <m:num>
                                      <m:r>
                                        <a:rPr lang="en-US" altLang="zh-CN" sz="2109" i="1">
                                          <a:latin typeface="Cambria Math" panose="02040503050406030204" pitchFamily="18" charset="0"/>
                                        </a:rPr>
                                        <m:t>𝑛</m:t>
                                      </m:r>
                                    </m:num>
                                    <m:den>
                                      <m:r>
                                        <a:rPr lang="en-US" altLang="zh-CN" sz="2109" i="1">
                                          <a:latin typeface="Cambria Math" panose="02040503050406030204" pitchFamily="18" charset="0"/>
                                        </a:rPr>
                                        <m:t>2</m:t>
                                      </m:r>
                                    </m:den>
                                  </m:f>
                                </m:e>
                              </m:d>
                              <m:r>
                                <a:rPr lang="en-US" altLang="zh-CN" sz="2109" i="1">
                                  <a:latin typeface="Cambria Math" panose="02040503050406030204" pitchFamily="18" charset="0"/>
                                </a:rPr>
                                <m:t>+</m:t>
                              </m:r>
                              <m:r>
                                <a:rPr lang="en-US" altLang="zh-CN" sz="2109" i="1">
                                  <a:latin typeface="Cambria Math" panose="02040503050406030204" pitchFamily="18" charset="0"/>
                                </a:rPr>
                                <m:t>𝑜</m:t>
                              </m:r>
                              <m:r>
                                <a:rPr lang="en-US" altLang="zh-CN" sz="2109" i="1">
                                  <a:latin typeface="Cambria Math" panose="02040503050406030204" pitchFamily="18" charset="0"/>
                                </a:rPr>
                                <m:t>(</m:t>
                              </m:r>
                              <m:sSup>
                                <m:sSupPr>
                                  <m:ctrlPr>
                                    <a:rPr lang="en-US" altLang="zh-CN" sz="2109" i="1">
                                      <a:latin typeface="Cambria Math" panose="02040503050406030204" pitchFamily="18" charset="0"/>
                                    </a:rPr>
                                  </m:ctrlPr>
                                </m:sSupPr>
                                <m:e>
                                  <m:r>
                                    <a:rPr lang="en-US" altLang="zh-CN" sz="2109" i="1">
                                      <a:latin typeface="Cambria Math" panose="02040503050406030204" pitchFamily="18" charset="0"/>
                                    </a:rPr>
                                    <m:t>𝑛</m:t>
                                  </m:r>
                                </m:e>
                                <m:sup>
                                  <m:r>
                                    <a:rPr lang="en-US" altLang="zh-CN" sz="2109" i="1">
                                      <a:latin typeface="Cambria Math" panose="02040503050406030204" pitchFamily="18" charset="0"/>
                                    </a:rPr>
                                    <m:t>2</m:t>
                                  </m:r>
                                </m:sup>
                              </m:sSup>
                              <m:r>
                                <a:rPr lang="en-US" altLang="zh-CN" sz="2109" i="1">
                                  <a:latin typeface="Cambria Math" panose="02040503050406030204" pitchFamily="18" charset="0"/>
                                </a:rPr>
                                <m:t>)</m:t>
                              </m:r>
                              <m:r>
                                <a:rPr lang="zh-CN" altLang="en-US" sz="2109" i="1">
                                  <a:latin typeface="Cambria Math" panose="02040503050406030204" pitchFamily="18" charset="0"/>
                                </a:rPr>
                                <m:t>，</m:t>
                              </m:r>
                              <m:r>
                                <m:rPr>
                                  <m:sty m:val="p"/>
                                </m:rPr>
                                <a:rPr lang="en-US" altLang="zh-CN" sz="2109" i="1">
                                  <a:latin typeface="Cambria Math" panose="02040503050406030204" pitchFamily="18" charset="0"/>
                                </a:rPr>
                                <m:t>n</m:t>
                              </m:r>
                              <m:r>
                                <a:rPr lang="en-US" altLang="zh-CN" sz="2109" i="1">
                                  <a:latin typeface="Cambria Math" panose="02040503050406030204" pitchFamily="18" charset="0"/>
                                </a:rPr>
                                <m:t>&gt;1</m:t>
                              </m:r>
                            </m:e>
                            <m:e>
                              <m:r>
                                <a:rPr lang="en-US" altLang="zh-CN" sz="2109" i="1">
                                  <a:latin typeface="Cambria Math" panose="02040503050406030204" pitchFamily="18" charset="0"/>
                                </a:rPr>
                                <m:t>1                            </m:t>
                              </m:r>
                              <m:r>
                                <a:rPr lang="zh-CN" altLang="en-US" sz="2109" i="1">
                                  <a:latin typeface="Cambria Math" panose="02040503050406030204" pitchFamily="18" charset="0"/>
                                </a:rPr>
                                <m:t>，</m:t>
                              </m:r>
                              <m:r>
                                <m:rPr>
                                  <m:sty m:val="p"/>
                                </m:rPr>
                                <a:rPr lang="en-US" altLang="zh-CN" sz="2109" i="1">
                                  <a:latin typeface="Cambria Math" panose="02040503050406030204" pitchFamily="18" charset="0"/>
                                </a:rPr>
                                <m:t>n</m:t>
                              </m:r>
                              <m:r>
                                <a:rPr lang="en-US" altLang="zh-CN" sz="2109" i="1">
                                  <a:latin typeface="Cambria Math" panose="02040503050406030204" pitchFamily="18" charset="0"/>
                                </a:rPr>
                                <m:t>=1</m:t>
                              </m:r>
                            </m:e>
                          </m:eqArr>
                        </m:e>
                      </m:d>
                    </m:oMath>
                  </m:oMathPara>
                </a14:m>
                <a:endParaRPr lang="en-US" altLang="zh-CN" sz="2109" dirty="0">
                  <a:latin typeface="Arial"/>
                </a:endParaRPr>
              </a:p>
            </p:txBody>
          </p:sp>
        </mc:Choice>
        <mc:Fallback xmlns="">
          <p:sp>
            <p:nvSpPr>
              <p:cNvPr id="2" name="矩形 1">
                <a:extLst>
                  <a:ext uri="{FF2B5EF4-FFF2-40B4-BE49-F238E27FC236}">
                    <a16:creationId xmlns:a16="http://schemas.microsoft.com/office/drawing/2014/main" id="{33B5AFCD-8A3F-4F4D-A371-53A0EA494C21}"/>
                  </a:ext>
                </a:extLst>
              </p:cNvPr>
              <p:cNvSpPr>
                <a:spLocks noRot="1" noChangeAspect="1" noMove="1" noResize="1" noEditPoints="1" noAdjustHandles="1" noChangeArrowheads="1" noChangeShapeType="1" noTextEdit="1"/>
              </p:cNvSpPr>
              <p:nvPr/>
            </p:nvSpPr>
            <p:spPr>
              <a:xfrm>
                <a:off x="4306202" y="878240"/>
                <a:ext cx="8675901" cy="1777666"/>
              </a:xfrm>
              <a:prstGeom prst="rect">
                <a:avLst/>
              </a:prstGeom>
              <a:blipFill>
                <a:blip r:embed="rId3"/>
                <a:stretch>
                  <a:fillRect l="-843" t="-2397"/>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AE9C49E3-366F-46A2-AB34-9402A719A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7407" y="3031518"/>
            <a:ext cx="5481216" cy="2234279"/>
          </a:xfrm>
          <a:prstGeom prst="rect">
            <a:avLst/>
          </a:prstGeom>
        </p:spPr>
      </p:pic>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61E89B1C-30C4-486F-A0AC-722002BA3AFE}"/>
                  </a:ext>
                </a:extLst>
              </p:cNvPr>
              <p:cNvSpPr/>
              <p:nvPr/>
            </p:nvSpPr>
            <p:spPr>
              <a:xfrm>
                <a:off x="4282176" y="5641409"/>
                <a:ext cx="8516003" cy="783228"/>
              </a:xfrm>
              <a:prstGeom prst="rect">
                <a:avLst/>
              </a:prstGeom>
            </p:spPr>
            <p:txBody>
              <a:bodyPr wrap="square">
                <a:spAutoFit/>
              </a:bodyPr>
              <a:lstStyle/>
              <a:p>
                <a:pPr fontAlgn="auto">
                  <a:spcBef>
                    <a:spcPts val="0"/>
                  </a:spcBef>
                  <a:spcAft>
                    <a:spcPts val="0"/>
                  </a:spcAft>
                </a:pPr>
                <a:r>
                  <a:rPr lang="zh-CN" altLang="en-US" sz="2109" dirty="0">
                    <a:solidFill>
                      <a:srgbClr val="000000"/>
                    </a:solidFill>
                    <a:latin typeface="Arial"/>
                    <a:ea typeface="楷体_GB2312"/>
                  </a:rPr>
                  <a:t>利用递归树，我们可以求出递归式的解为</a:t>
                </a:r>
                <a:r>
                  <a:rPr lang="en-US" altLang="zh-CN" sz="2109" dirty="0">
                    <a:solidFill>
                      <a:srgbClr val="000000"/>
                    </a:solidFill>
                    <a:latin typeface="Arial"/>
                    <a:ea typeface="楷体_GB2312"/>
                  </a:rPr>
                  <a:t>:</a:t>
                </a:r>
                <a14:m>
                  <m:oMath xmlns:m="http://schemas.openxmlformats.org/officeDocument/2006/math">
                    <m:r>
                      <a:rPr lang="en-US" altLang="zh-CN" sz="2109" i="1">
                        <a:solidFill>
                          <a:srgbClr val="000000"/>
                        </a:solidFill>
                        <a:latin typeface="Cambria Math" panose="02040503050406030204" pitchFamily="18" charset="0"/>
                      </a:rPr>
                      <m:t>𝑂</m:t>
                    </m:r>
                    <m:d>
                      <m:dPr>
                        <m:ctrlPr>
                          <a:rPr lang="en-US" altLang="zh-CN" sz="2109" i="1">
                            <a:solidFill>
                              <a:srgbClr val="000000"/>
                            </a:solidFill>
                            <a:latin typeface="Cambria Math" panose="02040503050406030204" pitchFamily="18" charset="0"/>
                          </a:rPr>
                        </m:ctrlPr>
                      </m:dPr>
                      <m:e>
                        <m:sSup>
                          <m:sSupPr>
                            <m:ctrlPr>
                              <a:rPr lang="en-US" altLang="zh-CN" sz="2109" i="1">
                                <a:solidFill>
                                  <a:srgbClr val="000000"/>
                                </a:solidFill>
                                <a:latin typeface="Cambria Math" panose="02040503050406030204" pitchFamily="18" charset="0"/>
                              </a:rPr>
                            </m:ctrlPr>
                          </m:sSupPr>
                          <m:e>
                            <m:r>
                              <a:rPr lang="en-US" altLang="zh-CN" sz="2109" i="1">
                                <a:solidFill>
                                  <a:srgbClr val="000000"/>
                                </a:solidFill>
                                <a:latin typeface="Cambria Math" panose="02040503050406030204" pitchFamily="18" charset="0"/>
                              </a:rPr>
                              <m:t>𝑛</m:t>
                            </m:r>
                          </m:e>
                          <m:sup>
                            <m:r>
                              <a:rPr lang="en-US" altLang="zh-CN" sz="2109" i="1">
                                <a:solidFill>
                                  <a:srgbClr val="000000"/>
                                </a:solidFill>
                                <a:latin typeface="Cambria Math" panose="02040503050406030204" pitchFamily="18" charset="0"/>
                              </a:rPr>
                              <m:t>𝑙𝑔</m:t>
                            </m:r>
                            <m:r>
                              <a:rPr lang="en-US" altLang="zh-CN" sz="2109" i="1">
                                <a:solidFill>
                                  <a:srgbClr val="000000"/>
                                </a:solidFill>
                                <a:latin typeface="Cambria Math" panose="02040503050406030204" pitchFamily="18" charset="0"/>
                              </a:rPr>
                              <m:t>7</m:t>
                            </m:r>
                          </m:sup>
                        </m:sSup>
                      </m:e>
                    </m:d>
                    <m:r>
                      <a:rPr lang="zh-CN" altLang="en-US" sz="2109" i="1">
                        <a:solidFill>
                          <a:srgbClr val="000000"/>
                        </a:solidFill>
                        <a:latin typeface="Cambria Math" panose="02040503050406030204" pitchFamily="18" charset="0"/>
                      </a:rPr>
                      <m:t>，</m:t>
                    </m:r>
                  </m:oMath>
                </a14:m>
                <a:r>
                  <a:rPr lang="zh-CN" altLang="en-US" sz="2109" dirty="0">
                    <a:solidFill>
                      <a:srgbClr val="000000"/>
                    </a:solidFill>
                    <a:latin typeface="Arial"/>
                    <a:ea typeface="楷体_GB2312"/>
                  </a:rPr>
                  <a:t>这种技巧确实可以带来更低的运算时间。</a:t>
                </a:r>
              </a:p>
            </p:txBody>
          </p:sp>
        </mc:Choice>
        <mc:Fallback xmlns="">
          <p:sp>
            <p:nvSpPr>
              <p:cNvPr id="16" name="矩形 15">
                <a:extLst>
                  <a:ext uri="{FF2B5EF4-FFF2-40B4-BE49-F238E27FC236}">
                    <a16:creationId xmlns:a16="http://schemas.microsoft.com/office/drawing/2014/main" id="{61E89B1C-30C4-486F-A0AC-722002BA3AFE}"/>
                  </a:ext>
                </a:extLst>
              </p:cNvPr>
              <p:cNvSpPr>
                <a:spLocks noRot="1" noChangeAspect="1" noMove="1" noResize="1" noEditPoints="1" noAdjustHandles="1" noChangeArrowheads="1" noChangeShapeType="1" noTextEdit="1"/>
              </p:cNvSpPr>
              <p:nvPr/>
            </p:nvSpPr>
            <p:spPr>
              <a:xfrm>
                <a:off x="4282176" y="5641409"/>
                <a:ext cx="8516003" cy="783228"/>
              </a:xfrm>
              <a:prstGeom prst="rect">
                <a:avLst/>
              </a:prstGeom>
              <a:blipFill>
                <a:blip r:embed="rId5"/>
                <a:stretch>
                  <a:fillRect l="-859" t="-2326" b="-14729"/>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F0E3CF9D-1BC4-4118-854C-B5F2D40C3163}"/>
              </a:ext>
            </a:extLst>
          </p:cNvPr>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9" name="文本框 8">
            <a:extLst>
              <a:ext uri="{FF2B5EF4-FFF2-40B4-BE49-F238E27FC236}">
                <a16:creationId xmlns:a16="http://schemas.microsoft.com/office/drawing/2014/main" id="{D8C29E9A-5F0F-4DA3-910A-B3C64E94FCB2}"/>
              </a:ext>
            </a:extLst>
          </p:cNvPr>
          <p:cNvSpPr txBox="1"/>
          <p:nvPr/>
        </p:nvSpPr>
        <p:spPr>
          <a:xfrm>
            <a:off x="392023" y="303957"/>
            <a:ext cx="1231106"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题目分析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7">
            <a:extLst>
              <a:ext uri="{FF2B5EF4-FFF2-40B4-BE49-F238E27FC236}">
                <a16:creationId xmlns:a16="http://schemas.microsoft.com/office/drawing/2014/main" id="{C6633C0F-B0B0-4FAB-8ED7-6E3D434B5B23}"/>
              </a:ext>
            </a:extLst>
          </p:cNvPr>
          <p:cNvSpPr/>
          <p:nvPr/>
        </p:nvSpPr>
        <p:spPr>
          <a:xfrm>
            <a:off x="1684623" y="926320"/>
            <a:ext cx="2548775" cy="519373"/>
          </a:xfrm>
          <a:prstGeom prst="rect">
            <a:avLst/>
          </a:prstGeom>
        </p:spPr>
        <p:txBody>
          <a:bodyPr wrap="none" lIns="0" tIns="0" rIns="0" bIns="0">
            <a:spAutoFit/>
          </a:bodyPr>
          <a:lstStyle/>
          <a:p>
            <a:pPr fontAlgn="auto">
              <a:spcBef>
                <a:spcPts val="0"/>
              </a:spcBef>
              <a:spcAft>
                <a:spcPts val="0"/>
              </a:spcAft>
            </a:pPr>
            <a:r>
              <a:rPr lang="en-US" altLang="zh-CN" sz="3375" dirty="0">
                <a:latin typeface="Arial"/>
                <a:ea typeface="楷体_GB2312"/>
                <a:cs typeface="+mn-ea"/>
                <a:sym typeface="+mn-lt"/>
              </a:rPr>
              <a:t>3</a:t>
            </a:r>
            <a:r>
              <a:rPr lang="zh-CN" altLang="en-US" sz="3375" dirty="0">
                <a:latin typeface="Arial"/>
                <a:ea typeface="楷体_GB2312"/>
                <a:cs typeface="+mn-ea"/>
                <a:sym typeface="+mn-lt"/>
              </a:rPr>
              <a:t>和</a:t>
            </a:r>
            <a:r>
              <a:rPr lang="en-US" altLang="zh-CN" sz="3375" dirty="0">
                <a:latin typeface="Arial"/>
                <a:ea typeface="楷体_GB2312"/>
                <a:cs typeface="+mn-ea"/>
                <a:sym typeface="+mn-lt"/>
              </a:rPr>
              <a:t>lg7</a:t>
            </a:r>
            <a:r>
              <a:rPr lang="zh-CN" altLang="en-US" sz="3375" dirty="0">
                <a:latin typeface="Arial"/>
                <a:ea typeface="楷体_GB2312"/>
                <a:cs typeface="+mn-ea"/>
                <a:sym typeface="+mn-lt"/>
              </a:rPr>
              <a:t>的差距</a:t>
            </a:r>
            <a:endParaRPr lang="en-US" sz="3375" dirty="0">
              <a:latin typeface="Arial"/>
              <a:ea typeface="楷体_GB2312"/>
              <a:cs typeface="+mn-ea"/>
              <a:sym typeface="+mn-lt"/>
            </a:endParaRPr>
          </a:p>
        </p:txBody>
      </p:sp>
      <p:sp>
        <p:nvSpPr>
          <p:cNvPr id="11" name="文本框 10">
            <a:extLst>
              <a:ext uri="{FF2B5EF4-FFF2-40B4-BE49-F238E27FC236}">
                <a16:creationId xmlns:a16="http://schemas.microsoft.com/office/drawing/2014/main" id="{B79C01B0-F6C5-4631-B57F-046D2C7ACCF5}"/>
              </a:ext>
            </a:extLst>
          </p:cNvPr>
          <p:cNvSpPr txBox="1"/>
          <p:nvPr/>
        </p:nvSpPr>
        <p:spPr>
          <a:xfrm>
            <a:off x="1679652" y="1445665"/>
            <a:ext cx="8679180" cy="741485"/>
          </a:xfrm>
          <a:prstGeom prst="rect">
            <a:avLst/>
          </a:prstGeom>
          <a:noFill/>
        </p:spPr>
        <p:txBody>
          <a:bodyPr wrap="square" rtlCol="0">
            <a:spAutoFit/>
          </a:bodyPr>
          <a:lstStyle/>
          <a:p>
            <a:pPr fontAlgn="auto">
              <a:spcBef>
                <a:spcPts val="0"/>
              </a:spcBef>
              <a:spcAft>
                <a:spcPts val="0"/>
              </a:spcAft>
            </a:pPr>
            <a:r>
              <a:rPr lang="en-US" altLang="zh-CN" sz="2109" dirty="0">
                <a:latin typeface="Arial"/>
                <a:ea typeface="楷体_GB2312"/>
              </a:rPr>
              <a:t>Lg7 = 2.8074</a:t>
            </a:r>
            <a:r>
              <a:rPr lang="zh-CN" altLang="en-US" sz="2109" dirty="0">
                <a:latin typeface="Arial"/>
                <a:ea typeface="楷体_GB2312"/>
              </a:rPr>
              <a:t>，看上去和</a:t>
            </a:r>
            <a:r>
              <a:rPr lang="en-US" altLang="zh-CN" sz="2109" dirty="0">
                <a:latin typeface="Arial"/>
                <a:ea typeface="楷体_GB2312"/>
              </a:rPr>
              <a:t>3</a:t>
            </a:r>
            <a:r>
              <a:rPr lang="zh-CN" altLang="en-US" sz="2109" dirty="0">
                <a:latin typeface="Arial"/>
                <a:ea typeface="楷体_GB2312"/>
              </a:rPr>
              <a:t>差距很小，但随着</a:t>
            </a:r>
            <a:r>
              <a:rPr lang="en-US" altLang="zh-CN" sz="2109" dirty="0">
                <a:latin typeface="Arial"/>
                <a:ea typeface="楷体_GB2312"/>
              </a:rPr>
              <a:t>n</a:t>
            </a:r>
            <a:r>
              <a:rPr lang="zh-CN" altLang="en-US" sz="2109" dirty="0">
                <a:latin typeface="Arial"/>
                <a:ea typeface="楷体_GB2312"/>
              </a:rPr>
              <a:t>的增大，指数级的差距其实很大，可以绘图说明：</a:t>
            </a:r>
            <a:endParaRPr lang="en-US" altLang="zh-CN" sz="2109" dirty="0">
              <a:latin typeface="Arial"/>
              <a:ea typeface="楷体_GB2312"/>
            </a:endParaRPr>
          </a:p>
        </p:txBody>
      </p:sp>
      <p:pic>
        <p:nvPicPr>
          <p:cNvPr id="12" name="图片 11">
            <a:extLst>
              <a:ext uri="{FF2B5EF4-FFF2-40B4-BE49-F238E27FC236}">
                <a16:creationId xmlns:a16="http://schemas.microsoft.com/office/drawing/2014/main" id="{8AD5363F-FDC4-47A9-A1E4-D195D9D7A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0975" y="2308926"/>
            <a:ext cx="5199917" cy="4187719"/>
          </a:xfrm>
          <a:prstGeom prst="rect">
            <a:avLst/>
          </a:prstGeom>
        </p:spPr>
      </p:pic>
      <p:sp>
        <p:nvSpPr>
          <p:cNvPr id="8" name="矩形 7">
            <a:extLst>
              <a:ext uri="{FF2B5EF4-FFF2-40B4-BE49-F238E27FC236}">
                <a16:creationId xmlns:a16="http://schemas.microsoft.com/office/drawing/2014/main" id="{D75F2D7E-6BA8-4409-88C9-24545FE610A4}"/>
              </a:ext>
            </a:extLst>
          </p:cNvPr>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9" name="文本框 8">
            <a:extLst>
              <a:ext uri="{FF2B5EF4-FFF2-40B4-BE49-F238E27FC236}">
                <a16:creationId xmlns:a16="http://schemas.microsoft.com/office/drawing/2014/main" id="{589BDAFB-185E-4BED-8244-64312B7644B9}"/>
              </a:ext>
            </a:extLst>
          </p:cNvPr>
          <p:cNvSpPr txBox="1"/>
          <p:nvPr/>
        </p:nvSpPr>
        <p:spPr>
          <a:xfrm>
            <a:off x="392023" y="303957"/>
            <a:ext cx="1231106"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题目分析</a:t>
            </a:r>
          </a:p>
        </p:txBody>
      </p:sp>
    </p:spTree>
    <p:extLst>
      <p:ext uri="{BB962C8B-B14F-4D97-AF65-F5344CB8AC3E}">
        <p14:creationId xmlns:p14="http://schemas.microsoft.com/office/powerpoint/2010/main" val="427018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303957"/>
            <a:ext cx="1231106"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题目分析</a:t>
            </a:r>
          </a:p>
        </p:txBody>
      </p:sp>
      <mc:AlternateContent xmlns:mc="http://schemas.openxmlformats.org/markup-compatibility/2006" xmlns:a14="http://schemas.microsoft.com/office/drawing/2010/main">
        <mc:Choice Requires="a14">
          <p:sp>
            <p:nvSpPr>
              <p:cNvPr id="2" name="矩形 1"/>
              <p:cNvSpPr/>
              <p:nvPr/>
            </p:nvSpPr>
            <p:spPr>
              <a:xfrm>
                <a:off x="225370" y="814933"/>
                <a:ext cx="12684725" cy="1477328"/>
              </a:xfrm>
              <a:prstGeom prst="rect">
                <a:avLst/>
              </a:prstGeom>
            </p:spPr>
            <p:txBody>
              <a:bodyPr wrap="square">
                <a:spAutoFit/>
              </a:bodyPr>
              <a:lstStyle/>
              <a:p>
                <a:pPr lvl="0" algn="just">
                  <a:lnSpc>
                    <a:spcPct val="150000"/>
                  </a:lnSpc>
                  <a:spcAft>
                    <a:spcPts val="0"/>
                  </a:spcAft>
                </a:pPr>
                <a:r>
                  <a:rPr lang="en-US" altLang="zh-CN" sz="2000" b="1" kern="100" dirty="0">
                    <a:cs typeface="Times New Roman" panose="02020603050405020304" pitchFamily="18" charset="0"/>
                  </a:rPr>
                  <a:t>1. </a:t>
                </a:r>
                <a:r>
                  <a:rPr lang="zh-CN" altLang="zh-CN" sz="2000" b="1" kern="100" dirty="0">
                    <a:cs typeface="Times New Roman" panose="02020603050405020304" pitchFamily="18" charset="0"/>
                  </a:rPr>
                  <a:t>生成节点个数</a:t>
                </a:r>
                <a14:m>
                  <m:oMath xmlns:m="http://schemas.openxmlformats.org/officeDocument/2006/math">
                    <m:r>
                      <a:rPr lang="en-US" altLang="zh-CN" sz="2000" b="1" kern="100">
                        <a:latin typeface="Cambria Math" panose="02040503050406030204" pitchFamily="18" charset="0"/>
                        <a:cs typeface="Times New Roman" panose="02020603050405020304" pitchFamily="18" charset="0"/>
                      </a:rPr>
                      <m:t> </m:t>
                    </m:r>
                    <m:r>
                      <a:rPr lang="en-US" altLang="zh-CN" sz="2000" b="1" i="1" kern="100">
                        <a:latin typeface="Cambria Math" panose="02040503050406030204" pitchFamily="18" charset="0"/>
                        <a:cs typeface="Times New Roman" panose="02020603050405020304" pitchFamily="18" charset="0"/>
                      </a:rPr>
                      <m:t>𝐍</m:t>
                    </m:r>
                    <m:r>
                      <a:rPr lang="en-US" altLang="zh-CN" sz="2000" b="1" kern="100">
                        <a:latin typeface="Cambria Math" panose="02040503050406030204" pitchFamily="18" charset="0"/>
                        <a:cs typeface="Times New Roman" panose="02020603050405020304" pitchFamily="18" charset="0"/>
                      </a:rPr>
                      <m:t>=</m:t>
                    </m:r>
                    <m:r>
                      <a:rPr lang="en-US" altLang="zh-CN" sz="2000" b="1" i="1" kern="100">
                        <a:latin typeface="Cambria Math" panose="02040503050406030204" pitchFamily="18" charset="0"/>
                        <a:cs typeface="Times New Roman" panose="02020603050405020304" pitchFamily="18" charset="0"/>
                      </a:rPr>
                      <m:t>𝟏𝟎𝟎𝟎</m:t>
                    </m:r>
                  </m:oMath>
                </a14:m>
                <a:r>
                  <a:rPr lang="zh-CN" altLang="zh-CN" sz="2000" b="1" kern="100" dirty="0">
                    <a:cs typeface="Times New Roman" panose="02020603050405020304" pitchFamily="18" charset="0"/>
                  </a:rPr>
                  <a:t>，连边概率</a:t>
                </a:r>
                <a14:m>
                  <m:oMath xmlns:m="http://schemas.openxmlformats.org/officeDocument/2006/math">
                    <m:r>
                      <a:rPr lang="en-US" altLang="zh-CN" sz="2000" b="1" i="1" kern="100">
                        <a:latin typeface="Cambria Math" panose="02040503050406030204" pitchFamily="18" charset="0"/>
                        <a:cs typeface="Times New Roman" panose="02020603050405020304" pitchFamily="18" charset="0"/>
                      </a:rPr>
                      <m:t>𝐩</m:t>
                    </m:r>
                    <m:r>
                      <a:rPr lang="en-US" altLang="zh-CN" sz="2000" b="1" kern="100">
                        <a:latin typeface="Cambria Math" panose="02040503050406030204" pitchFamily="18" charset="0"/>
                        <a:cs typeface="Times New Roman" panose="02020603050405020304" pitchFamily="18" charset="0"/>
                      </a:rPr>
                      <m:t>=</m:t>
                    </m:r>
                    <m:r>
                      <a:rPr lang="en-US" altLang="zh-CN" sz="2000" b="1" i="1" kern="100">
                        <a:latin typeface="Cambria Math" panose="02040503050406030204" pitchFamily="18" charset="0"/>
                        <a:cs typeface="Times New Roman" panose="02020603050405020304" pitchFamily="18" charset="0"/>
                      </a:rPr>
                      <m:t>𝟎</m:t>
                    </m:r>
                    <m:r>
                      <a:rPr lang="en-US" altLang="zh-CN" sz="2000" b="1" kern="100">
                        <a:latin typeface="Cambria Math" panose="02040503050406030204" pitchFamily="18" charset="0"/>
                        <a:cs typeface="Times New Roman" panose="02020603050405020304" pitchFamily="18" charset="0"/>
                      </a:rPr>
                      <m:t>.</m:t>
                    </m:r>
                    <m:r>
                      <a:rPr lang="en-US" altLang="zh-CN" sz="2000" b="1" i="1" kern="100">
                        <a:latin typeface="Cambria Math" panose="02040503050406030204" pitchFamily="18" charset="0"/>
                        <a:cs typeface="Times New Roman" panose="02020603050405020304" pitchFamily="18" charset="0"/>
                      </a:rPr>
                      <m:t>𝟎𝟓</m:t>
                    </m:r>
                  </m:oMath>
                </a14:m>
                <a:r>
                  <a:rPr lang="zh-CN" altLang="zh-CN" sz="2000" b="1" kern="100" dirty="0">
                    <a:cs typeface="Times New Roman" panose="02020603050405020304" pitchFamily="18" charset="0"/>
                  </a:rPr>
                  <a:t>的</a:t>
                </a:r>
                <a14:m>
                  <m:oMath xmlns:m="http://schemas.openxmlformats.org/officeDocument/2006/math">
                    <m:r>
                      <a:rPr lang="en-US" altLang="zh-CN" sz="2000" b="1" kern="100">
                        <a:latin typeface="Cambria Math" panose="02040503050406030204" pitchFamily="18" charset="0"/>
                        <a:cs typeface="Times New Roman" panose="02020603050405020304" pitchFamily="18" charset="0"/>
                      </a:rPr>
                      <m:t> </m:t>
                    </m:r>
                    <m:r>
                      <a:rPr lang="en-US" altLang="zh-CN" sz="2000" b="1" i="1" kern="100">
                        <a:latin typeface="Cambria Math" panose="02040503050406030204" pitchFamily="18" charset="0"/>
                        <a:cs typeface="Times New Roman" panose="02020603050405020304" pitchFamily="18" charset="0"/>
                      </a:rPr>
                      <m:t>𝐄𝐑</m:t>
                    </m:r>
                    <m:r>
                      <a:rPr lang="en-US" altLang="zh-CN" sz="2000" b="1" kern="100">
                        <a:latin typeface="Cambria Math" panose="02040503050406030204" pitchFamily="18" charset="0"/>
                        <a:cs typeface="Times New Roman" panose="02020603050405020304" pitchFamily="18" charset="0"/>
                      </a:rPr>
                      <m:t> </m:t>
                    </m:r>
                  </m:oMath>
                </a14:m>
                <a:r>
                  <a:rPr lang="zh-CN" altLang="zh-CN" sz="2000" b="1" kern="100" dirty="0">
                    <a:cs typeface="Times New Roman" panose="02020603050405020304" pitchFamily="18" charset="0"/>
                  </a:rPr>
                  <a:t>随机图。</a:t>
                </a:r>
                <a:endParaRPr lang="en-US" altLang="zh-CN" sz="2000" b="1" kern="100" dirty="0">
                  <a:cs typeface="Times New Roman" panose="02020603050405020304" pitchFamily="18" charset="0"/>
                </a:endParaRPr>
              </a:p>
              <a:p>
                <a:pPr lvl="0" algn="just">
                  <a:lnSpc>
                    <a:spcPct val="150000"/>
                  </a:lnSpc>
                  <a:spcAft>
                    <a:spcPts val="0"/>
                  </a:spcAft>
                </a:pPr>
                <a:r>
                  <a:rPr lang="zh-CN" altLang="en-US" sz="2000" b="1" kern="100" dirty="0">
                    <a:solidFill>
                      <a:srgbClr val="FF0000"/>
                    </a:solidFill>
                    <a:cs typeface="Times New Roman" panose="02020603050405020304" pitchFamily="18" charset="0"/>
                  </a:rPr>
                  <a:t>如何表示一个图？</a:t>
                </a:r>
                <a:endParaRPr lang="en-US" altLang="zh-CN" sz="2000" b="1" kern="100" dirty="0">
                  <a:solidFill>
                    <a:srgbClr val="FF0000"/>
                  </a:solidFill>
                  <a:cs typeface="Times New Roman" panose="02020603050405020304" pitchFamily="18" charset="0"/>
                </a:endParaRPr>
              </a:p>
              <a:p>
                <a:pPr lvl="0" algn="just">
                  <a:lnSpc>
                    <a:spcPct val="150000"/>
                  </a:lnSpc>
                  <a:spcAft>
                    <a:spcPts val="0"/>
                  </a:spcAft>
                </a:pPr>
                <a:endParaRPr lang="en-US" altLang="zh-CN" sz="2000" kern="100" dirty="0">
                  <a:solidFill>
                    <a:srgbClr val="FF0000"/>
                  </a:solidFill>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25370" y="814933"/>
                <a:ext cx="12684725" cy="1477328"/>
              </a:xfrm>
              <a:prstGeom prst="rect">
                <a:avLst/>
              </a:prstGeom>
              <a:blipFill rotWithShape="0">
                <a:blip r:embed="rId4"/>
                <a:stretch>
                  <a:fillRect l="-529"/>
                </a:stretch>
              </a:blipFill>
            </p:spPr>
            <p:txBody>
              <a:bodyPr/>
              <a:lstStyle/>
              <a:p>
                <a:r>
                  <a:rPr lang="zh-CN" altLang="en-US">
                    <a:noFill/>
                  </a:rPr>
                  <a:t> </a:t>
                </a:r>
              </a:p>
            </p:txBody>
          </p:sp>
        </mc:Fallback>
      </mc:AlternateContent>
      <p:pic>
        <p:nvPicPr>
          <p:cNvPr id="5" name="图片 4"/>
          <p:cNvPicPr>
            <a:picLocks noChangeAspect="1"/>
          </p:cNvPicPr>
          <p:nvPr/>
        </p:nvPicPr>
        <p:blipFill>
          <a:blip r:embed="rId5"/>
          <a:stretch>
            <a:fillRect/>
          </a:stretch>
        </p:blipFill>
        <p:spPr>
          <a:xfrm>
            <a:off x="769056" y="2233097"/>
            <a:ext cx="5192989" cy="3915072"/>
          </a:xfrm>
          <a:prstGeom prst="rect">
            <a:avLst/>
          </a:prstGeom>
        </p:spPr>
      </p:pic>
      <p:graphicFrame>
        <p:nvGraphicFramePr>
          <p:cNvPr id="21" name="对象 20"/>
          <p:cNvGraphicFramePr>
            <a:graphicFrameLocks noChangeAspect="1"/>
          </p:cNvGraphicFramePr>
          <p:nvPr>
            <p:extLst>
              <p:ext uri="{D42A27DB-BD31-4B8C-83A1-F6EECF244321}">
                <p14:modId xmlns:p14="http://schemas.microsoft.com/office/powerpoint/2010/main" val="2667451115"/>
              </p:ext>
            </p:extLst>
          </p:nvPr>
        </p:nvGraphicFramePr>
        <p:xfrm>
          <a:off x="8302947" y="4358853"/>
          <a:ext cx="3021012" cy="2209800"/>
        </p:xfrm>
        <a:graphic>
          <a:graphicData uri="http://schemas.openxmlformats.org/presentationml/2006/ole">
            <mc:AlternateContent xmlns:mc="http://schemas.openxmlformats.org/markup-compatibility/2006">
              <mc:Choice xmlns:v="urn:schemas-microsoft-com:vml" Requires="v">
                <p:oleObj spid="_x0000_s5218" name="Equation" r:id="rId6" imgW="1562040" imgH="1143000" progId="Equation.DSMT4">
                  <p:embed/>
                </p:oleObj>
              </mc:Choice>
              <mc:Fallback>
                <p:oleObj name="Equation" r:id="rId6" imgW="1562040" imgH="1143000" progId="Equation.DSMT4">
                  <p:embed/>
                  <p:pic>
                    <p:nvPicPr>
                      <p:cNvPr id="0" name=""/>
                      <p:cNvPicPr>
                        <a:picLocks noChangeAspect="1" noChangeArrowheads="1"/>
                      </p:cNvPicPr>
                      <p:nvPr/>
                    </p:nvPicPr>
                    <p:blipFill>
                      <a:blip r:embed="rId7"/>
                      <a:srcRect/>
                      <a:stretch>
                        <a:fillRect/>
                      </a:stretch>
                    </p:blipFill>
                    <p:spPr bwMode="auto">
                      <a:xfrm>
                        <a:off x="8302947" y="4358853"/>
                        <a:ext cx="3021012" cy="2209800"/>
                      </a:xfrm>
                      <a:prstGeom prst="rect">
                        <a:avLst/>
                      </a:prstGeom>
                      <a:noFill/>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1938239769"/>
              </p:ext>
            </p:extLst>
          </p:nvPr>
        </p:nvGraphicFramePr>
        <p:xfrm>
          <a:off x="8870759" y="1477764"/>
          <a:ext cx="2185987" cy="2209800"/>
        </p:xfrm>
        <a:graphic>
          <a:graphicData uri="http://schemas.openxmlformats.org/presentationml/2006/ole">
            <mc:AlternateContent xmlns:mc="http://schemas.openxmlformats.org/markup-compatibility/2006">
              <mc:Choice xmlns:v="urn:schemas-microsoft-com:vml" Requires="v">
                <p:oleObj spid="_x0000_s5219" name="Equation" r:id="rId8" imgW="1130040" imgH="1143000" progId="Equation.DSMT4">
                  <p:embed/>
                </p:oleObj>
              </mc:Choice>
              <mc:Fallback>
                <p:oleObj name="Equation" r:id="rId8" imgW="1130040" imgH="1143000" progId="Equation.DSMT4">
                  <p:embed/>
                  <p:pic>
                    <p:nvPicPr>
                      <p:cNvPr id="0" name=""/>
                      <p:cNvPicPr>
                        <a:picLocks noChangeAspect="1" noChangeArrowheads="1"/>
                      </p:cNvPicPr>
                      <p:nvPr/>
                    </p:nvPicPr>
                    <p:blipFill>
                      <a:blip r:embed="rId9"/>
                      <a:srcRect/>
                      <a:stretch>
                        <a:fillRect/>
                      </a:stretch>
                    </p:blipFill>
                    <p:spPr bwMode="auto">
                      <a:xfrm>
                        <a:off x="8870759" y="1477764"/>
                        <a:ext cx="2185987" cy="220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TextBox 14"/>
          <p:cNvSpPr txBox="1"/>
          <p:nvPr/>
        </p:nvSpPr>
        <p:spPr>
          <a:xfrm>
            <a:off x="8257388" y="1477045"/>
            <a:ext cx="533400" cy="369332"/>
          </a:xfrm>
          <a:prstGeom prst="rect">
            <a:avLst/>
          </a:prstGeom>
          <a:noFill/>
        </p:spPr>
        <p:txBody>
          <a:bodyPr wrap="square" rtlCol="0">
            <a:spAutoFit/>
          </a:bodyPr>
          <a:lstStyle/>
          <a:p>
            <a:r>
              <a:rPr lang="en-US" altLang="zh-CN" u="none" dirty="0"/>
              <a:t>V1</a:t>
            </a:r>
            <a:endParaRPr lang="zh-CN" altLang="en-US" u="none" dirty="0"/>
          </a:p>
        </p:txBody>
      </p:sp>
      <p:sp>
        <p:nvSpPr>
          <p:cNvPr id="24" name="TextBox 15"/>
          <p:cNvSpPr txBox="1"/>
          <p:nvPr/>
        </p:nvSpPr>
        <p:spPr>
          <a:xfrm>
            <a:off x="8257388" y="1945913"/>
            <a:ext cx="533400" cy="369332"/>
          </a:xfrm>
          <a:prstGeom prst="rect">
            <a:avLst/>
          </a:prstGeom>
          <a:noFill/>
        </p:spPr>
        <p:txBody>
          <a:bodyPr wrap="square" rtlCol="0">
            <a:spAutoFit/>
          </a:bodyPr>
          <a:lstStyle/>
          <a:p>
            <a:r>
              <a:rPr lang="en-US" altLang="zh-CN" u="none" dirty="0"/>
              <a:t>V2</a:t>
            </a:r>
            <a:endParaRPr lang="zh-CN" altLang="en-US" u="none" dirty="0"/>
          </a:p>
        </p:txBody>
      </p:sp>
      <p:sp>
        <p:nvSpPr>
          <p:cNvPr id="27" name="TextBox 16"/>
          <p:cNvSpPr txBox="1"/>
          <p:nvPr/>
        </p:nvSpPr>
        <p:spPr>
          <a:xfrm>
            <a:off x="8257388" y="2403113"/>
            <a:ext cx="533400" cy="369332"/>
          </a:xfrm>
          <a:prstGeom prst="rect">
            <a:avLst/>
          </a:prstGeom>
          <a:noFill/>
        </p:spPr>
        <p:txBody>
          <a:bodyPr wrap="square" rtlCol="0">
            <a:spAutoFit/>
          </a:bodyPr>
          <a:lstStyle/>
          <a:p>
            <a:r>
              <a:rPr lang="en-US" altLang="zh-CN" u="none" dirty="0"/>
              <a:t>V3</a:t>
            </a:r>
            <a:endParaRPr lang="zh-CN" altLang="en-US" u="none" dirty="0"/>
          </a:p>
        </p:txBody>
      </p:sp>
      <p:sp>
        <p:nvSpPr>
          <p:cNvPr id="28" name="TextBox 17"/>
          <p:cNvSpPr txBox="1"/>
          <p:nvPr/>
        </p:nvSpPr>
        <p:spPr>
          <a:xfrm>
            <a:off x="8257388" y="2860313"/>
            <a:ext cx="533400" cy="369332"/>
          </a:xfrm>
          <a:prstGeom prst="rect">
            <a:avLst/>
          </a:prstGeom>
          <a:noFill/>
        </p:spPr>
        <p:txBody>
          <a:bodyPr wrap="square" rtlCol="0">
            <a:spAutoFit/>
          </a:bodyPr>
          <a:lstStyle/>
          <a:p>
            <a:r>
              <a:rPr lang="en-US" altLang="zh-CN" u="none" dirty="0"/>
              <a:t>V4</a:t>
            </a:r>
            <a:endParaRPr lang="zh-CN" altLang="en-US" u="none" dirty="0"/>
          </a:p>
        </p:txBody>
      </p:sp>
      <p:sp>
        <p:nvSpPr>
          <p:cNvPr id="29" name="TextBox 18"/>
          <p:cNvSpPr txBox="1"/>
          <p:nvPr/>
        </p:nvSpPr>
        <p:spPr>
          <a:xfrm>
            <a:off x="8257388" y="3229645"/>
            <a:ext cx="533400" cy="369332"/>
          </a:xfrm>
          <a:prstGeom prst="rect">
            <a:avLst/>
          </a:prstGeom>
          <a:noFill/>
        </p:spPr>
        <p:txBody>
          <a:bodyPr wrap="square" rtlCol="0">
            <a:spAutoFit/>
          </a:bodyPr>
          <a:lstStyle/>
          <a:p>
            <a:r>
              <a:rPr lang="en-US" altLang="zh-CN" u="none" dirty="0"/>
              <a:t>V5</a:t>
            </a:r>
            <a:endParaRPr lang="zh-CN" altLang="en-US" u="none" dirty="0"/>
          </a:p>
        </p:txBody>
      </p:sp>
      <p:sp>
        <p:nvSpPr>
          <p:cNvPr id="30" name="TextBox 19"/>
          <p:cNvSpPr txBox="1"/>
          <p:nvPr/>
        </p:nvSpPr>
        <p:spPr>
          <a:xfrm>
            <a:off x="8862796" y="1096045"/>
            <a:ext cx="3962400" cy="369332"/>
          </a:xfrm>
          <a:prstGeom prst="rect">
            <a:avLst/>
          </a:prstGeom>
          <a:noFill/>
        </p:spPr>
        <p:txBody>
          <a:bodyPr wrap="square" rtlCol="0">
            <a:spAutoFit/>
          </a:bodyPr>
          <a:lstStyle/>
          <a:p>
            <a:pPr algn="l"/>
            <a:r>
              <a:rPr lang="en-US" altLang="zh-CN" u="none" dirty="0"/>
              <a:t> V1    V2   V3   </a:t>
            </a:r>
            <a:r>
              <a:rPr lang="en-US" altLang="zh-CN" dirty="0"/>
              <a:t>V4</a:t>
            </a:r>
            <a:r>
              <a:rPr lang="en-US" altLang="zh-CN" u="none" dirty="0"/>
              <a:t>    </a:t>
            </a:r>
            <a:r>
              <a:rPr lang="en-US" altLang="zh-CN" dirty="0"/>
              <a:t>V5</a:t>
            </a:r>
            <a:endParaRPr lang="zh-CN" altLang="en-US" u="none" dirty="0"/>
          </a:p>
        </p:txBody>
      </p:sp>
      <p:sp>
        <p:nvSpPr>
          <p:cNvPr id="31" name="TextBox 14"/>
          <p:cNvSpPr txBox="1"/>
          <p:nvPr/>
        </p:nvSpPr>
        <p:spPr>
          <a:xfrm>
            <a:off x="7677432" y="4336405"/>
            <a:ext cx="533400" cy="369332"/>
          </a:xfrm>
          <a:prstGeom prst="rect">
            <a:avLst/>
          </a:prstGeom>
          <a:noFill/>
        </p:spPr>
        <p:txBody>
          <a:bodyPr wrap="square" rtlCol="0">
            <a:spAutoFit/>
          </a:bodyPr>
          <a:lstStyle/>
          <a:p>
            <a:r>
              <a:rPr lang="en-US" altLang="zh-CN" u="none" dirty="0"/>
              <a:t>V1</a:t>
            </a:r>
            <a:endParaRPr lang="zh-CN" altLang="en-US" u="none" dirty="0"/>
          </a:p>
        </p:txBody>
      </p:sp>
      <p:sp>
        <p:nvSpPr>
          <p:cNvPr id="32" name="TextBox 15"/>
          <p:cNvSpPr txBox="1"/>
          <p:nvPr/>
        </p:nvSpPr>
        <p:spPr>
          <a:xfrm>
            <a:off x="7677432" y="4805273"/>
            <a:ext cx="533400" cy="369332"/>
          </a:xfrm>
          <a:prstGeom prst="rect">
            <a:avLst/>
          </a:prstGeom>
          <a:noFill/>
        </p:spPr>
        <p:txBody>
          <a:bodyPr wrap="square" rtlCol="0">
            <a:spAutoFit/>
          </a:bodyPr>
          <a:lstStyle/>
          <a:p>
            <a:r>
              <a:rPr lang="en-US" altLang="zh-CN" u="none" dirty="0"/>
              <a:t>V2</a:t>
            </a:r>
            <a:endParaRPr lang="zh-CN" altLang="en-US" u="none" dirty="0"/>
          </a:p>
        </p:txBody>
      </p:sp>
      <p:sp>
        <p:nvSpPr>
          <p:cNvPr id="33" name="TextBox 16"/>
          <p:cNvSpPr txBox="1"/>
          <p:nvPr/>
        </p:nvSpPr>
        <p:spPr>
          <a:xfrm>
            <a:off x="7677432" y="5262473"/>
            <a:ext cx="533400" cy="369332"/>
          </a:xfrm>
          <a:prstGeom prst="rect">
            <a:avLst/>
          </a:prstGeom>
          <a:noFill/>
        </p:spPr>
        <p:txBody>
          <a:bodyPr wrap="square" rtlCol="0">
            <a:spAutoFit/>
          </a:bodyPr>
          <a:lstStyle/>
          <a:p>
            <a:r>
              <a:rPr lang="en-US" altLang="zh-CN" u="none" dirty="0"/>
              <a:t>V3</a:t>
            </a:r>
            <a:endParaRPr lang="zh-CN" altLang="en-US" u="none" dirty="0"/>
          </a:p>
        </p:txBody>
      </p:sp>
      <p:sp>
        <p:nvSpPr>
          <p:cNvPr id="34" name="TextBox 17"/>
          <p:cNvSpPr txBox="1"/>
          <p:nvPr/>
        </p:nvSpPr>
        <p:spPr>
          <a:xfrm>
            <a:off x="7677432" y="5719673"/>
            <a:ext cx="533400" cy="369332"/>
          </a:xfrm>
          <a:prstGeom prst="rect">
            <a:avLst/>
          </a:prstGeom>
          <a:noFill/>
        </p:spPr>
        <p:txBody>
          <a:bodyPr wrap="square" rtlCol="0">
            <a:spAutoFit/>
          </a:bodyPr>
          <a:lstStyle/>
          <a:p>
            <a:r>
              <a:rPr lang="en-US" altLang="zh-CN" u="none" dirty="0"/>
              <a:t>V4</a:t>
            </a:r>
            <a:endParaRPr lang="zh-CN" altLang="en-US" u="none" dirty="0"/>
          </a:p>
        </p:txBody>
      </p:sp>
      <p:sp>
        <p:nvSpPr>
          <p:cNvPr id="35" name="TextBox 18"/>
          <p:cNvSpPr txBox="1"/>
          <p:nvPr/>
        </p:nvSpPr>
        <p:spPr>
          <a:xfrm>
            <a:off x="7677432" y="6089005"/>
            <a:ext cx="533400" cy="369332"/>
          </a:xfrm>
          <a:prstGeom prst="rect">
            <a:avLst/>
          </a:prstGeom>
          <a:noFill/>
        </p:spPr>
        <p:txBody>
          <a:bodyPr wrap="square" rtlCol="0">
            <a:spAutoFit/>
          </a:bodyPr>
          <a:lstStyle/>
          <a:p>
            <a:r>
              <a:rPr lang="en-US" altLang="zh-CN" u="none" dirty="0"/>
              <a:t>V5</a:t>
            </a:r>
            <a:endParaRPr lang="zh-CN" altLang="en-US" u="none" dirty="0"/>
          </a:p>
        </p:txBody>
      </p:sp>
      <p:sp>
        <p:nvSpPr>
          <p:cNvPr id="36" name="TextBox 19"/>
          <p:cNvSpPr txBox="1"/>
          <p:nvPr/>
        </p:nvSpPr>
        <p:spPr>
          <a:xfrm>
            <a:off x="8282840" y="3977116"/>
            <a:ext cx="3962400" cy="369332"/>
          </a:xfrm>
          <a:prstGeom prst="rect">
            <a:avLst/>
          </a:prstGeom>
          <a:noFill/>
        </p:spPr>
        <p:txBody>
          <a:bodyPr wrap="square" rtlCol="0">
            <a:spAutoFit/>
          </a:bodyPr>
          <a:lstStyle/>
          <a:p>
            <a:r>
              <a:rPr lang="en-US" altLang="zh-CN" u="none" dirty="0"/>
              <a:t> </a:t>
            </a:r>
            <a:r>
              <a:rPr lang="en-US" altLang="zh-CN" dirty="0"/>
              <a:t>e</a:t>
            </a:r>
            <a:r>
              <a:rPr lang="en-US" altLang="zh-CN" u="none" dirty="0"/>
              <a:t>1    e2    e3   </a:t>
            </a:r>
            <a:r>
              <a:rPr lang="en-US" altLang="zh-CN" dirty="0"/>
              <a:t>e4</a:t>
            </a:r>
            <a:r>
              <a:rPr lang="en-US" altLang="zh-CN" u="none" dirty="0"/>
              <a:t>    </a:t>
            </a:r>
            <a:r>
              <a:rPr lang="en-US" altLang="zh-CN" dirty="0"/>
              <a:t>e5   e6   e7</a:t>
            </a:r>
            <a:endParaRPr lang="zh-CN" altLang="en-US" u="none" dirty="0"/>
          </a:p>
        </p:txBody>
      </p:sp>
    </p:spTree>
    <p:extLst>
      <p:ext uri="{BB962C8B-B14F-4D97-AF65-F5344CB8AC3E}">
        <p14:creationId xmlns:p14="http://schemas.microsoft.com/office/powerpoint/2010/main" val="12854853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a:extLst>
              <a:ext uri="{FF2B5EF4-FFF2-40B4-BE49-F238E27FC236}">
                <a16:creationId xmlns:a16="http://schemas.microsoft.com/office/drawing/2014/main" id="{FE9997BF-43FF-43DF-AAC6-7534D3A8B4E6}"/>
              </a:ext>
            </a:extLst>
          </p:cNvPr>
          <p:cNvGraphicFramePr>
            <a:graphicFrameLocks noGrp="1"/>
          </p:cNvGraphicFramePr>
          <p:nvPr/>
        </p:nvGraphicFramePr>
        <p:xfrm>
          <a:off x="1684623" y="1658454"/>
          <a:ext cx="9263949" cy="2389919"/>
        </p:xfrm>
        <a:graphic>
          <a:graphicData uri="http://schemas.openxmlformats.org/drawingml/2006/table">
            <a:tbl>
              <a:tblPr/>
              <a:tblGrid>
                <a:gridCol w="3087983">
                  <a:extLst>
                    <a:ext uri="{9D8B030D-6E8A-4147-A177-3AD203B41FA5}">
                      <a16:colId xmlns:a16="http://schemas.microsoft.com/office/drawing/2014/main" val="600760655"/>
                    </a:ext>
                  </a:extLst>
                </a:gridCol>
                <a:gridCol w="3087983">
                  <a:extLst>
                    <a:ext uri="{9D8B030D-6E8A-4147-A177-3AD203B41FA5}">
                      <a16:colId xmlns:a16="http://schemas.microsoft.com/office/drawing/2014/main" val="260960980"/>
                    </a:ext>
                  </a:extLst>
                </a:gridCol>
                <a:gridCol w="3087983">
                  <a:extLst>
                    <a:ext uri="{9D8B030D-6E8A-4147-A177-3AD203B41FA5}">
                      <a16:colId xmlns:a16="http://schemas.microsoft.com/office/drawing/2014/main" val="1224608197"/>
                    </a:ext>
                  </a:extLst>
                </a:gridCol>
              </a:tblGrid>
              <a:tr h="341417">
                <a:tc>
                  <a:txBody>
                    <a:bodyPr/>
                    <a:lstStyle/>
                    <a:p>
                      <a:r>
                        <a:rPr lang="zh-CN" altLang="en-US" sz="2100" dirty="0">
                          <a:effectLst/>
                          <a:latin typeface="+mn-ea"/>
                          <a:ea typeface="楷体_GB2312"/>
                        </a:rPr>
                        <a:t>矩阵大小</a:t>
                      </a:r>
                    </a:p>
                  </a:txBody>
                  <a:tcPr marL="9983" marR="9983" marT="9983" marB="9983" anchor="ctr">
                    <a:lnL w="3810" cap="flat" cmpd="sng" algn="ctr">
                      <a:solidFill>
                        <a:srgbClr val="C0C0C0"/>
                      </a:solidFill>
                      <a:prstDash val="solid"/>
                      <a:round/>
                      <a:headEnd type="none" w="med" len="med"/>
                      <a:tailEnd type="none" w="med" len="med"/>
                    </a:lnL>
                    <a:lnR w="3810" cap="flat" cmpd="sng" algn="ctr">
                      <a:solidFill>
                        <a:srgbClr val="C0C0C0"/>
                      </a:solidFill>
                      <a:prstDash val="solid"/>
                      <a:round/>
                      <a:headEnd type="none" w="med" len="med"/>
                      <a:tailEnd type="none" w="med" len="med"/>
                    </a:lnR>
                    <a:lnT w="3810" cap="flat" cmpd="sng" algn="ctr">
                      <a:solidFill>
                        <a:srgbClr val="C0C0C0"/>
                      </a:solidFill>
                      <a:prstDash val="solid"/>
                      <a:round/>
                      <a:headEnd type="none" w="med" len="med"/>
                      <a:tailEnd type="none" w="med" len="med"/>
                    </a:lnT>
                    <a:lnB w="3810" cap="flat" cmpd="sng" algn="ctr">
                      <a:solidFill>
                        <a:srgbClr val="C0C0C0"/>
                      </a:solidFill>
                      <a:prstDash val="solid"/>
                      <a:round/>
                      <a:headEnd type="none" w="med" len="med"/>
                      <a:tailEnd type="none" w="med" len="med"/>
                    </a:lnB>
                  </a:tcPr>
                </a:tc>
                <a:tc>
                  <a:txBody>
                    <a:bodyPr/>
                    <a:lstStyle/>
                    <a:p>
                      <a:r>
                        <a:rPr lang="zh-CN" altLang="en-US" sz="2100">
                          <a:effectLst/>
                          <a:latin typeface="+mn-ea"/>
                          <a:ea typeface="楷体_GB2312"/>
                        </a:rPr>
                        <a:t>朴素矩阵算法（秒）</a:t>
                      </a:r>
                    </a:p>
                  </a:txBody>
                  <a:tcPr marL="9983" marR="9983" marT="9983" marB="9983" anchor="ctr">
                    <a:lnL w="3810" cap="flat" cmpd="sng" algn="ctr">
                      <a:solidFill>
                        <a:srgbClr val="C0C0C0"/>
                      </a:solidFill>
                      <a:prstDash val="solid"/>
                      <a:round/>
                      <a:headEnd type="none" w="med" len="med"/>
                      <a:tailEnd type="none" w="med" len="med"/>
                    </a:lnL>
                    <a:lnR w="3810" cap="flat" cmpd="sng" algn="ctr">
                      <a:solidFill>
                        <a:srgbClr val="C0C0C0"/>
                      </a:solidFill>
                      <a:prstDash val="solid"/>
                      <a:round/>
                      <a:headEnd type="none" w="med" len="med"/>
                      <a:tailEnd type="none" w="med" len="med"/>
                    </a:lnR>
                    <a:lnT w="3810" cap="flat" cmpd="sng" algn="ctr">
                      <a:solidFill>
                        <a:srgbClr val="C0C0C0"/>
                      </a:solidFill>
                      <a:prstDash val="solid"/>
                      <a:round/>
                      <a:headEnd type="none" w="med" len="med"/>
                      <a:tailEnd type="none" w="med" len="med"/>
                    </a:lnT>
                    <a:lnB w="3810" cap="flat" cmpd="sng" algn="ctr">
                      <a:solidFill>
                        <a:srgbClr val="C0C0C0"/>
                      </a:solidFill>
                      <a:prstDash val="solid"/>
                      <a:round/>
                      <a:headEnd type="none" w="med" len="med"/>
                      <a:tailEnd type="none" w="med" len="med"/>
                    </a:lnB>
                  </a:tcPr>
                </a:tc>
                <a:tc>
                  <a:txBody>
                    <a:bodyPr/>
                    <a:lstStyle/>
                    <a:p>
                      <a:r>
                        <a:rPr lang="en-US" sz="2100" dirty="0">
                          <a:effectLst/>
                          <a:latin typeface="+mn-ea"/>
                          <a:ea typeface="楷体_GB2312"/>
                        </a:rPr>
                        <a:t>Strassen</a:t>
                      </a:r>
                      <a:r>
                        <a:rPr lang="zh-CN" altLang="en-US" sz="2100" dirty="0">
                          <a:effectLst/>
                          <a:latin typeface="+mn-ea"/>
                          <a:ea typeface="楷体_GB2312"/>
                        </a:rPr>
                        <a:t>算法（秒）</a:t>
                      </a:r>
                    </a:p>
                  </a:txBody>
                  <a:tcPr marL="9983" marR="9983" marT="9983" marB="9983" anchor="ctr">
                    <a:lnL w="3810" cap="flat" cmpd="sng" algn="ctr">
                      <a:solidFill>
                        <a:srgbClr val="C0C0C0"/>
                      </a:solidFill>
                      <a:prstDash val="solid"/>
                      <a:round/>
                      <a:headEnd type="none" w="med" len="med"/>
                      <a:tailEnd type="none" w="med" len="med"/>
                    </a:lnL>
                    <a:lnR w="3810" cap="flat" cmpd="sng" algn="ctr">
                      <a:solidFill>
                        <a:srgbClr val="C0C0C0"/>
                      </a:solidFill>
                      <a:prstDash val="solid"/>
                      <a:round/>
                      <a:headEnd type="none" w="med" len="med"/>
                      <a:tailEnd type="none" w="med" len="med"/>
                    </a:lnR>
                    <a:lnT w="3810" cap="flat" cmpd="sng" algn="ctr">
                      <a:solidFill>
                        <a:srgbClr val="C0C0C0"/>
                      </a:solidFill>
                      <a:prstDash val="solid"/>
                      <a:round/>
                      <a:headEnd type="none" w="med" len="med"/>
                      <a:tailEnd type="none" w="med" len="med"/>
                    </a:lnT>
                    <a:lnB w="381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933731057"/>
                  </a:ext>
                </a:extLst>
              </a:tr>
              <a:tr h="341417">
                <a:tc>
                  <a:txBody>
                    <a:bodyPr/>
                    <a:lstStyle/>
                    <a:p>
                      <a:r>
                        <a:rPr lang="en-US" altLang="zh-CN" sz="2100" dirty="0">
                          <a:effectLst/>
                          <a:latin typeface="+mn-ea"/>
                          <a:ea typeface="楷体_GB2312"/>
                        </a:rPr>
                        <a:t>50</a:t>
                      </a:r>
                    </a:p>
                  </a:txBody>
                  <a:tcPr marL="9983" marR="9983" marT="9983" marB="9983" anchor="ctr">
                    <a:lnL w="3810" cap="flat" cmpd="sng" algn="ctr">
                      <a:solidFill>
                        <a:srgbClr val="C0C0C0"/>
                      </a:solidFill>
                      <a:prstDash val="solid"/>
                      <a:round/>
                      <a:headEnd type="none" w="med" len="med"/>
                      <a:tailEnd type="none" w="med" len="med"/>
                    </a:lnL>
                    <a:lnR w="3810" cap="flat" cmpd="sng" algn="ctr">
                      <a:solidFill>
                        <a:srgbClr val="C0C0C0"/>
                      </a:solidFill>
                      <a:prstDash val="solid"/>
                      <a:round/>
                      <a:headEnd type="none" w="med" len="med"/>
                      <a:tailEnd type="none" w="med" len="med"/>
                    </a:lnR>
                    <a:lnT w="3810" cap="flat" cmpd="sng" algn="ctr">
                      <a:solidFill>
                        <a:srgbClr val="C0C0C0"/>
                      </a:solidFill>
                      <a:prstDash val="solid"/>
                      <a:round/>
                      <a:headEnd type="none" w="med" len="med"/>
                      <a:tailEnd type="none" w="med" len="med"/>
                    </a:lnT>
                    <a:lnB w="3810" cap="flat" cmpd="sng" algn="ctr">
                      <a:solidFill>
                        <a:srgbClr val="C0C0C0"/>
                      </a:solidFill>
                      <a:prstDash val="solid"/>
                      <a:round/>
                      <a:headEnd type="none" w="med" len="med"/>
                      <a:tailEnd type="none" w="med" len="med"/>
                    </a:lnB>
                  </a:tcPr>
                </a:tc>
                <a:tc>
                  <a:txBody>
                    <a:bodyPr/>
                    <a:lstStyle/>
                    <a:p>
                      <a:r>
                        <a:rPr lang="en-US" altLang="zh-CN" sz="2100">
                          <a:effectLst/>
                          <a:latin typeface="+mn-ea"/>
                          <a:ea typeface="楷体_GB2312"/>
                        </a:rPr>
                        <a:t>0.003</a:t>
                      </a:r>
                    </a:p>
                  </a:txBody>
                  <a:tcPr marL="9983" marR="9983" marT="9983" marB="9983" anchor="ctr">
                    <a:lnL w="3810" cap="flat" cmpd="sng" algn="ctr">
                      <a:solidFill>
                        <a:srgbClr val="C0C0C0"/>
                      </a:solidFill>
                      <a:prstDash val="solid"/>
                      <a:round/>
                      <a:headEnd type="none" w="med" len="med"/>
                      <a:tailEnd type="none" w="med" len="med"/>
                    </a:lnL>
                    <a:lnR w="3810" cap="flat" cmpd="sng" algn="ctr">
                      <a:solidFill>
                        <a:srgbClr val="C0C0C0"/>
                      </a:solidFill>
                      <a:prstDash val="solid"/>
                      <a:round/>
                      <a:headEnd type="none" w="med" len="med"/>
                      <a:tailEnd type="none" w="med" len="med"/>
                    </a:lnR>
                    <a:lnT w="3810" cap="flat" cmpd="sng" algn="ctr">
                      <a:solidFill>
                        <a:srgbClr val="C0C0C0"/>
                      </a:solidFill>
                      <a:prstDash val="solid"/>
                      <a:round/>
                      <a:headEnd type="none" w="med" len="med"/>
                      <a:tailEnd type="none" w="med" len="med"/>
                    </a:lnT>
                    <a:lnB w="3810" cap="flat" cmpd="sng" algn="ctr">
                      <a:solidFill>
                        <a:srgbClr val="C0C0C0"/>
                      </a:solidFill>
                      <a:prstDash val="solid"/>
                      <a:round/>
                      <a:headEnd type="none" w="med" len="med"/>
                      <a:tailEnd type="none" w="med" len="med"/>
                    </a:lnB>
                  </a:tcPr>
                </a:tc>
                <a:tc>
                  <a:txBody>
                    <a:bodyPr/>
                    <a:lstStyle/>
                    <a:p>
                      <a:r>
                        <a:rPr lang="en-US" altLang="zh-CN" sz="2100" dirty="0">
                          <a:effectLst/>
                          <a:latin typeface="+mn-ea"/>
                          <a:ea typeface="楷体_GB2312"/>
                        </a:rPr>
                        <a:t>0.003</a:t>
                      </a:r>
                    </a:p>
                  </a:txBody>
                  <a:tcPr marL="9983" marR="9983" marT="9983" marB="9983" anchor="ctr">
                    <a:lnL w="3810" cap="flat" cmpd="sng" algn="ctr">
                      <a:solidFill>
                        <a:srgbClr val="C0C0C0"/>
                      </a:solidFill>
                      <a:prstDash val="solid"/>
                      <a:round/>
                      <a:headEnd type="none" w="med" len="med"/>
                      <a:tailEnd type="none" w="med" len="med"/>
                    </a:lnL>
                    <a:lnR w="3810" cap="flat" cmpd="sng" algn="ctr">
                      <a:solidFill>
                        <a:srgbClr val="C0C0C0"/>
                      </a:solidFill>
                      <a:prstDash val="solid"/>
                      <a:round/>
                      <a:headEnd type="none" w="med" len="med"/>
                      <a:tailEnd type="none" w="med" len="med"/>
                    </a:lnR>
                    <a:lnT w="3810" cap="flat" cmpd="sng" algn="ctr">
                      <a:solidFill>
                        <a:srgbClr val="C0C0C0"/>
                      </a:solidFill>
                      <a:prstDash val="solid"/>
                      <a:round/>
                      <a:headEnd type="none" w="med" len="med"/>
                      <a:tailEnd type="none" w="med" len="med"/>
                    </a:lnT>
                    <a:lnB w="381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985972919"/>
                  </a:ext>
                </a:extLst>
              </a:tr>
              <a:tr h="341417">
                <a:tc>
                  <a:txBody>
                    <a:bodyPr/>
                    <a:lstStyle/>
                    <a:p>
                      <a:r>
                        <a:rPr lang="en-US" altLang="zh-CN" sz="2100" dirty="0">
                          <a:effectLst/>
                          <a:latin typeface="+mn-ea"/>
                          <a:ea typeface="楷体_GB2312"/>
                        </a:rPr>
                        <a:t>100</a:t>
                      </a:r>
                    </a:p>
                  </a:txBody>
                  <a:tcPr marL="9983" marR="9983" marT="9983" marB="9983" anchor="ctr">
                    <a:lnL w="3810" cap="flat" cmpd="sng" algn="ctr">
                      <a:solidFill>
                        <a:srgbClr val="C0C0C0"/>
                      </a:solidFill>
                      <a:prstDash val="solid"/>
                      <a:round/>
                      <a:headEnd type="none" w="med" len="med"/>
                      <a:tailEnd type="none" w="med" len="med"/>
                    </a:lnL>
                    <a:lnR w="3810" cap="flat" cmpd="sng" algn="ctr">
                      <a:solidFill>
                        <a:srgbClr val="C0C0C0"/>
                      </a:solidFill>
                      <a:prstDash val="solid"/>
                      <a:round/>
                      <a:headEnd type="none" w="med" len="med"/>
                      <a:tailEnd type="none" w="med" len="med"/>
                    </a:lnR>
                    <a:lnT w="3810" cap="flat" cmpd="sng" algn="ctr">
                      <a:solidFill>
                        <a:srgbClr val="C0C0C0"/>
                      </a:solidFill>
                      <a:prstDash val="solid"/>
                      <a:round/>
                      <a:headEnd type="none" w="med" len="med"/>
                      <a:tailEnd type="none" w="med" len="med"/>
                    </a:lnT>
                    <a:lnB w="3810" cap="flat" cmpd="sng" algn="ctr">
                      <a:solidFill>
                        <a:srgbClr val="C0C0C0"/>
                      </a:solidFill>
                      <a:prstDash val="solid"/>
                      <a:round/>
                      <a:headEnd type="none" w="med" len="med"/>
                      <a:tailEnd type="none" w="med" len="med"/>
                    </a:lnB>
                  </a:tcPr>
                </a:tc>
                <a:tc>
                  <a:txBody>
                    <a:bodyPr/>
                    <a:lstStyle/>
                    <a:p>
                      <a:r>
                        <a:rPr lang="en-US" altLang="zh-CN" sz="2100" dirty="0">
                          <a:effectLst/>
                          <a:latin typeface="+mn-ea"/>
                          <a:ea typeface="楷体_GB2312"/>
                        </a:rPr>
                        <a:t>0.016</a:t>
                      </a:r>
                    </a:p>
                  </a:txBody>
                  <a:tcPr marL="9983" marR="9983" marT="9983" marB="9983" anchor="ctr">
                    <a:lnL w="3810" cap="flat" cmpd="sng" algn="ctr">
                      <a:solidFill>
                        <a:srgbClr val="C0C0C0"/>
                      </a:solidFill>
                      <a:prstDash val="solid"/>
                      <a:round/>
                      <a:headEnd type="none" w="med" len="med"/>
                      <a:tailEnd type="none" w="med" len="med"/>
                    </a:lnL>
                    <a:lnR w="3810" cap="flat" cmpd="sng" algn="ctr">
                      <a:solidFill>
                        <a:srgbClr val="C0C0C0"/>
                      </a:solidFill>
                      <a:prstDash val="solid"/>
                      <a:round/>
                      <a:headEnd type="none" w="med" len="med"/>
                      <a:tailEnd type="none" w="med" len="med"/>
                    </a:lnR>
                    <a:lnT w="3810" cap="flat" cmpd="sng" algn="ctr">
                      <a:solidFill>
                        <a:srgbClr val="C0C0C0"/>
                      </a:solidFill>
                      <a:prstDash val="solid"/>
                      <a:round/>
                      <a:headEnd type="none" w="med" len="med"/>
                      <a:tailEnd type="none" w="med" len="med"/>
                    </a:lnT>
                    <a:lnB w="3810" cap="flat" cmpd="sng" algn="ctr">
                      <a:solidFill>
                        <a:srgbClr val="C0C0C0"/>
                      </a:solidFill>
                      <a:prstDash val="solid"/>
                      <a:round/>
                      <a:headEnd type="none" w="med" len="med"/>
                      <a:tailEnd type="none" w="med" len="med"/>
                    </a:lnB>
                  </a:tcPr>
                </a:tc>
                <a:tc>
                  <a:txBody>
                    <a:bodyPr/>
                    <a:lstStyle/>
                    <a:p>
                      <a:r>
                        <a:rPr lang="en-US" altLang="zh-CN" sz="2100" dirty="0">
                          <a:effectLst/>
                          <a:latin typeface="+mn-ea"/>
                          <a:ea typeface="楷体_GB2312"/>
                        </a:rPr>
                        <a:t>0.031</a:t>
                      </a:r>
                    </a:p>
                  </a:txBody>
                  <a:tcPr marL="9983" marR="9983" marT="9983" marB="9983" anchor="ctr">
                    <a:lnL w="3810" cap="flat" cmpd="sng" algn="ctr">
                      <a:solidFill>
                        <a:srgbClr val="C0C0C0"/>
                      </a:solidFill>
                      <a:prstDash val="solid"/>
                      <a:round/>
                      <a:headEnd type="none" w="med" len="med"/>
                      <a:tailEnd type="none" w="med" len="med"/>
                    </a:lnL>
                    <a:lnR w="3810" cap="flat" cmpd="sng" algn="ctr">
                      <a:solidFill>
                        <a:srgbClr val="C0C0C0"/>
                      </a:solidFill>
                      <a:prstDash val="solid"/>
                      <a:round/>
                      <a:headEnd type="none" w="med" len="med"/>
                      <a:tailEnd type="none" w="med" len="med"/>
                    </a:lnR>
                    <a:lnT w="3810" cap="flat" cmpd="sng" algn="ctr">
                      <a:solidFill>
                        <a:srgbClr val="C0C0C0"/>
                      </a:solidFill>
                      <a:prstDash val="solid"/>
                      <a:round/>
                      <a:headEnd type="none" w="med" len="med"/>
                      <a:tailEnd type="none" w="med" len="med"/>
                    </a:lnT>
                    <a:lnB w="381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2425554135"/>
                  </a:ext>
                </a:extLst>
              </a:tr>
              <a:tr h="341417">
                <a:tc>
                  <a:txBody>
                    <a:bodyPr/>
                    <a:lstStyle/>
                    <a:p>
                      <a:r>
                        <a:rPr lang="en-US" altLang="zh-CN" sz="2100" dirty="0">
                          <a:effectLst/>
                          <a:latin typeface="+mn-ea"/>
                          <a:ea typeface="楷体_GB2312"/>
                        </a:rPr>
                        <a:t>200</a:t>
                      </a:r>
                    </a:p>
                  </a:txBody>
                  <a:tcPr marL="9983" marR="9983" marT="9983" marB="9983" anchor="ctr">
                    <a:lnL w="3810" cap="flat" cmpd="sng" algn="ctr">
                      <a:solidFill>
                        <a:srgbClr val="C0C0C0"/>
                      </a:solidFill>
                      <a:prstDash val="solid"/>
                      <a:round/>
                      <a:headEnd type="none" w="med" len="med"/>
                      <a:tailEnd type="none" w="med" len="med"/>
                    </a:lnL>
                    <a:lnR w="3810" cap="flat" cmpd="sng" algn="ctr">
                      <a:solidFill>
                        <a:srgbClr val="C0C0C0"/>
                      </a:solidFill>
                      <a:prstDash val="solid"/>
                      <a:round/>
                      <a:headEnd type="none" w="med" len="med"/>
                      <a:tailEnd type="none" w="med" len="med"/>
                    </a:lnR>
                    <a:lnT w="3810" cap="flat" cmpd="sng" algn="ctr">
                      <a:solidFill>
                        <a:srgbClr val="C0C0C0"/>
                      </a:solidFill>
                      <a:prstDash val="solid"/>
                      <a:round/>
                      <a:headEnd type="none" w="med" len="med"/>
                      <a:tailEnd type="none" w="med" len="med"/>
                    </a:lnT>
                    <a:lnB w="3810" cap="flat" cmpd="sng" algn="ctr">
                      <a:solidFill>
                        <a:srgbClr val="C0C0C0"/>
                      </a:solidFill>
                      <a:prstDash val="solid"/>
                      <a:round/>
                      <a:headEnd type="none" w="med" len="med"/>
                      <a:tailEnd type="none" w="med" len="med"/>
                    </a:lnB>
                  </a:tcPr>
                </a:tc>
                <a:tc>
                  <a:txBody>
                    <a:bodyPr/>
                    <a:lstStyle/>
                    <a:p>
                      <a:r>
                        <a:rPr lang="en-US" altLang="zh-CN" sz="2100" dirty="0">
                          <a:effectLst/>
                          <a:latin typeface="+mn-ea"/>
                          <a:ea typeface="楷体_GB2312"/>
                        </a:rPr>
                        <a:t>0.141</a:t>
                      </a:r>
                    </a:p>
                  </a:txBody>
                  <a:tcPr marL="9983" marR="9983" marT="9983" marB="9983" anchor="ctr">
                    <a:lnL w="3810" cap="flat" cmpd="sng" algn="ctr">
                      <a:solidFill>
                        <a:srgbClr val="C0C0C0"/>
                      </a:solidFill>
                      <a:prstDash val="solid"/>
                      <a:round/>
                      <a:headEnd type="none" w="med" len="med"/>
                      <a:tailEnd type="none" w="med" len="med"/>
                    </a:lnL>
                    <a:lnR w="3810" cap="flat" cmpd="sng" algn="ctr">
                      <a:solidFill>
                        <a:srgbClr val="C0C0C0"/>
                      </a:solidFill>
                      <a:prstDash val="solid"/>
                      <a:round/>
                      <a:headEnd type="none" w="med" len="med"/>
                      <a:tailEnd type="none" w="med" len="med"/>
                    </a:lnR>
                    <a:lnT w="3810" cap="flat" cmpd="sng" algn="ctr">
                      <a:solidFill>
                        <a:srgbClr val="C0C0C0"/>
                      </a:solidFill>
                      <a:prstDash val="solid"/>
                      <a:round/>
                      <a:headEnd type="none" w="med" len="med"/>
                      <a:tailEnd type="none" w="med" len="med"/>
                    </a:lnT>
                    <a:lnB w="3810" cap="flat" cmpd="sng" algn="ctr">
                      <a:solidFill>
                        <a:srgbClr val="C0C0C0"/>
                      </a:solidFill>
                      <a:prstDash val="solid"/>
                      <a:round/>
                      <a:headEnd type="none" w="med" len="med"/>
                      <a:tailEnd type="none" w="med" len="med"/>
                    </a:lnB>
                  </a:tcPr>
                </a:tc>
                <a:tc>
                  <a:txBody>
                    <a:bodyPr/>
                    <a:lstStyle/>
                    <a:p>
                      <a:r>
                        <a:rPr lang="en-US" altLang="zh-CN" sz="2100" dirty="0">
                          <a:effectLst/>
                          <a:latin typeface="+mn-ea"/>
                          <a:ea typeface="楷体_GB2312"/>
                        </a:rPr>
                        <a:t>0.188</a:t>
                      </a:r>
                    </a:p>
                  </a:txBody>
                  <a:tcPr marL="9983" marR="9983" marT="9983" marB="9983" anchor="ctr">
                    <a:lnL w="3810" cap="flat" cmpd="sng" algn="ctr">
                      <a:solidFill>
                        <a:srgbClr val="C0C0C0"/>
                      </a:solidFill>
                      <a:prstDash val="solid"/>
                      <a:round/>
                      <a:headEnd type="none" w="med" len="med"/>
                      <a:tailEnd type="none" w="med" len="med"/>
                    </a:lnL>
                    <a:lnR w="3810" cap="flat" cmpd="sng" algn="ctr">
                      <a:solidFill>
                        <a:srgbClr val="C0C0C0"/>
                      </a:solidFill>
                      <a:prstDash val="solid"/>
                      <a:round/>
                      <a:headEnd type="none" w="med" len="med"/>
                      <a:tailEnd type="none" w="med" len="med"/>
                    </a:lnR>
                    <a:lnT w="3810" cap="flat" cmpd="sng" algn="ctr">
                      <a:solidFill>
                        <a:srgbClr val="C0C0C0"/>
                      </a:solidFill>
                      <a:prstDash val="solid"/>
                      <a:round/>
                      <a:headEnd type="none" w="med" len="med"/>
                      <a:tailEnd type="none" w="med" len="med"/>
                    </a:lnT>
                    <a:lnB w="381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4282337049"/>
                  </a:ext>
                </a:extLst>
              </a:tr>
              <a:tr h="341417">
                <a:tc>
                  <a:txBody>
                    <a:bodyPr/>
                    <a:lstStyle/>
                    <a:p>
                      <a:r>
                        <a:rPr lang="en-US" altLang="zh-CN" sz="2100" dirty="0">
                          <a:effectLst/>
                          <a:latin typeface="+mn-ea"/>
                          <a:ea typeface="楷体_GB2312"/>
                        </a:rPr>
                        <a:t>500</a:t>
                      </a:r>
                    </a:p>
                  </a:txBody>
                  <a:tcPr marL="9983" marR="9983" marT="9983" marB="9983" anchor="ctr">
                    <a:lnL w="3810" cap="flat" cmpd="sng" algn="ctr">
                      <a:solidFill>
                        <a:srgbClr val="C0C0C0"/>
                      </a:solidFill>
                      <a:prstDash val="solid"/>
                      <a:round/>
                      <a:headEnd type="none" w="med" len="med"/>
                      <a:tailEnd type="none" w="med" len="med"/>
                    </a:lnL>
                    <a:lnR w="3810" cap="flat" cmpd="sng" algn="ctr">
                      <a:solidFill>
                        <a:srgbClr val="C0C0C0"/>
                      </a:solidFill>
                      <a:prstDash val="solid"/>
                      <a:round/>
                      <a:headEnd type="none" w="med" len="med"/>
                      <a:tailEnd type="none" w="med" len="med"/>
                    </a:lnR>
                    <a:lnT w="3810" cap="flat" cmpd="sng" algn="ctr">
                      <a:solidFill>
                        <a:srgbClr val="C0C0C0"/>
                      </a:solidFill>
                      <a:prstDash val="solid"/>
                      <a:round/>
                      <a:headEnd type="none" w="med" len="med"/>
                      <a:tailEnd type="none" w="med" len="med"/>
                    </a:lnT>
                    <a:lnB w="3810" cap="flat" cmpd="sng" algn="ctr">
                      <a:solidFill>
                        <a:srgbClr val="C0C0C0"/>
                      </a:solidFill>
                      <a:prstDash val="solid"/>
                      <a:round/>
                      <a:headEnd type="none" w="med" len="med"/>
                      <a:tailEnd type="none" w="med" len="med"/>
                    </a:lnB>
                  </a:tcPr>
                </a:tc>
                <a:tc>
                  <a:txBody>
                    <a:bodyPr/>
                    <a:lstStyle/>
                    <a:p>
                      <a:r>
                        <a:rPr lang="en-US" altLang="zh-CN" sz="2100" dirty="0">
                          <a:effectLst/>
                          <a:latin typeface="+mn-ea"/>
                          <a:ea typeface="楷体_GB2312"/>
                        </a:rPr>
                        <a:t>1.281</a:t>
                      </a:r>
                    </a:p>
                  </a:txBody>
                  <a:tcPr marL="9983" marR="9983" marT="9983" marB="9983" anchor="ctr">
                    <a:lnL w="3810" cap="flat" cmpd="sng" algn="ctr">
                      <a:solidFill>
                        <a:srgbClr val="C0C0C0"/>
                      </a:solidFill>
                      <a:prstDash val="solid"/>
                      <a:round/>
                      <a:headEnd type="none" w="med" len="med"/>
                      <a:tailEnd type="none" w="med" len="med"/>
                    </a:lnL>
                    <a:lnR w="3810" cap="flat" cmpd="sng" algn="ctr">
                      <a:solidFill>
                        <a:srgbClr val="C0C0C0"/>
                      </a:solidFill>
                      <a:prstDash val="solid"/>
                      <a:round/>
                      <a:headEnd type="none" w="med" len="med"/>
                      <a:tailEnd type="none" w="med" len="med"/>
                    </a:lnR>
                    <a:lnT w="3810" cap="flat" cmpd="sng" algn="ctr">
                      <a:solidFill>
                        <a:srgbClr val="C0C0C0"/>
                      </a:solidFill>
                      <a:prstDash val="solid"/>
                      <a:round/>
                      <a:headEnd type="none" w="med" len="med"/>
                      <a:tailEnd type="none" w="med" len="med"/>
                    </a:lnT>
                    <a:lnB w="3810" cap="flat" cmpd="sng" algn="ctr">
                      <a:solidFill>
                        <a:srgbClr val="C0C0C0"/>
                      </a:solidFill>
                      <a:prstDash val="solid"/>
                      <a:round/>
                      <a:headEnd type="none" w="med" len="med"/>
                      <a:tailEnd type="none" w="med" len="med"/>
                    </a:lnB>
                  </a:tcPr>
                </a:tc>
                <a:tc>
                  <a:txBody>
                    <a:bodyPr/>
                    <a:lstStyle/>
                    <a:p>
                      <a:r>
                        <a:rPr lang="en-US" altLang="zh-CN" sz="2100" dirty="0">
                          <a:effectLst/>
                          <a:latin typeface="+mn-ea"/>
                          <a:ea typeface="楷体_GB2312"/>
                        </a:rPr>
                        <a:t>0.906</a:t>
                      </a:r>
                    </a:p>
                  </a:txBody>
                  <a:tcPr marL="9983" marR="9983" marT="9983" marB="9983" anchor="ctr">
                    <a:lnL w="3810" cap="flat" cmpd="sng" algn="ctr">
                      <a:solidFill>
                        <a:srgbClr val="C0C0C0"/>
                      </a:solidFill>
                      <a:prstDash val="solid"/>
                      <a:round/>
                      <a:headEnd type="none" w="med" len="med"/>
                      <a:tailEnd type="none" w="med" len="med"/>
                    </a:lnL>
                    <a:lnR w="3810" cap="flat" cmpd="sng" algn="ctr">
                      <a:solidFill>
                        <a:srgbClr val="C0C0C0"/>
                      </a:solidFill>
                      <a:prstDash val="solid"/>
                      <a:round/>
                      <a:headEnd type="none" w="med" len="med"/>
                      <a:tailEnd type="none" w="med" len="med"/>
                    </a:lnR>
                    <a:lnT w="3810" cap="flat" cmpd="sng" algn="ctr">
                      <a:solidFill>
                        <a:srgbClr val="C0C0C0"/>
                      </a:solidFill>
                      <a:prstDash val="solid"/>
                      <a:round/>
                      <a:headEnd type="none" w="med" len="med"/>
                      <a:tailEnd type="none" w="med" len="med"/>
                    </a:lnT>
                    <a:lnB w="381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637857353"/>
                  </a:ext>
                </a:extLst>
              </a:tr>
              <a:tr h="341417">
                <a:tc>
                  <a:txBody>
                    <a:bodyPr/>
                    <a:lstStyle/>
                    <a:p>
                      <a:r>
                        <a:rPr lang="en-US" altLang="zh-CN" sz="2100" dirty="0">
                          <a:effectLst/>
                          <a:latin typeface="+mn-ea"/>
                          <a:ea typeface="楷体_GB2312"/>
                        </a:rPr>
                        <a:t>1000</a:t>
                      </a:r>
                    </a:p>
                  </a:txBody>
                  <a:tcPr marL="9983" marR="9983" marT="9983" marB="9983" anchor="ctr">
                    <a:lnL w="3810" cap="flat" cmpd="sng" algn="ctr">
                      <a:solidFill>
                        <a:srgbClr val="C0C0C0"/>
                      </a:solidFill>
                      <a:prstDash val="solid"/>
                      <a:round/>
                      <a:headEnd type="none" w="med" len="med"/>
                      <a:tailEnd type="none" w="med" len="med"/>
                    </a:lnL>
                    <a:lnR w="3810" cap="flat" cmpd="sng" algn="ctr">
                      <a:solidFill>
                        <a:srgbClr val="C0C0C0"/>
                      </a:solidFill>
                      <a:prstDash val="solid"/>
                      <a:round/>
                      <a:headEnd type="none" w="med" len="med"/>
                      <a:tailEnd type="none" w="med" len="med"/>
                    </a:lnR>
                    <a:lnT w="3810" cap="flat" cmpd="sng" algn="ctr">
                      <a:solidFill>
                        <a:srgbClr val="C0C0C0"/>
                      </a:solidFill>
                      <a:prstDash val="solid"/>
                      <a:round/>
                      <a:headEnd type="none" w="med" len="med"/>
                      <a:tailEnd type="none" w="med" len="med"/>
                    </a:lnT>
                    <a:lnB w="3810" cap="flat" cmpd="sng" algn="ctr">
                      <a:solidFill>
                        <a:srgbClr val="C0C0C0"/>
                      </a:solidFill>
                      <a:prstDash val="solid"/>
                      <a:round/>
                      <a:headEnd type="none" w="med" len="med"/>
                      <a:tailEnd type="none" w="med" len="med"/>
                    </a:lnB>
                  </a:tcPr>
                </a:tc>
                <a:tc>
                  <a:txBody>
                    <a:bodyPr/>
                    <a:lstStyle/>
                    <a:p>
                      <a:r>
                        <a:rPr lang="en-US" altLang="zh-CN" sz="2100" dirty="0">
                          <a:effectLst/>
                          <a:latin typeface="+mn-ea"/>
                          <a:ea typeface="楷体_GB2312"/>
                        </a:rPr>
                        <a:t>19.062</a:t>
                      </a:r>
                    </a:p>
                  </a:txBody>
                  <a:tcPr marL="9983" marR="9983" marT="9983" marB="9983" anchor="ctr">
                    <a:lnL w="3810" cap="flat" cmpd="sng" algn="ctr">
                      <a:solidFill>
                        <a:srgbClr val="C0C0C0"/>
                      </a:solidFill>
                      <a:prstDash val="solid"/>
                      <a:round/>
                      <a:headEnd type="none" w="med" len="med"/>
                      <a:tailEnd type="none" w="med" len="med"/>
                    </a:lnL>
                    <a:lnR w="3810" cap="flat" cmpd="sng" algn="ctr">
                      <a:solidFill>
                        <a:srgbClr val="C0C0C0"/>
                      </a:solidFill>
                      <a:prstDash val="solid"/>
                      <a:round/>
                      <a:headEnd type="none" w="med" len="med"/>
                      <a:tailEnd type="none" w="med" len="med"/>
                    </a:lnR>
                    <a:lnT w="3810" cap="flat" cmpd="sng" algn="ctr">
                      <a:solidFill>
                        <a:srgbClr val="C0C0C0"/>
                      </a:solidFill>
                      <a:prstDash val="solid"/>
                      <a:round/>
                      <a:headEnd type="none" w="med" len="med"/>
                      <a:tailEnd type="none" w="med" len="med"/>
                    </a:lnT>
                    <a:lnB w="3810" cap="flat" cmpd="sng" algn="ctr">
                      <a:solidFill>
                        <a:srgbClr val="C0C0C0"/>
                      </a:solidFill>
                      <a:prstDash val="solid"/>
                      <a:round/>
                      <a:headEnd type="none" w="med" len="med"/>
                      <a:tailEnd type="none" w="med" len="med"/>
                    </a:lnB>
                  </a:tcPr>
                </a:tc>
                <a:tc>
                  <a:txBody>
                    <a:bodyPr/>
                    <a:lstStyle/>
                    <a:p>
                      <a:r>
                        <a:rPr lang="en-US" altLang="zh-CN" sz="2100" dirty="0">
                          <a:effectLst/>
                          <a:latin typeface="+mn-ea"/>
                          <a:ea typeface="楷体_GB2312"/>
                        </a:rPr>
                        <a:t>6.062</a:t>
                      </a:r>
                    </a:p>
                  </a:txBody>
                  <a:tcPr marL="9983" marR="9983" marT="9983" marB="9983" anchor="ctr">
                    <a:lnL w="3810" cap="flat" cmpd="sng" algn="ctr">
                      <a:solidFill>
                        <a:srgbClr val="C0C0C0"/>
                      </a:solidFill>
                      <a:prstDash val="solid"/>
                      <a:round/>
                      <a:headEnd type="none" w="med" len="med"/>
                      <a:tailEnd type="none" w="med" len="med"/>
                    </a:lnL>
                    <a:lnR w="3810" cap="flat" cmpd="sng" algn="ctr">
                      <a:solidFill>
                        <a:srgbClr val="C0C0C0"/>
                      </a:solidFill>
                      <a:prstDash val="solid"/>
                      <a:round/>
                      <a:headEnd type="none" w="med" len="med"/>
                      <a:tailEnd type="none" w="med" len="med"/>
                    </a:lnR>
                    <a:lnT w="3810" cap="flat" cmpd="sng" algn="ctr">
                      <a:solidFill>
                        <a:srgbClr val="C0C0C0"/>
                      </a:solidFill>
                      <a:prstDash val="solid"/>
                      <a:round/>
                      <a:headEnd type="none" w="med" len="med"/>
                      <a:tailEnd type="none" w="med" len="med"/>
                    </a:lnT>
                    <a:lnB w="381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2093057003"/>
                  </a:ext>
                </a:extLst>
              </a:tr>
              <a:tr h="341417">
                <a:tc>
                  <a:txBody>
                    <a:bodyPr/>
                    <a:lstStyle/>
                    <a:p>
                      <a:r>
                        <a:rPr lang="en-US" altLang="zh-CN" sz="2100" dirty="0">
                          <a:effectLst/>
                          <a:latin typeface="+mn-ea"/>
                          <a:ea typeface="楷体_GB2312"/>
                        </a:rPr>
                        <a:t>2000</a:t>
                      </a:r>
                    </a:p>
                  </a:txBody>
                  <a:tcPr marL="9983" marR="9983" marT="9983" marB="9983" anchor="ctr">
                    <a:lnL w="3810" cap="flat" cmpd="sng" algn="ctr">
                      <a:solidFill>
                        <a:srgbClr val="C0C0C0"/>
                      </a:solidFill>
                      <a:prstDash val="solid"/>
                      <a:round/>
                      <a:headEnd type="none" w="med" len="med"/>
                      <a:tailEnd type="none" w="med" len="med"/>
                    </a:lnL>
                    <a:lnR w="3810" cap="flat" cmpd="sng" algn="ctr">
                      <a:solidFill>
                        <a:srgbClr val="C0C0C0"/>
                      </a:solidFill>
                      <a:prstDash val="solid"/>
                      <a:round/>
                      <a:headEnd type="none" w="med" len="med"/>
                      <a:tailEnd type="none" w="med" len="med"/>
                    </a:lnR>
                    <a:lnT w="3810" cap="flat" cmpd="sng" algn="ctr">
                      <a:solidFill>
                        <a:srgbClr val="C0C0C0"/>
                      </a:solidFill>
                      <a:prstDash val="solid"/>
                      <a:round/>
                      <a:headEnd type="none" w="med" len="med"/>
                      <a:tailEnd type="none" w="med" len="med"/>
                    </a:lnT>
                    <a:lnB w="3810" cap="flat" cmpd="sng" algn="ctr">
                      <a:solidFill>
                        <a:srgbClr val="C0C0C0"/>
                      </a:solidFill>
                      <a:prstDash val="solid"/>
                      <a:round/>
                      <a:headEnd type="none" w="med" len="med"/>
                      <a:tailEnd type="none" w="med" len="med"/>
                    </a:lnB>
                  </a:tcPr>
                </a:tc>
                <a:tc>
                  <a:txBody>
                    <a:bodyPr/>
                    <a:lstStyle/>
                    <a:p>
                      <a:r>
                        <a:rPr lang="en-US" altLang="zh-CN" sz="2100" dirty="0">
                          <a:effectLst/>
                          <a:latin typeface="+mn-ea"/>
                          <a:ea typeface="楷体_GB2312"/>
                        </a:rPr>
                        <a:t>189.812</a:t>
                      </a:r>
                    </a:p>
                  </a:txBody>
                  <a:tcPr marL="9983" marR="9983" marT="9983" marB="9983" anchor="ctr">
                    <a:lnL w="3810" cap="flat" cmpd="sng" algn="ctr">
                      <a:solidFill>
                        <a:srgbClr val="C0C0C0"/>
                      </a:solidFill>
                      <a:prstDash val="solid"/>
                      <a:round/>
                      <a:headEnd type="none" w="med" len="med"/>
                      <a:tailEnd type="none" w="med" len="med"/>
                    </a:lnL>
                    <a:lnR w="3810" cap="flat" cmpd="sng" algn="ctr">
                      <a:solidFill>
                        <a:srgbClr val="C0C0C0"/>
                      </a:solidFill>
                      <a:prstDash val="solid"/>
                      <a:round/>
                      <a:headEnd type="none" w="med" len="med"/>
                      <a:tailEnd type="none" w="med" len="med"/>
                    </a:lnR>
                    <a:lnT w="3810" cap="flat" cmpd="sng" algn="ctr">
                      <a:solidFill>
                        <a:srgbClr val="C0C0C0"/>
                      </a:solidFill>
                      <a:prstDash val="solid"/>
                      <a:round/>
                      <a:headEnd type="none" w="med" len="med"/>
                      <a:tailEnd type="none" w="med" len="med"/>
                    </a:lnT>
                    <a:lnB w="3810" cap="flat" cmpd="sng" algn="ctr">
                      <a:solidFill>
                        <a:srgbClr val="C0C0C0"/>
                      </a:solidFill>
                      <a:prstDash val="solid"/>
                      <a:round/>
                      <a:headEnd type="none" w="med" len="med"/>
                      <a:tailEnd type="none" w="med" len="med"/>
                    </a:lnB>
                  </a:tcPr>
                </a:tc>
                <a:tc>
                  <a:txBody>
                    <a:bodyPr/>
                    <a:lstStyle/>
                    <a:p>
                      <a:r>
                        <a:rPr lang="en-US" altLang="zh-CN" sz="2100" dirty="0">
                          <a:effectLst/>
                          <a:latin typeface="+mn-ea"/>
                          <a:ea typeface="楷体_GB2312"/>
                        </a:rPr>
                        <a:t>41.563</a:t>
                      </a:r>
                    </a:p>
                  </a:txBody>
                  <a:tcPr marL="9983" marR="9983" marT="9983" marB="9983" anchor="ctr">
                    <a:lnL w="3810" cap="flat" cmpd="sng" algn="ctr">
                      <a:solidFill>
                        <a:srgbClr val="C0C0C0"/>
                      </a:solidFill>
                      <a:prstDash val="solid"/>
                      <a:round/>
                      <a:headEnd type="none" w="med" len="med"/>
                      <a:tailEnd type="none" w="med" len="med"/>
                    </a:lnL>
                    <a:lnR w="3810" cap="flat" cmpd="sng" algn="ctr">
                      <a:solidFill>
                        <a:srgbClr val="C0C0C0"/>
                      </a:solidFill>
                      <a:prstDash val="solid"/>
                      <a:round/>
                      <a:headEnd type="none" w="med" len="med"/>
                      <a:tailEnd type="none" w="med" len="med"/>
                    </a:lnR>
                    <a:lnT w="3810" cap="flat" cmpd="sng" algn="ctr">
                      <a:solidFill>
                        <a:srgbClr val="C0C0C0"/>
                      </a:solidFill>
                      <a:prstDash val="solid"/>
                      <a:round/>
                      <a:headEnd type="none" w="med" len="med"/>
                      <a:tailEnd type="none" w="med" len="med"/>
                    </a:lnT>
                    <a:lnB w="381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3255918489"/>
                  </a:ext>
                </a:extLst>
              </a:tr>
            </a:tbl>
          </a:graphicData>
        </a:graphic>
      </p:graphicFrame>
      <p:sp>
        <p:nvSpPr>
          <p:cNvPr id="2" name="文本框 1">
            <a:extLst>
              <a:ext uri="{FF2B5EF4-FFF2-40B4-BE49-F238E27FC236}">
                <a16:creationId xmlns:a16="http://schemas.microsoft.com/office/drawing/2014/main" id="{8DD63EB3-49C0-4545-83E9-1923BF5C71A3}"/>
              </a:ext>
            </a:extLst>
          </p:cNvPr>
          <p:cNvSpPr txBox="1"/>
          <p:nvPr/>
        </p:nvSpPr>
        <p:spPr>
          <a:xfrm>
            <a:off x="1607609" y="1017015"/>
            <a:ext cx="2863993" cy="611706"/>
          </a:xfrm>
          <a:prstGeom prst="rect">
            <a:avLst/>
          </a:prstGeom>
          <a:noFill/>
        </p:spPr>
        <p:txBody>
          <a:bodyPr wrap="square" rtlCol="0">
            <a:spAutoFit/>
          </a:bodyPr>
          <a:lstStyle/>
          <a:p>
            <a:r>
              <a:rPr lang="zh-CN" altLang="en-US" sz="3375" dirty="0">
                <a:ea typeface="楷体_GB2312"/>
              </a:rPr>
              <a:t>算法性能分析</a:t>
            </a:r>
          </a:p>
        </p:txBody>
      </p:sp>
      <p:sp>
        <p:nvSpPr>
          <p:cNvPr id="3" name="矩形 2">
            <a:extLst>
              <a:ext uri="{FF2B5EF4-FFF2-40B4-BE49-F238E27FC236}">
                <a16:creationId xmlns:a16="http://schemas.microsoft.com/office/drawing/2014/main" id="{574B4F02-AEAD-4B62-90FD-9CEBD9B171A0}"/>
              </a:ext>
            </a:extLst>
          </p:cNvPr>
          <p:cNvSpPr/>
          <p:nvPr/>
        </p:nvSpPr>
        <p:spPr>
          <a:xfrm>
            <a:off x="1592696" y="4343379"/>
            <a:ext cx="9263950" cy="2553584"/>
          </a:xfrm>
          <a:prstGeom prst="rect">
            <a:avLst/>
          </a:prstGeom>
        </p:spPr>
        <p:txBody>
          <a:bodyPr wrap="square">
            <a:spAutoFit/>
          </a:bodyPr>
          <a:lstStyle/>
          <a:p>
            <a:pPr marL="13393">
              <a:spcBef>
                <a:spcPts val="2098"/>
              </a:spcBef>
              <a:buClr>
                <a:srgbClr val="660033"/>
              </a:buClr>
              <a:buSzPct val="69642"/>
              <a:tabLst>
                <a:tab pos="375016" algn="l"/>
                <a:tab pos="375685" algn="l"/>
              </a:tabLst>
            </a:pPr>
            <a:r>
              <a:rPr lang="zh-CN" altLang="en-US" sz="2109" kern="0" dirty="0">
                <a:latin typeface="Arial"/>
                <a:ea typeface="楷体_GB2312"/>
              </a:rPr>
              <a:t>可以看出，在矩阵规模较小时，</a:t>
            </a:r>
            <a:r>
              <a:rPr lang="en-US" altLang="zh-CN" sz="2109" kern="0" dirty="0">
                <a:latin typeface="Arial"/>
                <a:ea typeface="楷体_GB2312"/>
              </a:rPr>
              <a:t>Strassen</a:t>
            </a:r>
            <a:r>
              <a:rPr lang="zh-CN" altLang="en-US" sz="2109" kern="0" dirty="0">
                <a:latin typeface="Arial"/>
                <a:ea typeface="楷体_GB2312"/>
              </a:rPr>
              <a:t>算法不仅没有减少运算时间，反而导致运算时间大量增加，这是由于</a:t>
            </a:r>
            <a:r>
              <a:rPr lang="en-US" altLang="zh-CN" sz="2109" kern="0" dirty="0">
                <a:latin typeface="Arial"/>
                <a:ea typeface="楷体_GB2312"/>
              </a:rPr>
              <a:t>Strassen</a:t>
            </a:r>
            <a:r>
              <a:rPr lang="zh-CN" altLang="en-US" sz="2109" kern="0" dirty="0">
                <a:latin typeface="Arial"/>
                <a:ea typeface="楷体_GB2312"/>
              </a:rPr>
              <a:t>算法做递归运算时，需要创建大量的动态二维数组，其中分配堆内存空间将占用大量计算时间，从而掩盖了</a:t>
            </a:r>
            <a:r>
              <a:rPr lang="en-US" altLang="zh-CN" sz="2109" kern="0" dirty="0">
                <a:latin typeface="Arial"/>
                <a:ea typeface="楷体_GB2312"/>
              </a:rPr>
              <a:t>Strassen</a:t>
            </a:r>
            <a:r>
              <a:rPr lang="zh-CN" altLang="en-US" sz="2109" kern="0" dirty="0">
                <a:latin typeface="Arial"/>
                <a:ea typeface="楷体_GB2312"/>
              </a:rPr>
              <a:t>算法复杂度的优势。因此，只有当</a:t>
            </a:r>
            <a:r>
              <a:rPr lang="zh-CN" altLang="en-US" sz="2109" dirty="0">
                <a:ea typeface="楷体_GB2312"/>
              </a:rPr>
              <a:t>矩阵较为稠密，且阶数</a:t>
            </a:r>
            <a:r>
              <a:rPr lang="en-US" altLang="zh-CN" sz="2109" dirty="0">
                <a:ea typeface="楷体_GB2312"/>
              </a:rPr>
              <a:t>n</a:t>
            </a:r>
            <a:r>
              <a:rPr lang="zh-CN" altLang="en-US" sz="2109" dirty="0">
                <a:ea typeface="楷体_GB2312"/>
              </a:rPr>
              <a:t>较大时选用</a:t>
            </a:r>
            <a:r>
              <a:rPr lang="en-US" altLang="zh-CN" sz="2109" dirty="0">
                <a:ea typeface="楷体_GB2312"/>
              </a:rPr>
              <a:t>Strassen</a:t>
            </a:r>
            <a:r>
              <a:rPr lang="zh-CN" altLang="en-US" sz="2109" dirty="0">
                <a:ea typeface="楷体_GB2312"/>
              </a:rPr>
              <a:t>算法。</a:t>
            </a:r>
            <a:endParaRPr lang="en-US" altLang="zh-CN" spc="-105" dirty="0">
              <a:ea typeface="楷体_GB2312"/>
              <a:cs typeface="Arial"/>
            </a:endParaRPr>
          </a:p>
          <a:p>
            <a:pPr marL="375016" indent="-361622">
              <a:spcBef>
                <a:spcPts val="2098"/>
              </a:spcBef>
              <a:buClr>
                <a:srgbClr val="660033"/>
              </a:buClr>
              <a:buSzPct val="69642"/>
              <a:buFont typeface="Wingdings"/>
              <a:buChar char=""/>
              <a:tabLst>
                <a:tab pos="375016" algn="l"/>
                <a:tab pos="375685" algn="l"/>
              </a:tabLst>
            </a:pPr>
            <a:endParaRPr lang="en-US" altLang="zh-CN" dirty="0">
              <a:cs typeface="Arial"/>
            </a:endParaRPr>
          </a:p>
          <a:p>
            <a:pPr defTabSz="964326" fontAlgn="auto">
              <a:spcBef>
                <a:spcPts val="0"/>
              </a:spcBef>
              <a:spcAft>
                <a:spcPts val="0"/>
              </a:spcAft>
              <a:defRPr/>
            </a:pPr>
            <a:endParaRPr lang="zh-CN" altLang="en-US" sz="1898" kern="0" dirty="0">
              <a:ea typeface="楷体_GB2312"/>
            </a:endParaRPr>
          </a:p>
        </p:txBody>
      </p:sp>
      <p:sp>
        <p:nvSpPr>
          <p:cNvPr id="9" name="矩形 8">
            <a:extLst>
              <a:ext uri="{FF2B5EF4-FFF2-40B4-BE49-F238E27FC236}">
                <a16:creationId xmlns:a16="http://schemas.microsoft.com/office/drawing/2014/main" id="{5AAE9751-0CF6-496C-AC36-C32CD0773473}"/>
              </a:ext>
            </a:extLst>
          </p:cNvPr>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10" name="文本框 9">
            <a:extLst>
              <a:ext uri="{FF2B5EF4-FFF2-40B4-BE49-F238E27FC236}">
                <a16:creationId xmlns:a16="http://schemas.microsoft.com/office/drawing/2014/main" id="{55651D69-5B5C-4FB7-BD74-15867BDC13E7}"/>
              </a:ext>
            </a:extLst>
          </p:cNvPr>
          <p:cNvSpPr txBox="1"/>
          <p:nvPr/>
        </p:nvSpPr>
        <p:spPr>
          <a:xfrm>
            <a:off x="392023" y="303957"/>
            <a:ext cx="1231106"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题目分析</a:t>
            </a:r>
          </a:p>
        </p:txBody>
      </p:sp>
    </p:spTree>
    <p:extLst>
      <p:ext uri="{BB962C8B-B14F-4D97-AF65-F5344CB8AC3E}">
        <p14:creationId xmlns:p14="http://schemas.microsoft.com/office/powerpoint/2010/main" val="297944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5AAE9751-0CF6-496C-AC36-C32CD0773473}"/>
              </a:ext>
            </a:extLst>
          </p:cNvPr>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10" name="文本框 9">
            <a:extLst>
              <a:ext uri="{FF2B5EF4-FFF2-40B4-BE49-F238E27FC236}">
                <a16:creationId xmlns:a16="http://schemas.microsoft.com/office/drawing/2014/main" id="{55651D69-5B5C-4FB7-BD74-15867BDC13E7}"/>
              </a:ext>
            </a:extLst>
          </p:cNvPr>
          <p:cNvSpPr txBox="1"/>
          <p:nvPr/>
        </p:nvSpPr>
        <p:spPr>
          <a:xfrm>
            <a:off x="392023" y="303957"/>
            <a:ext cx="615553"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实现</a:t>
            </a:r>
          </a:p>
        </p:txBody>
      </p:sp>
      <p:sp>
        <p:nvSpPr>
          <p:cNvPr id="7" name="文本框 6">
            <a:extLst>
              <a:ext uri="{FF2B5EF4-FFF2-40B4-BE49-F238E27FC236}">
                <a16:creationId xmlns:a16="http://schemas.microsoft.com/office/drawing/2014/main" id="{3707FD86-37EA-43D0-807B-B8637BBB65BD}"/>
              </a:ext>
            </a:extLst>
          </p:cNvPr>
          <p:cNvSpPr txBox="1"/>
          <p:nvPr/>
        </p:nvSpPr>
        <p:spPr>
          <a:xfrm>
            <a:off x="392023" y="831376"/>
            <a:ext cx="5493271" cy="6897016"/>
          </a:xfrm>
          <a:prstGeom prst="rect">
            <a:avLst/>
          </a:prstGeom>
          <a:noFill/>
        </p:spPr>
        <p:txBody>
          <a:bodyPr wrap="square" rtlCol="0">
            <a:spAutoFit/>
          </a:bodyPr>
          <a:lstStyle/>
          <a:p>
            <a:pPr fontAlgn="auto">
              <a:spcBef>
                <a:spcPts val="0"/>
              </a:spcBef>
              <a:spcAft>
                <a:spcPts val="0"/>
              </a:spcAft>
            </a:pPr>
            <a:r>
              <a:rPr lang="zh-CN" altLang="en-US" sz="2109" dirty="0">
                <a:latin typeface="Arial"/>
                <a:ea typeface="楷体_GB2312"/>
              </a:rPr>
              <a:t>伪代码：</a:t>
            </a:r>
            <a:endParaRPr lang="en-US" altLang="zh-CN" sz="2109" dirty="0">
              <a:latin typeface="Arial"/>
              <a:ea typeface="楷体_GB2312"/>
            </a:endParaRPr>
          </a:p>
          <a:p>
            <a:pPr fontAlgn="auto">
              <a:spcBef>
                <a:spcPts val="0"/>
              </a:spcBef>
              <a:spcAft>
                <a:spcPts val="0"/>
              </a:spcAft>
            </a:pPr>
            <a:r>
              <a:rPr lang="pt-BR" altLang="zh-CN" sz="2000" kern="100" dirty="0">
                <a:solidFill>
                  <a:srgbClr val="000000"/>
                </a:solidFill>
                <a:cs typeface="Times New Roman" panose="02020603050405020304" pitchFamily="18" charset="0"/>
              </a:rPr>
              <a:t>Strassen (N,MatrixA,MatrixB, Result)</a:t>
            </a:r>
          </a:p>
          <a:p>
            <a:pPr fontAlgn="auto">
              <a:spcBef>
                <a:spcPts val="0"/>
              </a:spcBef>
              <a:spcAft>
                <a:spcPts val="0"/>
              </a:spcAft>
            </a:pPr>
            <a:r>
              <a:rPr lang="pt-BR" altLang="zh-CN" sz="2000" kern="100" dirty="0">
                <a:solidFill>
                  <a:srgbClr val="000000"/>
                </a:solidFill>
                <a:cs typeface="Times New Roman" panose="02020603050405020304" pitchFamily="18" charset="0"/>
              </a:rPr>
              <a:t>{</a:t>
            </a:r>
          </a:p>
          <a:p>
            <a:pPr fontAlgn="auto">
              <a:spcBef>
                <a:spcPts val="0"/>
              </a:spcBef>
              <a:spcAft>
                <a:spcPts val="0"/>
              </a:spcAft>
            </a:pPr>
            <a:r>
              <a:rPr lang="pt-BR" altLang="zh-CN" sz="2000" kern="100" dirty="0">
                <a:solidFill>
                  <a:srgbClr val="000000"/>
                </a:solidFill>
                <a:cs typeface="Times New Roman" panose="02020603050405020304" pitchFamily="18" charset="0"/>
              </a:rPr>
              <a:t>//</a:t>
            </a:r>
            <a:r>
              <a:rPr lang="zh-CN" altLang="en-US" sz="2000" kern="100" dirty="0">
                <a:solidFill>
                  <a:srgbClr val="000000"/>
                </a:solidFill>
                <a:cs typeface="Times New Roman" panose="02020603050405020304" pitchFamily="18" charset="0"/>
              </a:rPr>
              <a:t>划分</a:t>
            </a:r>
            <a:r>
              <a:rPr lang="en-US" altLang="zh-CN" sz="2000" kern="100" dirty="0">
                <a:solidFill>
                  <a:srgbClr val="000000"/>
                </a:solidFill>
                <a:cs typeface="Times New Roman" panose="02020603050405020304" pitchFamily="18" charset="0"/>
              </a:rPr>
              <a:t>N</a:t>
            </a:r>
            <a:r>
              <a:rPr lang="zh-CN" altLang="en-US" sz="2000" kern="100" dirty="0">
                <a:solidFill>
                  <a:srgbClr val="000000"/>
                </a:solidFill>
                <a:cs typeface="Times New Roman" panose="02020603050405020304" pitchFamily="18" charset="0"/>
              </a:rPr>
              <a:t>阶矩阵为</a:t>
            </a:r>
            <a:r>
              <a:rPr lang="en-US" altLang="zh-CN" sz="2000" kern="100" dirty="0">
                <a:solidFill>
                  <a:srgbClr val="000000"/>
                </a:solidFill>
                <a:cs typeface="Times New Roman" panose="02020603050405020304" pitchFamily="18" charset="0"/>
              </a:rPr>
              <a:t>N/2</a:t>
            </a:r>
            <a:r>
              <a:rPr lang="zh-CN" altLang="en-US" sz="2000" kern="100" dirty="0">
                <a:solidFill>
                  <a:srgbClr val="000000"/>
                </a:solidFill>
                <a:cs typeface="Times New Roman" panose="02020603050405020304" pitchFamily="18" charset="0"/>
              </a:rPr>
              <a:t>的子矩阵</a:t>
            </a:r>
            <a:endParaRPr lang="pt-BR" altLang="zh-CN" sz="2000" kern="100" dirty="0">
              <a:solidFill>
                <a:srgbClr val="000000"/>
              </a:solidFill>
              <a:cs typeface="Times New Roman" panose="02020603050405020304" pitchFamily="18" charset="0"/>
            </a:endParaRPr>
          </a:p>
          <a:p>
            <a:pPr fontAlgn="auto">
              <a:spcBef>
                <a:spcPts val="0"/>
              </a:spcBef>
              <a:spcAft>
                <a:spcPts val="0"/>
              </a:spcAft>
            </a:pPr>
            <a:r>
              <a:rPr lang="pt-BR" altLang="zh-CN" sz="2000" kern="100" dirty="0">
                <a:solidFill>
                  <a:srgbClr val="000000"/>
                </a:solidFill>
                <a:cs typeface="Times New Roman" panose="02020603050405020304" pitchFamily="18" charset="0"/>
              </a:rPr>
              <a:t>for i = 0 to N</a:t>
            </a:r>
          </a:p>
          <a:p>
            <a:pPr fontAlgn="auto">
              <a:spcBef>
                <a:spcPts val="0"/>
              </a:spcBef>
              <a:spcAft>
                <a:spcPts val="0"/>
              </a:spcAft>
            </a:pPr>
            <a:r>
              <a:rPr lang="pt-BR" altLang="zh-CN" sz="2000" kern="100" dirty="0">
                <a:solidFill>
                  <a:srgbClr val="000000"/>
                </a:solidFill>
                <a:cs typeface="Times New Roman" panose="02020603050405020304" pitchFamily="18" charset="0"/>
              </a:rPr>
              <a:t>	for j = 0 to N</a:t>
            </a:r>
          </a:p>
          <a:p>
            <a:pPr fontAlgn="auto">
              <a:spcBef>
                <a:spcPts val="0"/>
              </a:spcBef>
              <a:spcAft>
                <a:spcPts val="0"/>
              </a:spcAft>
            </a:pPr>
            <a:r>
              <a:rPr lang="pt-BR" altLang="zh-CN" sz="2000" kern="100" dirty="0">
                <a:solidFill>
                  <a:srgbClr val="000000"/>
                </a:solidFill>
                <a:cs typeface="Times New Roman" panose="02020603050405020304" pitchFamily="18" charset="0"/>
              </a:rPr>
              <a:t>		A11[i][j] = MatrixA[i][j] </a:t>
            </a:r>
          </a:p>
          <a:p>
            <a:pPr fontAlgn="auto">
              <a:spcBef>
                <a:spcPts val="0"/>
              </a:spcBef>
              <a:spcAft>
                <a:spcPts val="0"/>
              </a:spcAft>
            </a:pPr>
            <a:r>
              <a:rPr lang="pt-BR" altLang="zh-CN" sz="2000" kern="100" dirty="0">
                <a:solidFill>
                  <a:srgbClr val="000000"/>
                </a:solidFill>
                <a:cs typeface="Times New Roman" panose="02020603050405020304" pitchFamily="18" charset="0"/>
              </a:rPr>
              <a:t>		A12[i][j] = MatrixA[i][j+N/2]</a:t>
            </a:r>
          </a:p>
          <a:p>
            <a:pPr fontAlgn="auto">
              <a:spcBef>
                <a:spcPts val="0"/>
              </a:spcBef>
              <a:spcAft>
                <a:spcPts val="0"/>
              </a:spcAft>
            </a:pPr>
            <a:r>
              <a:rPr lang="pt-BR" altLang="zh-CN" sz="2000" kern="100" dirty="0">
                <a:solidFill>
                  <a:srgbClr val="000000"/>
                </a:solidFill>
                <a:cs typeface="Times New Roman" panose="02020603050405020304" pitchFamily="18" charset="0"/>
              </a:rPr>
              <a:t>		A21[i][j] = MatrixA[i+N/2][j]</a:t>
            </a:r>
          </a:p>
          <a:p>
            <a:pPr fontAlgn="auto">
              <a:spcBef>
                <a:spcPts val="0"/>
              </a:spcBef>
              <a:spcAft>
                <a:spcPts val="0"/>
              </a:spcAft>
            </a:pPr>
            <a:r>
              <a:rPr lang="pt-BR" altLang="zh-CN" sz="2000" kern="100" dirty="0">
                <a:solidFill>
                  <a:srgbClr val="000000"/>
                </a:solidFill>
                <a:cs typeface="Times New Roman" panose="02020603050405020304" pitchFamily="18" charset="0"/>
              </a:rPr>
              <a:t>		A22[i][j] = MatrixA[i+N/2][j+N/2]</a:t>
            </a:r>
          </a:p>
          <a:p>
            <a:pPr fontAlgn="auto">
              <a:spcBef>
                <a:spcPts val="0"/>
              </a:spcBef>
              <a:spcAft>
                <a:spcPts val="0"/>
              </a:spcAft>
            </a:pPr>
            <a:r>
              <a:rPr lang="pt-BR" altLang="zh-CN" sz="2000" kern="100" dirty="0">
                <a:solidFill>
                  <a:srgbClr val="000000"/>
                </a:solidFill>
                <a:cs typeface="Times New Roman" panose="02020603050405020304" pitchFamily="18" charset="0"/>
              </a:rPr>
              <a:t>		B11[i][j] = MatrixB[i][j] </a:t>
            </a:r>
          </a:p>
          <a:p>
            <a:pPr fontAlgn="auto">
              <a:spcBef>
                <a:spcPts val="0"/>
              </a:spcBef>
              <a:spcAft>
                <a:spcPts val="0"/>
              </a:spcAft>
            </a:pPr>
            <a:r>
              <a:rPr lang="pt-BR" altLang="zh-CN" sz="2000" kern="100" dirty="0">
                <a:solidFill>
                  <a:srgbClr val="000000"/>
                </a:solidFill>
                <a:cs typeface="Times New Roman" panose="02020603050405020304" pitchFamily="18" charset="0"/>
              </a:rPr>
              <a:t>		B12[i][j] = MatrixB[i][j+N/2]</a:t>
            </a:r>
          </a:p>
          <a:p>
            <a:pPr fontAlgn="auto">
              <a:spcBef>
                <a:spcPts val="0"/>
              </a:spcBef>
              <a:spcAft>
                <a:spcPts val="0"/>
              </a:spcAft>
            </a:pPr>
            <a:r>
              <a:rPr lang="pt-BR" altLang="zh-CN" sz="2000" kern="100" dirty="0">
                <a:solidFill>
                  <a:srgbClr val="000000"/>
                </a:solidFill>
                <a:cs typeface="Times New Roman" panose="02020603050405020304" pitchFamily="18" charset="0"/>
              </a:rPr>
              <a:t>		B21[i][j] = MatrixB[i+N/2][j]</a:t>
            </a:r>
          </a:p>
          <a:p>
            <a:pPr fontAlgn="auto">
              <a:spcBef>
                <a:spcPts val="0"/>
              </a:spcBef>
              <a:spcAft>
                <a:spcPts val="0"/>
              </a:spcAft>
            </a:pPr>
            <a:r>
              <a:rPr lang="pt-BR" altLang="zh-CN" sz="2000" kern="100" dirty="0">
                <a:solidFill>
                  <a:srgbClr val="000000"/>
                </a:solidFill>
                <a:cs typeface="Times New Roman" panose="02020603050405020304" pitchFamily="18" charset="0"/>
              </a:rPr>
              <a:t>		B22[i][j] = MatrixB[i+N/2][j+N/2]</a:t>
            </a:r>
          </a:p>
          <a:p>
            <a:pPr fontAlgn="auto">
              <a:spcBef>
                <a:spcPts val="0"/>
              </a:spcBef>
              <a:spcAft>
                <a:spcPts val="0"/>
              </a:spcAft>
            </a:pPr>
            <a:r>
              <a:rPr lang="en-US" altLang="zh-CN" sz="2000" kern="100" dirty="0">
                <a:solidFill>
                  <a:srgbClr val="000000"/>
                </a:solidFill>
                <a:cs typeface="Times New Roman" panose="02020603050405020304" pitchFamily="18" charset="0"/>
              </a:rPr>
              <a:t>//</a:t>
            </a:r>
            <a:r>
              <a:rPr lang="zh-CN" altLang="en-US" sz="2000" kern="100" dirty="0">
                <a:solidFill>
                  <a:srgbClr val="000000"/>
                </a:solidFill>
                <a:cs typeface="Times New Roman" panose="02020603050405020304" pitchFamily="18" charset="0"/>
              </a:rPr>
              <a:t>递归求</a:t>
            </a:r>
            <a:r>
              <a:rPr lang="en-US" altLang="zh-CN" sz="2000" kern="100" dirty="0">
                <a:solidFill>
                  <a:srgbClr val="000000"/>
                </a:solidFill>
                <a:cs typeface="Times New Roman" panose="02020603050405020304" pitchFamily="18" charset="0"/>
              </a:rPr>
              <a:t>P1-P7</a:t>
            </a:r>
          </a:p>
          <a:p>
            <a:pPr fontAlgn="auto">
              <a:spcBef>
                <a:spcPts val="0"/>
              </a:spcBef>
              <a:spcAft>
                <a:spcPts val="0"/>
              </a:spcAft>
            </a:pPr>
            <a:r>
              <a:rPr lang="en-US" altLang="zh-CN" sz="2000" kern="100" dirty="0" err="1">
                <a:solidFill>
                  <a:srgbClr val="000000"/>
                </a:solidFill>
                <a:cs typeface="Times New Roman" panose="02020603050405020304" pitchFamily="18" charset="0"/>
              </a:rPr>
              <a:t>HalfSize</a:t>
            </a:r>
            <a:r>
              <a:rPr lang="en-US" altLang="zh-CN" sz="2000" kern="100" dirty="0">
                <a:solidFill>
                  <a:srgbClr val="000000"/>
                </a:solidFill>
                <a:cs typeface="Times New Roman" panose="02020603050405020304" pitchFamily="18" charset="0"/>
              </a:rPr>
              <a:t> = N/2</a:t>
            </a:r>
          </a:p>
          <a:p>
            <a:pPr fontAlgn="auto">
              <a:spcBef>
                <a:spcPts val="0"/>
              </a:spcBef>
              <a:spcAft>
                <a:spcPts val="0"/>
              </a:spcAft>
            </a:pPr>
            <a:r>
              <a:rPr lang="en-US" altLang="zh-CN" sz="2000" kern="100" dirty="0">
                <a:solidFill>
                  <a:srgbClr val="000000"/>
                </a:solidFill>
                <a:cs typeface="Times New Roman" panose="02020603050405020304" pitchFamily="18" charset="0"/>
              </a:rPr>
              <a:t>Strassen(HalfSize,A11,S1,P1)</a:t>
            </a:r>
          </a:p>
          <a:p>
            <a:pPr fontAlgn="auto">
              <a:spcBef>
                <a:spcPts val="0"/>
              </a:spcBef>
              <a:spcAft>
                <a:spcPts val="0"/>
              </a:spcAft>
            </a:pPr>
            <a:r>
              <a:rPr lang="en-US" altLang="zh-CN" sz="2000" kern="100" dirty="0">
                <a:solidFill>
                  <a:srgbClr val="000000"/>
                </a:solidFill>
                <a:cs typeface="Times New Roman" panose="02020603050405020304" pitchFamily="18" charset="0"/>
              </a:rPr>
              <a:t>Strassen(HalfSize,S2,B22,P2)</a:t>
            </a:r>
          </a:p>
          <a:p>
            <a:pPr fontAlgn="auto">
              <a:spcBef>
                <a:spcPts val="0"/>
              </a:spcBef>
              <a:spcAft>
                <a:spcPts val="0"/>
              </a:spcAft>
            </a:pPr>
            <a:r>
              <a:rPr lang="en-US" altLang="zh-CN" sz="2000" kern="100" dirty="0">
                <a:solidFill>
                  <a:srgbClr val="000000"/>
                </a:solidFill>
                <a:cs typeface="Times New Roman" panose="02020603050405020304" pitchFamily="18" charset="0"/>
              </a:rPr>
              <a:t>Strassen(HalfSize,A11,S1,P1)</a:t>
            </a:r>
          </a:p>
          <a:p>
            <a:pPr fontAlgn="auto">
              <a:spcBef>
                <a:spcPts val="0"/>
              </a:spcBef>
              <a:spcAft>
                <a:spcPts val="0"/>
              </a:spcAft>
            </a:pPr>
            <a:r>
              <a:rPr lang="en-US" altLang="zh-CN" sz="2000" kern="100" dirty="0">
                <a:solidFill>
                  <a:srgbClr val="000000"/>
                </a:solidFill>
                <a:cs typeface="Times New Roman" panose="02020603050405020304" pitchFamily="18" charset="0"/>
              </a:rPr>
              <a:t>……</a:t>
            </a:r>
            <a:endParaRPr lang="pt-BR" altLang="zh-CN" sz="2000" kern="100" dirty="0">
              <a:solidFill>
                <a:srgbClr val="000000"/>
              </a:solidFill>
              <a:cs typeface="Times New Roman" panose="02020603050405020304" pitchFamily="18" charset="0"/>
            </a:endParaRPr>
          </a:p>
          <a:p>
            <a:pPr fontAlgn="auto">
              <a:spcBef>
                <a:spcPts val="0"/>
              </a:spcBef>
              <a:spcAft>
                <a:spcPts val="0"/>
              </a:spcAft>
            </a:pPr>
            <a:r>
              <a:rPr lang="pt-BR" altLang="zh-CN" sz="2000" kern="100" dirty="0">
                <a:solidFill>
                  <a:srgbClr val="000000"/>
                </a:solidFill>
                <a:cs typeface="Times New Roman" panose="02020603050405020304" pitchFamily="18" charset="0"/>
              </a:rPr>
              <a:t>	</a:t>
            </a:r>
            <a:endParaRPr lang="en-US" altLang="zh-CN" sz="2000" kern="100" dirty="0">
              <a:solidFill>
                <a:srgbClr val="000000"/>
              </a:solidFill>
              <a:cs typeface="Times New Roman" panose="02020603050405020304" pitchFamily="18" charset="0"/>
            </a:endParaRPr>
          </a:p>
          <a:p>
            <a:pPr fontAlgn="auto">
              <a:spcBef>
                <a:spcPts val="0"/>
              </a:spcBef>
              <a:spcAft>
                <a:spcPts val="0"/>
              </a:spcAft>
            </a:pPr>
            <a:endParaRPr lang="zh-CN" altLang="en-US" sz="2109" dirty="0">
              <a:latin typeface="Arial"/>
              <a:ea typeface="楷体_GB2312"/>
            </a:endParaRPr>
          </a:p>
        </p:txBody>
      </p:sp>
      <p:sp>
        <p:nvSpPr>
          <p:cNvPr id="11" name="文本框 10">
            <a:extLst>
              <a:ext uri="{FF2B5EF4-FFF2-40B4-BE49-F238E27FC236}">
                <a16:creationId xmlns:a16="http://schemas.microsoft.com/office/drawing/2014/main" id="{CEA2D90A-7E4C-464A-A777-8498741917E4}"/>
              </a:ext>
            </a:extLst>
          </p:cNvPr>
          <p:cNvSpPr txBox="1"/>
          <p:nvPr/>
        </p:nvSpPr>
        <p:spPr>
          <a:xfrm>
            <a:off x="6429375" y="809797"/>
            <a:ext cx="5760640" cy="5895332"/>
          </a:xfrm>
          <a:prstGeom prst="rect">
            <a:avLst/>
          </a:prstGeom>
          <a:noFill/>
        </p:spPr>
        <p:txBody>
          <a:bodyPr wrap="square" rtlCol="0">
            <a:spAutoFit/>
          </a:bodyPr>
          <a:lstStyle/>
          <a:p>
            <a:pPr fontAlgn="auto">
              <a:spcBef>
                <a:spcPts val="0"/>
              </a:spcBef>
              <a:spcAft>
                <a:spcPts val="0"/>
              </a:spcAft>
            </a:pPr>
            <a:r>
              <a:rPr lang="en-US" altLang="zh-CN" sz="2000" kern="100" dirty="0">
                <a:solidFill>
                  <a:srgbClr val="000000"/>
                </a:solidFill>
                <a:cs typeface="Times New Roman" panose="02020603050405020304" pitchFamily="18" charset="0"/>
              </a:rPr>
              <a:t>//</a:t>
            </a:r>
            <a:r>
              <a:rPr lang="zh-CN" altLang="en-US" sz="2000" kern="100" dirty="0">
                <a:solidFill>
                  <a:srgbClr val="000000"/>
                </a:solidFill>
                <a:cs typeface="Times New Roman" panose="02020603050405020304" pitchFamily="18" charset="0"/>
              </a:rPr>
              <a:t>计算结果</a:t>
            </a:r>
            <a:r>
              <a:rPr lang="en-US" altLang="zh-CN" sz="2000" kern="100" dirty="0">
                <a:solidFill>
                  <a:srgbClr val="000000"/>
                </a:solidFill>
                <a:cs typeface="Times New Roman" panose="02020603050405020304" pitchFamily="18" charset="0"/>
              </a:rPr>
              <a:t>C</a:t>
            </a:r>
            <a:r>
              <a:rPr lang="zh-CN" altLang="en-US" sz="2000" kern="100" dirty="0">
                <a:solidFill>
                  <a:srgbClr val="000000"/>
                </a:solidFill>
                <a:cs typeface="Times New Roman" panose="02020603050405020304" pitchFamily="18" charset="0"/>
              </a:rPr>
              <a:t>的子矩阵</a:t>
            </a:r>
            <a:endParaRPr lang="en-US" altLang="zh-CN" sz="2000" kern="100" dirty="0">
              <a:solidFill>
                <a:srgbClr val="000000"/>
              </a:solidFill>
              <a:cs typeface="Times New Roman" panose="02020603050405020304" pitchFamily="18" charset="0"/>
            </a:endParaRPr>
          </a:p>
          <a:p>
            <a:pPr fontAlgn="auto">
              <a:spcBef>
                <a:spcPts val="0"/>
              </a:spcBef>
              <a:spcAft>
                <a:spcPts val="0"/>
              </a:spcAft>
            </a:pPr>
            <a:r>
              <a:rPr lang="pt-BR" altLang="zh-CN" sz="2000" kern="100" dirty="0">
                <a:solidFill>
                  <a:srgbClr val="000000"/>
                </a:solidFill>
                <a:cs typeface="Times New Roman" panose="02020603050405020304" pitchFamily="18" charset="0"/>
              </a:rPr>
              <a:t>C11 = P5 + P4 - P2 + P6</a:t>
            </a:r>
          </a:p>
          <a:p>
            <a:pPr fontAlgn="auto">
              <a:spcBef>
                <a:spcPts val="0"/>
              </a:spcBef>
              <a:spcAft>
                <a:spcPts val="0"/>
              </a:spcAft>
            </a:pPr>
            <a:r>
              <a:rPr lang="pt-BR" altLang="zh-CN" sz="2000" kern="100" dirty="0">
                <a:solidFill>
                  <a:srgbClr val="000000"/>
                </a:solidFill>
                <a:cs typeface="Times New Roman" panose="02020603050405020304" pitchFamily="18" charset="0"/>
              </a:rPr>
              <a:t>C12 = P1 + P2</a:t>
            </a:r>
          </a:p>
          <a:p>
            <a:pPr fontAlgn="auto">
              <a:spcBef>
                <a:spcPts val="0"/>
              </a:spcBef>
              <a:spcAft>
                <a:spcPts val="0"/>
              </a:spcAft>
            </a:pPr>
            <a:r>
              <a:rPr lang="pt-BR" altLang="zh-CN" sz="2000" kern="100" dirty="0">
                <a:solidFill>
                  <a:srgbClr val="000000"/>
                </a:solidFill>
                <a:cs typeface="Times New Roman" panose="02020603050405020304" pitchFamily="18" charset="0"/>
              </a:rPr>
              <a:t>C21 = P3 + P4</a:t>
            </a:r>
          </a:p>
          <a:p>
            <a:pPr fontAlgn="auto">
              <a:spcBef>
                <a:spcPts val="0"/>
              </a:spcBef>
              <a:spcAft>
                <a:spcPts val="0"/>
              </a:spcAft>
            </a:pPr>
            <a:r>
              <a:rPr lang="pt-BR" altLang="zh-CN" sz="2000" kern="100" dirty="0">
                <a:solidFill>
                  <a:srgbClr val="000000"/>
                </a:solidFill>
                <a:cs typeface="Times New Roman" panose="02020603050405020304" pitchFamily="18" charset="0"/>
              </a:rPr>
              <a:t>C22 = P1 + P5 - P3 –P7 </a:t>
            </a:r>
          </a:p>
          <a:p>
            <a:pPr fontAlgn="auto">
              <a:spcBef>
                <a:spcPts val="0"/>
              </a:spcBef>
              <a:spcAft>
                <a:spcPts val="0"/>
              </a:spcAft>
            </a:pPr>
            <a:r>
              <a:rPr lang="pt-BR" altLang="zh-CN" sz="2000" kern="100" dirty="0">
                <a:solidFill>
                  <a:srgbClr val="000000"/>
                </a:solidFill>
                <a:cs typeface="Times New Roman" panose="02020603050405020304" pitchFamily="18" charset="0"/>
              </a:rPr>
              <a:t>//</a:t>
            </a:r>
            <a:r>
              <a:rPr lang="zh-CN" altLang="en-US" sz="2000" kern="100" dirty="0">
                <a:solidFill>
                  <a:srgbClr val="000000"/>
                </a:solidFill>
                <a:cs typeface="Times New Roman" panose="02020603050405020304" pitchFamily="18" charset="0"/>
              </a:rPr>
              <a:t>合并矩阵</a:t>
            </a:r>
            <a:r>
              <a:rPr lang="en-US" altLang="zh-CN" sz="2000" kern="100" dirty="0">
                <a:solidFill>
                  <a:srgbClr val="000000"/>
                </a:solidFill>
                <a:cs typeface="Times New Roman" panose="02020603050405020304" pitchFamily="18" charset="0"/>
              </a:rPr>
              <a:t>C</a:t>
            </a:r>
          </a:p>
          <a:p>
            <a:pPr fontAlgn="auto">
              <a:spcBef>
                <a:spcPts val="0"/>
              </a:spcBef>
              <a:spcAft>
                <a:spcPts val="0"/>
              </a:spcAft>
            </a:pPr>
            <a:r>
              <a:rPr lang="pt-BR" altLang="zh-CN" sz="2000" kern="100" dirty="0">
                <a:solidFill>
                  <a:srgbClr val="000000"/>
                </a:solidFill>
                <a:cs typeface="Times New Roman" panose="02020603050405020304" pitchFamily="18" charset="0"/>
              </a:rPr>
              <a:t>for i = 0 to N</a:t>
            </a:r>
          </a:p>
          <a:p>
            <a:pPr fontAlgn="auto">
              <a:spcBef>
                <a:spcPts val="0"/>
              </a:spcBef>
              <a:spcAft>
                <a:spcPts val="0"/>
              </a:spcAft>
            </a:pPr>
            <a:r>
              <a:rPr lang="pt-BR" altLang="zh-CN" sz="2000" kern="100" dirty="0">
                <a:solidFill>
                  <a:srgbClr val="000000"/>
                </a:solidFill>
                <a:cs typeface="Times New Roman" panose="02020603050405020304" pitchFamily="18" charset="0"/>
              </a:rPr>
              <a:t>	for j = 0 to N</a:t>
            </a:r>
          </a:p>
          <a:p>
            <a:pPr fontAlgn="auto">
              <a:spcBef>
                <a:spcPts val="0"/>
              </a:spcBef>
              <a:spcAft>
                <a:spcPts val="0"/>
              </a:spcAft>
            </a:pPr>
            <a:r>
              <a:rPr lang="pt-BR" altLang="zh-CN" sz="2000" kern="100" dirty="0">
                <a:solidFill>
                  <a:srgbClr val="000000"/>
                </a:solidFill>
                <a:cs typeface="Times New Roman" panose="02020603050405020304" pitchFamily="18" charset="0"/>
              </a:rPr>
              <a:t>		C11[i][j] = ResultC[i][j] </a:t>
            </a:r>
          </a:p>
          <a:p>
            <a:pPr fontAlgn="auto">
              <a:spcBef>
                <a:spcPts val="0"/>
              </a:spcBef>
              <a:spcAft>
                <a:spcPts val="0"/>
              </a:spcAft>
            </a:pPr>
            <a:r>
              <a:rPr lang="pt-BR" altLang="zh-CN" sz="2000" kern="100" dirty="0">
                <a:solidFill>
                  <a:srgbClr val="000000"/>
                </a:solidFill>
                <a:cs typeface="Times New Roman" panose="02020603050405020304" pitchFamily="18" charset="0"/>
              </a:rPr>
              <a:t>		C12[i][j] = ResultC[i][j+N/2]</a:t>
            </a:r>
          </a:p>
          <a:p>
            <a:pPr fontAlgn="auto">
              <a:spcBef>
                <a:spcPts val="0"/>
              </a:spcBef>
              <a:spcAft>
                <a:spcPts val="0"/>
              </a:spcAft>
            </a:pPr>
            <a:r>
              <a:rPr lang="pt-BR" altLang="zh-CN" sz="2000" kern="100" dirty="0">
                <a:solidFill>
                  <a:srgbClr val="000000"/>
                </a:solidFill>
                <a:cs typeface="Times New Roman" panose="02020603050405020304" pitchFamily="18" charset="0"/>
              </a:rPr>
              <a:t>		C21[i][j] = ResultC[i+N/2][j]</a:t>
            </a:r>
          </a:p>
          <a:p>
            <a:pPr fontAlgn="auto">
              <a:spcBef>
                <a:spcPts val="0"/>
              </a:spcBef>
              <a:spcAft>
                <a:spcPts val="0"/>
              </a:spcAft>
            </a:pPr>
            <a:r>
              <a:rPr lang="pt-BR" altLang="zh-CN" sz="2000" kern="100" dirty="0">
                <a:solidFill>
                  <a:srgbClr val="000000"/>
                </a:solidFill>
                <a:cs typeface="Times New Roman" panose="02020603050405020304" pitchFamily="18" charset="0"/>
              </a:rPr>
              <a:t>		C22[i][j] = ResultC[i+N/2][j+N/2]</a:t>
            </a:r>
          </a:p>
          <a:p>
            <a:pPr fontAlgn="auto">
              <a:spcBef>
                <a:spcPts val="0"/>
              </a:spcBef>
              <a:spcAft>
                <a:spcPts val="0"/>
              </a:spcAft>
            </a:pPr>
            <a:r>
              <a:rPr lang="en-US" altLang="zh-CN" sz="2000" kern="100" dirty="0">
                <a:solidFill>
                  <a:srgbClr val="000000"/>
                </a:solidFill>
                <a:cs typeface="Times New Roman" panose="02020603050405020304" pitchFamily="18" charset="0"/>
              </a:rPr>
              <a:t>}</a:t>
            </a:r>
          </a:p>
          <a:p>
            <a:pPr fontAlgn="auto">
              <a:spcBef>
                <a:spcPts val="0"/>
              </a:spcBef>
              <a:spcAft>
                <a:spcPts val="0"/>
              </a:spcAft>
            </a:pPr>
            <a:endParaRPr lang="en-US" altLang="zh-CN" sz="2000" kern="100" dirty="0">
              <a:solidFill>
                <a:srgbClr val="000000"/>
              </a:solidFill>
              <a:cs typeface="Times New Roman" panose="02020603050405020304" pitchFamily="18" charset="0"/>
            </a:endParaRPr>
          </a:p>
          <a:p>
            <a:pPr fontAlgn="auto">
              <a:spcBef>
                <a:spcPts val="0"/>
              </a:spcBef>
              <a:spcAft>
                <a:spcPts val="0"/>
              </a:spcAft>
            </a:pPr>
            <a:endParaRPr lang="en-US" altLang="zh-CN" sz="2000" kern="100" dirty="0">
              <a:solidFill>
                <a:srgbClr val="000000"/>
              </a:solidFill>
              <a:cs typeface="Times New Roman" panose="02020603050405020304" pitchFamily="18" charset="0"/>
            </a:endParaRPr>
          </a:p>
          <a:p>
            <a:pPr fontAlgn="auto">
              <a:spcBef>
                <a:spcPts val="0"/>
              </a:spcBef>
              <a:spcAft>
                <a:spcPts val="0"/>
              </a:spcAft>
            </a:pPr>
            <a:r>
              <a:rPr lang="en-US" altLang="zh-CN" sz="2800" kern="100" dirty="0">
                <a:solidFill>
                  <a:srgbClr val="FF0000"/>
                </a:solidFill>
                <a:cs typeface="Times New Roman" panose="02020603050405020304" pitchFamily="18" charset="0"/>
              </a:rPr>
              <a:t>Ps:</a:t>
            </a:r>
            <a:r>
              <a:rPr lang="zh-CN" altLang="en-US" sz="2800" kern="100" dirty="0">
                <a:solidFill>
                  <a:srgbClr val="FF0000"/>
                </a:solidFill>
                <a:cs typeface="Times New Roman" panose="02020603050405020304" pitchFamily="18" charset="0"/>
              </a:rPr>
              <a:t>申请动态内存保存</a:t>
            </a:r>
            <a:r>
              <a:rPr lang="en-US" altLang="zh-CN" sz="2800" kern="100" dirty="0" err="1">
                <a:solidFill>
                  <a:srgbClr val="FF0000"/>
                </a:solidFill>
                <a:cs typeface="Times New Roman" panose="02020603050405020304" pitchFamily="18" charset="0"/>
              </a:rPr>
              <a:t>c++</a:t>
            </a:r>
            <a:r>
              <a:rPr lang="zh-CN" altLang="en-US" sz="2800" kern="100" dirty="0">
                <a:solidFill>
                  <a:srgbClr val="FF0000"/>
                </a:solidFill>
                <a:cs typeface="Times New Roman" panose="02020603050405020304" pitchFamily="18" charset="0"/>
              </a:rPr>
              <a:t>二维数组后记得释放内存</a:t>
            </a:r>
            <a:endParaRPr lang="en-US" altLang="zh-CN" sz="2800" kern="100" dirty="0">
              <a:solidFill>
                <a:srgbClr val="FF0000"/>
              </a:solidFill>
              <a:cs typeface="Times New Roman" panose="02020603050405020304" pitchFamily="18" charset="0"/>
            </a:endParaRPr>
          </a:p>
          <a:p>
            <a:pPr fontAlgn="auto">
              <a:spcBef>
                <a:spcPts val="0"/>
              </a:spcBef>
              <a:spcAft>
                <a:spcPts val="0"/>
              </a:spcAft>
            </a:pPr>
            <a:endParaRPr lang="zh-CN" altLang="en-US" sz="2109" dirty="0">
              <a:latin typeface="Arial"/>
              <a:ea typeface="楷体_GB2312"/>
            </a:endParaRPr>
          </a:p>
        </p:txBody>
      </p:sp>
    </p:spTree>
    <p:extLst>
      <p:ext uri="{BB962C8B-B14F-4D97-AF65-F5344CB8AC3E}">
        <p14:creationId xmlns:p14="http://schemas.microsoft.com/office/powerpoint/2010/main" val="392726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a:spLocks noChangeArrowheads="1"/>
          </p:cNvSpPr>
          <p:nvPr/>
        </p:nvSpPr>
        <p:spPr bwMode="auto">
          <a:xfrm>
            <a:off x="4903098" y="3001352"/>
            <a:ext cx="145103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pPr algn="r"/>
            <a:r>
              <a:rPr lang="en-US" altLang="zh-CN" sz="4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SQL</a:t>
            </a:r>
            <a:endParaRPr lang="zh-CN" altLang="en-US" sz="48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 Box 3"/>
          <p:cNvSpPr>
            <a:spLocks noChangeArrowheads="1"/>
          </p:cNvSpPr>
          <p:nvPr/>
        </p:nvSpPr>
        <p:spPr bwMode="auto">
          <a:xfrm>
            <a:off x="7293470" y="1614088"/>
            <a:ext cx="3453189"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altLang="zh-CN" sz="23900" dirty="0">
                <a:solidFill>
                  <a:schemeClr val="accent2"/>
                </a:solidFill>
                <a:latin typeface="Impact" panose="020B0806030902050204" pitchFamily="34" charset="0"/>
                <a:ea typeface="微软雅黑" panose="020B0503020204020204" pitchFamily="34" charset="-122"/>
                <a:sym typeface="Arial" panose="020B0604020202020204" pitchFamily="34" charset="0"/>
              </a:rPr>
              <a:t>04</a:t>
            </a:r>
            <a:endParaRPr lang="zh-CN" altLang="en-US" sz="23900" b="1" dirty="0">
              <a:solidFill>
                <a:schemeClr val="accent2"/>
              </a:solidFill>
              <a:latin typeface="Impact" panose="020B0806030902050204" pitchFamily="34" charset="0"/>
              <a:ea typeface="微软雅黑" panose="020B0503020204020204" pitchFamily="34" charset="-122"/>
              <a:sym typeface="Arial" panose="020B0604020202020204" pitchFamily="34" charset="0"/>
            </a:endParaRPr>
          </a:p>
        </p:txBody>
      </p:sp>
      <p:sp>
        <p:nvSpPr>
          <p:cNvPr id="8" name="Freeform 6"/>
          <p:cNvSpPr>
            <a:spLocks/>
          </p:cNvSpPr>
          <p:nvPr/>
        </p:nvSpPr>
        <p:spPr bwMode="auto">
          <a:xfrm>
            <a:off x="0" y="4091804"/>
            <a:ext cx="5265494" cy="3140846"/>
          </a:xfrm>
          <a:custGeom>
            <a:avLst/>
            <a:gdLst>
              <a:gd name="T0" fmla="*/ 0 w 2348"/>
              <a:gd name="T1" fmla="*/ 0 h 1407"/>
              <a:gd name="T2" fmla="*/ 2348 w 2348"/>
              <a:gd name="T3" fmla="*/ 1407 h 1407"/>
              <a:gd name="T4" fmla="*/ 0 w 2348"/>
              <a:gd name="T5" fmla="*/ 1407 h 1407"/>
              <a:gd name="T6" fmla="*/ 0 w 2348"/>
              <a:gd name="T7" fmla="*/ 0 h 1407"/>
            </a:gdLst>
            <a:ahLst/>
            <a:cxnLst>
              <a:cxn ang="0">
                <a:pos x="T0" y="T1"/>
              </a:cxn>
              <a:cxn ang="0">
                <a:pos x="T2" y="T3"/>
              </a:cxn>
              <a:cxn ang="0">
                <a:pos x="T4" y="T5"/>
              </a:cxn>
              <a:cxn ang="0">
                <a:pos x="T6" y="T7"/>
              </a:cxn>
            </a:cxnLst>
            <a:rect l="0" t="0" r="r" b="b"/>
            <a:pathLst>
              <a:path w="2348" h="1407">
                <a:moveTo>
                  <a:pt x="0" y="0"/>
                </a:moveTo>
                <a:lnTo>
                  <a:pt x="2348" y="1407"/>
                </a:lnTo>
                <a:lnTo>
                  <a:pt x="0" y="1407"/>
                </a:lnTo>
                <a:lnTo>
                  <a:pt x="0" y="0"/>
                </a:ln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7"/>
          <p:cNvSpPr>
            <a:spLocks/>
          </p:cNvSpPr>
          <p:nvPr/>
        </p:nvSpPr>
        <p:spPr bwMode="auto">
          <a:xfrm>
            <a:off x="2984828" y="4640949"/>
            <a:ext cx="9873922" cy="2591700"/>
          </a:xfrm>
          <a:custGeom>
            <a:avLst/>
            <a:gdLst>
              <a:gd name="T0" fmla="*/ 4403 w 4403"/>
              <a:gd name="T1" fmla="*/ 0 h 1161"/>
              <a:gd name="T2" fmla="*/ 4403 w 4403"/>
              <a:gd name="T3" fmla="*/ 1161 h 1161"/>
              <a:gd name="T4" fmla="*/ 0 w 4403"/>
              <a:gd name="T5" fmla="*/ 1161 h 1161"/>
              <a:gd name="T6" fmla="*/ 4403 w 4403"/>
              <a:gd name="T7" fmla="*/ 0 h 1161"/>
            </a:gdLst>
            <a:ahLst/>
            <a:cxnLst>
              <a:cxn ang="0">
                <a:pos x="T0" y="T1"/>
              </a:cxn>
              <a:cxn ang="0">
                <a:pos x="T2" y="T3"/>
              </a:cxn>
              <a:cxn ang="0">
                <a:pos x="T4" y="T5"/>
              </a:cxn>
              <a:cxn ang="0">
                <a:pos x="T6" y="T7"/>
              </a:cxn>
            </a:cxnLst>
            <a:rect l="0" t="0" r="r" b="b"/>
            <a:pathLst>
              <a:path w="4403" h="1161">
                <a:moveTo>
                  <a:pt x="4403" y="0"/>
                </a:moveTo>
                <a:lnTo>
                  <a:pt x="4403" y="1161"/>
                </a:lnTo>
                <a:lnTo>
                  <a:pt x="0" y="1161"/>
                </a:lnTo>
                <a:lnTo>
                  <a:pt x="4403" y="0"/>
                </a:lnTo>
                <a:close/>
              </a:path>
            </a:pathLst>
          </a:custGeom>
          <a:blipFill dpi="0" rotWithShape="1">
            <a:blip r:embed="rId4" cstate="print">
              <a:extLst>
                <a:ext uri="{28A0092B-C50C-407E-A947-70E740481C1C}">
                  <a14:useLocalDpi xmlns:a14="http://schemas.microsoft.com/office/drawing/2010/main"/>
                </a:ext>
              </a:extLst>
            </a:blip>
            <a:srcRect/>
            <a:stretch>
              <a:fillRect/>
            </a:stretch>
          </a:blip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08663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80703" y="336943"/>
            <a:ext cx="586699" cy="369332"/>
          </a:xfrm>
          <a:prstGeom prst="rect">
            <a:avLst/>
          </a:prstGeom>
          <a:noFill/>
        </p:spPr>
        <p:txBody>
          <a:bodyPr wrap="none" lIns="0" tIns="0" rIns="0" bIns="0" rtlCol="0">
            <a:spAutoFit/>
          </a:bodyPr>
          <a:lstStyle/>
          <a:p>
            <a:pPr defTabSz="964278"/>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SQL</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pic>
        <p:nvPicPr>
          <p:cNvPr id="5" name="图片 4">
            <a:extLst>
              <a:ext uri="{FF2B5EF4-FFF2-40B4-BE49-F238E27FC236}">
                <a16:creationId xmlns:a16="http://schemas.microsoft.com/office/drawing/2014/main" id="{A6C88FEC-4AFA-4A59-B1D2-A58DF7B18E47}"/>
              </a:ext>
            </a:extLst>
          </p:cNvPr>
          <p:cNvPicPr>
            <a:picLocks noChangeAspect="1"/>
          </p:cNvPicPr>
          <p:nvPr/>
        </p:nvPicPr>
        <p:blipFill>
          <a:blip r:embed="rId3"/>
          <a:stretch>
            <a:fillRect/>
          </a:stretch>
        </p:blipFill>
        <p:spPr>
          <a:xfrm>
            <a:off x="1244799" y="880021"/>
            <a:ext cx="9944100" cy="857250"/>
          </a:xfrm>
          <a:prstGeom prst="rect">
            <a:avLst/>
          </a:prstGeom>
        </p:spPr>
      </p:pic>
      <p:pic>
        <p:nvPicPr>
          <p:cNvPr id="8" name="图片 7">
            <a:extLst>
              <a:ext uri="{FF2B5EF4-FFF2-40B4-BE49-F238E27FC236}">
                <a16:creationId xmlns:a16="http://schemas.microsoft.com/office/drawing/2014/main" id="{EB158146-168E-4566-8B7E-D40175D5E558}"/>
              </a:ext>
            </a:extLst>
          </p:cNvPr>
          <p:cNvPicPr>
            <a:picLocks noChangeAspect="1"/>
          </p:cNvPicPr>
          <p:nvPr/>
        </p:nvPicPr>
        <p:blipFill>
          <a:blip r:embed="rId4"/>
          <a:stretch>
            <a:fillRect/>
          </a:stretch>
        </p:blipFill>
        <p:spPr>
          <a:xfrm>
            <a:off x="1994225" y="1888133"/>
            <a:ext cx="8827637" cy="4965546"/>
          </a:xfrm>
          <a:prstGeom prst="rect">
            <a:avLst/>
          </a:prstGeom>
        </p:spPr>
      </p:pic>
      <p:sp>
        <p:nvSpPr>
          <p:cNvPr id="6" name="文本框 5">
            <a:extLst>
              <a:ext uri="{FF2B5EF4-FFF2-40B4-BE49-F238E27FC236}">
                <a16:creationId xmlns:a16="http://schemas.microsoft.com/office/drawing/2014/main" id="{9D5E69EB-AB47-4B6C-844C-69907C1A93FE}"/>
              </a:ext>
            </a:extLst>
          </p:cNvPr>
          <p:cNvSpPr txBox="1"/>
          <p:nvPr/>
        </p:nvSpPr>
        <p:spPr>
          <a:xfrm>
            <a:off x="380703" y="336943"/>
            <a:ext cx="1008112" cy="369332"/>
          </a:xfrm>
          <a:prstGeom prst="rect">
            <a:avLst/>
          </a:prstGeom>
          <a:noFill/>
        </p:spPr>
        <p:txBody>
          <a:bodyPr wrap="square" lIns="0" tIns="0" rIns="0" bIns="0" rtlCol="0">
            <a:spAutoFit/>
          </a:bodyPr>
          <a:lstStyle/>
          <a:p>
            <a:pPr defTabSz="964278"/>
            <a:r>
              <a:rPr lang="en-US" altLang="zh-CN" sz="2400" b="1" dirty="0">
                <a:solidFill>
                  <a:srgbClr val="0F6FC6"/>
                </a:solidFill>
                <a:latin typeface="微软雅黑" panose="020B0503020204020204" pitchFamily="34" charset="-122"/>
                <a:ea typeface="微软雅黑" panose="020B0503020204020204" pitchFamily="34" charset="-122"/>
                <a:cs typeface="+mn-ea"/>
                <a:sym typeface="+mn-lt"/>
              </a:rPr>
              <a:t>SQL</a:t>
            </a:r>
            <a:endParaRPr lang="zh-CN" altLang="en-US" sz="2400" b="1" dirty="0">
              <a:solidFill>
                <a:srgbClr val="0F6FC6"/>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375858836"/>
      </p:ext>
    </p:extLst>
  </p:cSld>
  <p:clrMapOvr>
    <a:masterClrMapping/>
  </p:clrMapOvr>
  <mc:AlternateContent xmlns:mc="http://schemas.openxmlformats.org/markup-compatibility/2006" xmlns:p14="http://schemas.microsoft.com/office/powerpoint/2010/main">
    <mc:Choice Requires="p14">
      <p:transition spd="slow" p14:dur="1200" advTm="4000">
        <p14:prism/>
      </p:transition>
    </mc:Choice>
    <mc:Fallback xmlns="">
      <p:transition spd="slow" advTm="400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80703" y="336943"/>
            <a:ext cx="586699" cy="369332"/>
          </a:xfrm>
          <a:prstGeom prst="rect">
            <a:avLst/>
          </a:prstGeom>
          <a:noFill/>
        </p:spPr>
        <p:txBody>
          <a:bodyPr wrap="none" lIns="0" tIns="0" rIns="0" bIns="0" rtlCol="0">
            <a:spAutoFit/>
          </a:bodyPr>
          <a:lstStyle/>
          <a:p>
            <a:pPr defTabSz="964278"/>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SQL</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pic>
        <p:nvPicPr>
          <p:cNvPr id="2" name="图片 1">
            <a:extLst>
              <a:ext uri="{FF2B5EF4-FFF2-40B4-BE49-F238E27FC236}">
                <a16:creationId xmlns:a16="http://schemas.microsoft.com/office/drawing/2014/main" id="{7B48AB3D-12C3-465B-920C-F9AACFFB8BE6}"/>
              </a:ext>
            </a:extLst>
          </p:cNvPr>
          <p:cNvPicPr>
            <a:picLocks noChangeAspect="1"/>
          </p:cNvPicPr>
          <p:nvPr/>
        </p:nvPicPr>
        <p:blipFill>
          <a:blip r:embed="rId3"/>
          <a:stretch>
            <a:fillRect/>
          </a:stretch>
        </p:blipFill>
        <p:spPr>
          <a:xfrm>
            <a:off x="790575" y="1096045"/>
            <a:ext cx="11277600" cy="4686300"/>
          </a:xfrm>
          <a:prstGeom prst="rect">
            <a:avLst/>
          </a:prstGeom>
        </p:spPr>
      </p:pic>
      <p:sp>
        <p:nvSpPr>
          <p:cNvPr id="5" name="文本框 4">
            <a:extLst>
              <a:ext uri="{FF2B5EF4-FFF2-40B4-BE49-F238E27FC236}">
                <a16:creationId xmlns:a16="http://schemas.microsoft.com/office/drawing/2014/main" id="{406D90AE-079F-44E6-B486-97DB48BA0BC4}"/>
              </a:ext>
            </a:extLst>
          </p:cNvPr>
          <p:cNvSpPr txBox="1"/>
          <p:nvPr/>
        </p:nvSpPr>
        <p:spPr>
          <a:xfrm>
            <a:off x="380703" y="336943"/>
            <a:ext cx="1008112" cy="369332"/>
          </a:xfrm>
          <a:prstGeom prst="rect">
            <a:avLst/>
          </a:prstGeom>
          <a:noFill/>
        </p:spPr>
        <p:txBody>
          <a:bodyPr wrap="square" lIns="0" tIns="0" rIns="0" bIns="0" rtlCol="0">
            <a:spAutoFit/>
          </a:bodyPr>
          <a:lstStyle/>
          <a:p>
            <a:pPr defTabSz="964278"/>
            <a:r>
              <a:rPr lang="en-US" altLang="zh-CN" sz="2400" b="1" dirty="0">
                <a:solidFill>
                  <a:srgbClr val="0F6FC6"/>
                </a:solidFill>
                <a:latin typeface="微软雅黑" panose="020B0503020204020204" pitchFamily="34" charset="-122"/>
                <a:ea typeface="微软雅黑" panose="020B0503020204020204" pitchFamily="34" charset="-122"/>
                <a:cs typeface="+mn-ea"/>
                <a:sym typeface="+mn-lt"/>
              </a:rPr>
              <a:t>SQL</a:t>
            </a:r>
            <a:endParaRPr lang="zh-CN" altLang="en-US" sz="2400" b="1" dirty="0">
              <a:solidFill>
                <a:srgbClr val="0F6FC6"/>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836963408"/>
      </p:ext>
    </p:extLst>
  </p:cSld>
  <p:clrMapOvr>
    <a:masterClrMapping/>
  </p:clrMapOvr>
  <mc:AlternateContent xmlns:mc="http://schemas.openxmlformats.org/markup-compatibility/2006" xmlns:p14="http://schemas.microsoft.com/office/powerpoint/2010/main">
    <mc:Choice Requires="p14">
      <p:transition spd="slow" p14:dur="1200" advTm="4000">
        <p14:prism/>
      </p:transition>
    </mc:Choice>
    <mc:Fallback xmlns="">
      <p:transition spd="slow" advTm="400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80703" y="336943"/>
            <a:ext cx="586699" cy="369332"/>
          </a:xfrm>
          <a:prstGeom prst="rect">
            <a:avLst/>
          </a:prstGeom>
          <a:noFill/>
        </p:spPr>
        <p:txBody>
          <a:bodyPr wrap="none" lIns="0" tIns="0" rIns="0" bIns="0" rtlCol="0">
            <a:spAutoFit/>
          </a:bodyPr>
          <a:lstStyle/>
          <a:p>
            <a:pPr defTabSz="964278"/>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SQL</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3" name="文本框 2">
            <a:extLst>
              <a:ext uri="{FF2B5EF4-FFF2-40B4-BE49-F238E27FC236}">
                <a16:creationId xmlns:a16="http://schemas.microsoft.com/office/drawing/2014/main" id="{7D368B7B-32DD-4635-8374-CE014B0A08DB}"/>
              </a:ext>
            </a:extLst>
          </p:cNvPr>
          <p:cNvSpPr txBox="1"/>
          <p:nvPr/>
        </p:nvSpPr>
        <p:spPr>
          <a:xfrm>
            <a:off x="674052" y="773570"/>
            <a:ext cx="10297144" cy="5570756"/>
          </a:xfrm>
          <a:prstGeom prst="rect">
            <a:avLst/>
          </a:prstGeom>
          <a:noFill/>
        </p:spPr>
        <p:txBody>
          <a:bodyPr wrap="square" rtlCol="0">
            <a:spAutoFit/>
          </a:bodyPr>
          <a:lstStyle/>
          <a:p>
            <a:r>
              <a:rPr lang="en-US" altLang="zh-CN" sz="2000" b="1" dirty="0"/>
              <a:t>(1)</a:t>
            </a:r>
            <a:r>
              <a:rPr lang="zh-CN" altLang="en-US" sz="2000" b="1" dirty="0"/>
              <a:t>使用命令创建数据库</a:t>
            </a:r>
            <a:endParaRPr lang="en-US" altLang="zh-CN" sz="2000" b="1" dirty="0"/>
          </a:p>
          <a:p>
            <a:endParaRPr lang="en-US" altLang="zh-CN" sz="2000" b="1" dirty="0"/>
          </a:p>
          <a:p>
            <a:r>
              <a:rPr lang="en-US" altLang="zh-CN" sz="2000" b="1" dirty="0"/>
              <a:t>——</a:t>
            </a:r>
            <a:r>
              <a:rPr lang="zh-CN" altLang="en-US" sz="2000" b="1" dirty="0"/>
              <a:t>数据库</a:t>
            </a:r>
            <a:r>
              <a:rPr lang="zh-CN" altLang="en-US" sz="2000" b="1" dirty="0">
                <a:solidFill>
                  <a:srgbClr val="FF0000"/>
                </a:solidFill>
              </a:rPr>
              <a:t>命名</a:t>
            </a:r>
            <a:r>
              <a:rPr lang="zh-CN" altLang="en-US" sz="2000" b="1" dirty="0"/>
              <a:t>为</a:t>
            </a:r>
            <a:r>
              <a:rPr lang="en-US" altLang="zh-CN" sz="2000" b="1" dirty="0"/>
              <a:t>DataBaseEG_1702XXXX</a:t>
            </a:r>
          </a:p>
          <a:p>
            <a:r>
              <a:rPr lang="en-US" altLang="zh-CN" sz="2000" b="1" dirty="0"/>
              <a:t>CREATE DATABASE DataBaseEG_1702XXXX</a:t>
            </a:r>
          </a:p>
          <a:p>
            <a:r>
              <a:rPr lang="en-US" altLang="zh-CN" sz="2000" b="1" dirty="0"/>
              <a:t>ON PRIMARY</a:t>
            </a:r>
          </a:p>
          <a:p>
            <a:endParaRPr lang="en-US" altLang="zh-CN" sz="2000" b="1" dirty="0"/>
          </a:p>
          <a:p>
            <a:r>
              <a:rPr lang="en-US" altLang="zh-CN" sz="2000" b="1" dirty="0"/>
              <a:t>——</a:t>
            </a:r>
            <a:r>
              <a:rPr lang="zh-CN" altLang="en-US" sz="2000" b="1" dirty="0"/>
              <a:t>创建名为</a:t>
            </a:r>
            <a:r>
              <a:rPr lang="en-US" altLang="zh-CN" sz="2000" b="1" dirty="0" err="1"/>
              <a:t>DataBaseEG_data</a:t>
            </a:r>
            <a:r>
              <a:rPr lang="zh-CN" altLang="en-US" sz="2000" b="1" dirty="0"/>
              <a:t>的数据文件，并规定路径、初始大小、最大大小、每次增长速度</a:t>
            </a:r>
            <a:endParaRPr lang="en-US" altLang="zh-CN" sz="2000" b="1" dirty="0"/>
          </a:p>
          <a:p>
            <a:r>
              <a:rPr lang="en-US" altLang="zh-CN" sz="2000" b="1" dirty="0"/>
              <a:t>(</a:t>
            </a:r>
          </a:p>
          <a:p>
            <a:r>
              <a:rPr lang="en-US" altLang="zh-CN" sz="2000" b="1" dirty="0"/>
              <a:t>Name = </a:t>
            </a:r>
            <a:r>
              <a:rPr lang="en-US" altLang="zh-CN" sz="2000" b="1" dirty="0" err="1"/>
              <a:t>DataBaseEG_data</a:t>
            </a:r>
            <a:r>
              <a:rPr lang="en-US" altLang="zh-CN" sz="2000" b="1" dirty="0"/>
              <a:t>,</a:t>
            </a:r>
          </a:p>
          <a:p>
            <a:r>
              <a:rPr lang="en-US" altLang="zh-CN" sz="2000" b="1" dirty="0"/>
              <a:t>Filename = ‘…\...\...\</a:t>
            </a:r>
            <a:r>
              <a:rPr lang="en-US" altLang="zh-CN" sz="2000" b="1" dirty="0" err="1"/>
              <a:t>xxx.mdf</a:t>
            </a:r>
            <a:r>
              <a:rPr lang="en-US" altLang="zh-CN" sz="2000" b="1" dirty="0"/>
              <a:t>’</a:t>
            </a:r>
          </a:p>
          <a:p>
            <a:r>
              <a:rPr lang="en-US" altLang="zh-CN" sz="2000" b="1" dirty="0"/>
              <a:t>Size = 8MB,</a:t>
            </a:r>
          </a:p>
          <a:p>
            <a:r>
              <a:rPr lang="en-US" altLang="zh-CN" sz="2000" b="1" dirty="0" err="1"/>
              <a:t>Maxsize</a:t>
            </a:r>
            <a:r>
              <a:rPr lang="en-US" altLang="zh-CN" sz="2000" b="1" dirty="0"/>
              <a:t> = unlimited,</a:t>
            </a:r>
          </a:p>
          <a:p>
            <a:r>
              <a:rPr lang="en-US" altLang="zh-CN" sz="2000" b="1" dirty="0" err="1"/>
              <a:t>Filegrowth</a:t>
            </a:r>
            <a:r>
              <a:rPr lang="en-US" altLang="zh-CN" sz="2000" b="1" dirty="0"/>
              <a:t>=10%</a:t>
            </a:r>
          </a:p>
          <a:p>
            <a:r>
              <a:rPr lang="en-US" altLang="zh-CN" sz="2000" b="1" dirty="0"/>
              <a:t>)</a:t>
            </a:r>
          </a:p>
          <a:p>
            <a:endParaRPr lang="en-US" altLang="zh-CN" sz="2000" b="1" dirty="0"/>
          </a:p>
          <a:p>
            <a:r>
              <a:rPr lang="en-US" altLang="zh-CN" sz="2000" b="1" dirty="0"/>
              <a:t>——</a:t>
            </a:r>
            <a:r>
              <a:rPr lang="zh-CN" altLang="en-US" sz="2000" b="1" dirty="0"/>
              <a:t>使用同样的方式创建日志文件</a:t>
            </a:r>
            <a:endParaRPr lang="en-US" altLang="zh-CN" sz="2000" b="1" dirty="0"/>
          </a:p>
          <a:p>
            <a:endParaRPr lang="en-US" altLang="zh-CN" b="1" dirty="0"/>
          </a:p>
        </p:txBody>
      </p:sp>
      <p:sp>
        <p:nvSpPr>
          <p:cNvPr id="5" name="文本框 4">
            <a:extLst>
              <a:ext uri="{FF2B5EF4-FFF2-40B4-BE49-F238E27FC236}">
                <a16:creationId xmlns:a16="http://schemas.microsoft.com/office/drawing/2014/main" id="{223A83F0-722A-4EFF-A859-32505246F2C6}"/>
              </a:ext>
            </a:extLst>
          </p:cNvPr>
          <p:cNvSpPr txBox="1"/>
          <p:nvPr/>
        </p:nvSpPr>
        <p:spPr>
          <a:xfrm>
            <a:off x="380703" y="336943"/>
            <a:ext cx="1008112" cy="369332"/>
          </a:xfrm>
          <a:prstGeom prst="rect">
            <a:avLst/>
          </a:prstGeom>
          <a:noFill/>
        </p:spPr>
        <p:txBody>
          <a:bodyPr wrap="square" lIns="0" tIns="0" rIns="0" bIns="0" rtlCol="0">
            <a:spAutoFit/>
          </a:bodyPr>
          <a:lstStyle/>
          <a:p>
            <a:pPr defTabSz="964278"/>
            <a:r>
              <a:rPr lang="en-US" altLang="zh-CN" sz="2400" b="1" dirty="0">
                <a:solidFill>
                  <a:srgbClr val="0F6FC6"/>
                </a:solidFill>
                <a:latin typeface="微软雅黑" panose="020B0503020204020204" pitchFamily="34" charset="-122"/>
                <a:ea typeface="微软雅黑" panose="020B0503020204020204" pitchFamily="34" charset="-122"/>
                <a:cs typeface="+mn-ea"/>
                <a:sym typeface="+mn-lt"/>
              </a:rPr>
              <a:t>SQL</a:t>
            </a:r>
            <a:endParaRPr lang="zh-CN" altLang="en-US" sz="2400" b="1" dirty="0">
              <a:solidFill>
                <a:srgbClr val="0F6FC6"/>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847743690"/>
      </p:ext>
    </p:extLst>
  </p:cSld>
  <p:clrMapOvr>
    <a:masterClrMapping/>
  </p:clrMapOvr>
  <mc:AlternateContent xmlns:mc="http://schemas.openxmlformats.org/markup-compatibility/2006" xmlns:p14="http://schemas.microsoft.com/office/powerpoint/2010/main">
    <mc:Choice Requires="p14">
      <p:transition spd="slow" p14:dur="1200" advTm="4000">
        <p14:prism/>
      </p:transition>
    </mc:Choice>
    <mc:Fallback xmlns="">
      <p:transition spd="slow" advTm="400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80703" y="336943"/>
            <a:ext cx="586699" cy="369332"/>
          </a:xfrm>
          <a:prstGeom prst="rect">
            <a:avLst/>
          </a:prstGeom>
          <a:noFill/>
        </p:spPr>
        <p:txBody>
          <a:bodyPr wrap="none" lIns="0" tIns="0" rIns="0" bIns="0" rtlCol="0">
            <a:spAutoFit/>
          </a:bodyPr>
          <a:lstStyle/>
          <a:p>
            <a:pPr defTabSz="964278"/>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SQL</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6" name="文本框 5">
            <a:extLst>
              <a:ext uri="{FF2B5EF4-FFF2-40B4-BE49-F238E27FC236}">
                <a16:creationId xmlns:a16="http://schemas.microsoft.com/office/drawing/2014/main" id="{96012124-A39F-492C-879A-D6644B469BF8}"/>
              </a:ext>
            </a:extLst>
          </p:cNvPr>
          <p:cNvSpPr txBox="1"/>
          <p:nvPr/>
        </p:nvSpPr>
        <p:spPr>
          <a:xfrm>
            <a:off x="679757" y="814933"/>
            <a:ext cx="10297144" cy="6247864"/>
          </a:xfrm>
          <a:prstGeom prst="rect">
            <a:avLst/>
          </a:prstGeom>
          <a:noFill/>
        </p:spPr>
        <p:txBody>
          <a:bodyPr wrap="square" rtlCol="0">
            <a:spAutoFit/>
          </a:bodyPr>
          <a:lstStyle/>
          <a:p>
            <a:r>
              <a:rPr lang="en-US" altLang="zh-CN" sz="2000" b="1" dirty="0"/>
              <a:t>(2)</a:t>
            </a:r>
            <a:r>
              <a:rPr lang="zh-CN" altLang="en-US" sz="2000" b="1" dirty="0"/>
              <a:t>使用命令创建数据表</a:t>
            </a:r>
            <a:endParaRPr lang="en-US" altLang="zh-CN" sz="2000" b="1" dirty="0"/>
          </a:p>
          <a:p>
            <a:endParaRPr lang="en-US" altLang="zh-CN" sz="2000" b="1" dirty="0"/>
          </a:p>
          <a:p>
            <a:r>
              <a:rPr lang="en-US" altLang="zh-CN" sz="2000" b="1" dirty="0">
                <a:solidFill>
                  <a:srgbClr val="FF0000"/>
                </a:solidFill>
              </a:rPr>
              <a:t>CREATE TABLE STUDENT</a:t>
            </a:r>
          </a:p>
          <a:p>
            <a:r>
              <a:rPr lang="en-US" altLang="zh-CN" sz="2000" b="1" dirty="0"/>
              <a:t>(</a:t>
            </a:r>
          </a:p>
          <a:p>
            <a:r>
              <a:rPr lang="en-US" altLang="zh-CN" sz="2000" b="1" dirty="0"/>
              <a:t>——</a:t>
            </a:r>
            <a:r>
              <a:rPr lang="zh-CN" altLang="en-US" sz="2000" b="1" dirty="0"/>
              <a:t>创建学号、姓名、性别</a:t>
            </a:r>
            <a:r>
              <a:rPr lang="en-US" altLang="zh-CN" sz="2000" b="1" dirty="0"/>
              <a:t>……</a:t>
            </a:r>
            <a:r>
              <a:rPr lang="zh-CN" altLang="en-US" sz="2000" b="1" dirty="0"/>
              <a:t>，并设置不能为空</a:t>
            </a:r>
            <a:endParaRPr lang="en-US" altLang="zh-CN" sz="2000" b="1" dirty="0"/>
          </a:p>
          <a:p>
            <a:r>
              <a:rPr lang="en-US" altLang="zh-CN" sz="2000" b="1" dirty="0"/>
              <a:t>——</a:t>
            </a:r>
            <a:r>
              <a:rPr lang="zh-CN" altLang="en-US" sz="2000" b="1" dirty="0"/>
              <a:t>将</a:t>
            </a:r>
            <a:r>
              <a:rPr lang="en-US" altLang="zh-CN" sz="2000" b="1" dirty="0"/>
              <a:t>SNO</a:t>
            </a:r>
            <a:r>
              <a:rPr lang="zh-CN" altLang="en-US" sz="2000" b="1" dirty="0"/>
              <a:t>作为主键</a:t>
            </a:r>
            <a:endParaRPr lang="en-US" altLang="zh-CN" sz="2000" b="1" dirty="0"/>
          </a:p>
          <a:p>
            <a:r>
              <a:rPr lang="en-US" altLang="zh-CN" sz="2000" b="1" dirty="0"/>
              <a:t>SNO VARCHAR(3) NOT NULL,</a:t>
            </a:r>
          </a:p>
          <a:p>
            <a:r>
              <a:rPr lang="en-US" altLang="zh-CN" sz="2000" b="1" dirty="0"/>
              <a:t>SNAME VARCHAR(8) NOT NULL,</a:t>
            </a:r>
          </a:p>
          <a:p>
            <a:r>
              <a:rPr lang="en-US" altLang="zh-CN" sz="2000" b="1" dirty="0"/>
              <a:t>SSEX VARCHAR(2) NOT NULL,</a:t>
            </a:r>
          </a:p>
          <a:p>
            <a:r>
              <a:rPr lang="en-US" altLang="zh-CN" sz="2000" b="1" dirty="0"/>
              <a:t>SBIRTHDAY DATETIME,</a:t>
            </a:r>
          </a:p>
          <a:p>
            <a:r>
              <a:rPr lang="en-US" altLang="zh-CN" sz="2000" b="1" dirty="0"/>
              <a:t>CLASS VARCHAR</a:t>
            </a:r>
          </a:p>
          <a:p>
            <a:r>
              <a:rPr lang="en-US" altLang="zh-CN" sz="2000" b="1" dirty="0"/>
              <a:t>CONSTRAINT </a:t>
            </a:r>
            <a:r>
              <a:rPr lang="en-US" altLang="zh-CN" sz="2000" b="1" dirty="0" err="1"/>
              <a:t>PK_student</a:t>
            </a:r>
            <a:r>
              <a:rPr lang="en-US" altLang="zh-CN" sz="2000" b="1" dirty="0"/>
              <a:t> PRIMARY KEY(SNO)</a:t>
            </a:r>
          </a:p>
          <a:p>
            <a:r>
              <a:rPr lang="en-US" altLang="zh-CN" sz="2000" b="1" dirty="0"/>
              <a:t>)</a:t>
            </a:r>
          </a:p>
          <a:p>
            <a:endParaRPr lang="en-US" altLang="zh-CN" sz="2000" b="1" dirty="0"/>
          </a:p>
          <a:p>
            <a:r>
              <a:rPr lang="en-US" altLang="zh-CN" sz="2000" b="1" dirty="0"/>
              <a:t>——</a:t>
            </a:r>
            <a:r>
              <a:rPr lang="zh-CN" altLang="en-US" sz="2000" b="1" dirty="0"/>
              <a:t>之后再依次创建课程、成绩两个表</a:t>
            </a:r>
            <a:endParaRPr lang="en-US" altLang="zh-CN" sz="2000" b="1" dirty="0"/>
          </a:p>
          <a:p>
            <a:endParaRPr lang="en-US" altLang="zh-CN" sz="2000" b="1" dirty="0"/>
          </a:p>
          <a:p>
            <a:r>
              <a:rPr lang="en-US" altLang="zh-CN" sz="2000" b="1" dirty="0"/>
              <a:t>——</a:t>
            </a:r>
            <a:r>
              <a:rPr lang="zh-CN" altLang="en-US" sz="2000" b="1" dirty="0"/>
              <a:t>为</a:t>
            </a:r>
            <a:r>
              <a:rPr lang="en-US" altLang="zh-CN" sz="2000" b="1" dirty="0"/>
              <a:t>SCORE</a:t>
            </a:r>
            <a:r>
              <a:rPr lang="zh-CN" altLang="en-US" sz="2000" b="1" dirty="0"/>
              <a:t>表添加外键</a:t>
            </a:r>
            <a:r>
              <a:rPr lang="en-US" altLang="zh-CN" sz="2000" b="1" dirty="0"/>
              <a:t>SNO</a:t>
            </a:r>
          </a:p>
          <a:p>
            <a:r>
              <a:rPr lang="en-US" altLang="zh-CN" sz="2000" b="1" dirty="0"/>
              <a:t>ALTER TABLE SCORE</a:t>
            </a:r>
          </a:p>
          <a:p>
            <a:r>
              <a:rPr lang="en-US" altLang="zh-CN" sz="2000" b="1" dirty="0"/>
              <a:t>ADD CONSTRAINT FK_SCORE_STUDENT</a:t>
            </a:r>
          </a:p>
          <a:p>
            <a:r>
              <a:rPr lang="en-US" altLang="zh-CN" sz="2000" b="1" dirty="0"/>
              <a:t>FOREIGN KEY(SNO) REFERENCES STUDENT(SNO)</a:t>
            </a:r>
          </a:p>
        </p:txBody>
      </p:sp>
      <p:sp>
        <p:nvSpPr>
          <p:cNvPr id="5" name="文本框 4">
            <a:extLst>
              <a:ext uri="{FF2B5EF4-FFF2-40B4-BE49-F238E27FC236}">
                <a16:creationId xmlns:a16="http://schemas.microsoft.com/office/drawing/2014/main" id="{E9F18B14-0015-4E79-8AAA-4120FBB5801A}"/>
              </a:ext>
            </a:extLst>
          </p:cNvPr>
          <p:cNvSpPr txBox="1"/>
          <p:nvPr/>
        </p:nvSpPr>
        <p:spPr>
          <a:xfrm>
            <a:off x="380703" y="336943"/>
            <a:ext cx="1008112" cy="369332"/>
          </a:xfrm>
          <a:prstGeom prst="rect">
            <a:avLst/>
          </a:prstGeom>
          <a:noFill/>
        </p:spPr>
        <p:txBody>
          <a:bodyPr wrap="square" lIns="0" tIns="0" rIns="0" bIns="0" rtlCol="0">
            <a:spAutoFit/>
          </a:bodyPr>
          <a:lstStyle/>
          <a:p>
            <a:pPr defTabSz="964278"/>
            <a:r>
              <a:rPr lang="en-US" altLang="zh-CN" sz="2400" b="1" dirty="0">
                <a:solidFill>
                  <a:srgbClr val="0F6FC6"/>
                </a:solidFill>
                <a:latin typeface="微软雅黑" panose="020B0503020204020204" pitchFamily="34" charset="-122"/>
                <a:ea typeface="微软雅黑" panose="020B0503020204020204" pitchFamily="34" charset="-122"/>
                <a:cs typeface="+mn-ea"/>
                <a:sym typeface="+mn-lt"/>
              </a:rPr>
              <a:t>SQL</a:t>
            </a:r>
            <a:endParaRPr lang="zh-CN" altLang="en-US" sz="2400" b="1" dirty="0">
              <a:solidFill>
                <a:srgbClr val="0F6FC6"/>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088912036"/>
      </p:ext>
    </p:extLst>
  </p:cSld>
  <p:clrMapOvr>
    <a:masterClrMapping/>
  </p:clrMapOvr>
  <mc:AlternateContent xmlns:mc="http://schemas.openxmlformats.org/markup-compatibility/2006" xmlns:p14="http://schemas.microsoft.com/office/powerpoint/2010/main">
    <mc:Choice Requires="p14">
      <p:transition spd="slow" p14:dur="1200" advTm="4000">
        <p14:prism/>
      </p:transition>
    </mc:Choice>
    <mc:Fallback xmlns="">
      <p:transition spd="slow" advTm="400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80703" y="336943"/>
            <a:ext cx="586699" cy="369332"/>
          </a:xfrm>
          <a:prstGeom prst="rect">
            <a:avLst/>
          </a:prstGeom>
          <a:noFill/>
        </p:spPr>
        <p:txBody>
          <a:bodyPr wrap="none" lIns="0" tIns="0" rIns="0" bIns="0" rtlCol="0">
            <a:spAutoFit/>
          </a:bodyPr>
          <a:lstStyle/>
          <a:p>
            <a:pPr defTabSz="964278"/>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SQL</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3" name="文本框 2">
            <a:extLst>
              <a:ext uri="{FF2B5EF4-FFF2-40B4-BE49-F238E27FC236}">
                <a16:creationId xmlns:a16="http://schemas.microsoft.com/office/drawing/2014/main" id="{7D368B7B-32DD-4635-8374-CE014B0A08DB}"/>
              </a:ext>
            </a:extLst>
          </p:cNvPr>
          <p:cNvSpPr txBox="1"/>
          <p:nvPr/>
        </p:nvSpPr>
        <p:spPr>
          <a:xfrm>
            <a:off x="2900983" y="-2576363"/>
            <a:ext cx="10297144" cy="1200329"/>
          </a:xfrm>
          <a:prstGeom prst="rect">
            <a:avLst/>
          </a:prstGeom>
          <a:noFill/>
        </p:spPr>
        <p:txBody>
          <a:bodyPr wrap="square" rtlCol="0">
            <a:spAutoFit/>
          </a:bodyPr>
          <a:lstStyle/>
          <a:p>
            <a:r>
              <a:rPr lang="zh-CN" altLang="en-US" dirty="0"/>
              <a:t>使用命令创建数据库</a:t>
            </a:r>
            <a:endParaRPr lang="en-US" altLang="zh-CN" dirty="0"/>
          </a:p>
          <a:p>
            <a:r>
              <a:rPr lang="zh-CN" altLang="en-US" dirty="0"/>
              <a:t>使用命令创建数据表</a:t>
            </a:r>
            <a:endParaRPr lang="en-US" altLang="zh-CN" dirty="0"/>
          </a:p>
          <a:p>
            <a:r>
              <a:rPr lang="zh-CN" altLang="en-US" dirty="0"/>
              <a:t>使用命令添加数据</a:t>
            </a:r>
            <a:endParaRPr lang="en-US" altLang="zh-CN" dirty="0"/>
          </a:p>
          <a:p>
            <a:r>
              <a:rPr lang="en-US" altLang="zh-CN" dirty="0"/>
              <a:t>SQL</a:t>
            </a:r>
            <a:r>
              <a:rPr lang="zh-CN" altLang="en-US" dirty="0"/>
              <a:t>查询</a:t>
            </a:r>
            <a:endParaRPr lang="en-US" altLang="zh-CN" dirty="0"/>
          </a:p>
        </p:txBody>
      </p:sp>
      <p:sp>
        <p:nvSpPr>
          <p:cNvPr id="5" name="文本框 4">
            <a:extLst>
              <a:ext uri="{FF2B5EF4-FFF2-40B4-BE49-F238E27FC236}">
                <a16:creationId xmlns:a16="http://schemas.microsoft.com/office/drawing/2014/main" id="{EC0A12F4-A436-4762-A49A-B85B1FDA19C7}"/>
              </a:ext>
            </a:extLst>
          </p:cNvPr>
          <p:cNvSpPr txBox="1"/>
          <p:nvPr/>
        </p:nvSpPr>
        <p:spPr>
          <a:xfrm>
            <a:off x="679757" y="814933"/>
            <a:ext cx="11582266" cy="2215991"/>
          </a:xfrm>
          <a:prstGeom prst="rect">
            <a:avLst/>
          </a:prstGeom>
          <a:noFill/>
        </p:spPr>
        <p:txBody>
          <a:bodyPr wrap="square" rtlCol="0">
            <a:spAutoFit/>
          </a:bodyPr>
          <a:lstStyle/>
          <a:p>
            <a:r>
              <a:rPr lang="en-US" altLang="zh-CN" sz="2000" b="1" dirty="0"/>
              <a:t>(3)</a:t>
            </a:r>
            <a:r>
              <a:rPr lang="zh-CN" altLang="en-US" sz="2000" b="1" dirty="0"/>
              <a:t>使用命令添加数据</a:t>
            </a:r>
            <a:endParaRPr lang="en-US" altLang="zh-CN" sz="2000" b="1" dirty="0"/>
          </a:p>
          <a:p>
            <a:endParaRPr lang="en-US" altLang="zh-CN" sz="2000" b="1" dirty="0"/>
          </a:p>
          <a:p>
            <a:r>
              <a:rPr lang="en-US" altLang="zh-CN" sz="2000" b="1" dirty="0">
                <a:solidFill>
                  <a:srgbClr val="FF0000"/>
                </a:solidFill>
              </a:rPr>
              <a:t>INSERT INTO </a:t>
            </a:r>
            <a:r>
              <a:rPr lang="en-US" altLang="zh-CN" sz="2000" b="1" dirty="0"/>
              <a:t>STUDENT (SNO, SNAME, SSEX, SBIRTHDAY,  CALSS ) VALUES(108, ‘</a:t>
            </a:r>
            <a:r>
              <a:rPr lang="zh-CN" altLang="en-US" sz="2000" b="1" dirty="0"/>
              <a:t>张三</a:t>
            </a:r>
            <a:r>
              <a:rPr lang="en-US" altLang="zh-CN" sz="2000" b="1" dirty="0"/>
              <a:t>’, ‘</a:t>
            </a:r>
            <a:r>
              <a:rPr lang="zh-CN" altLang="en-US" sz="2000" b="1" dirty="0"/>
              <a:t>男</a:t>
            </a:r>
            <a:r>
              <a:rPr lang="en-US" altLang="zh-CN" sz="2000" b="1" dirty="0"/>
              <a:t>’, 1997-09-01, 170221);</a:t>
            </a:r>
          </a:p>
          <a:p>
            <a:endParaRPr lang="en-US" altLang="zh-CN" sz="2000" b="1" dirty="0"/>
          </a:p>
          <a:p>
            <a:r>
              <a:rPr lang="en-US" altLang="zh-CN" sz="2000" b="1" dirty="0">
                <a:solidFill>
                  <a:srgbClr val="FF0000"/>
                </a:solidFill>
              </a:rPr>
              <a:t>INSERT INTO </a:t>
            </a:r>
            <a:r>
              <a:rPr lang="en-US" altLang="zh-CN" sz="2000" b="1" dirty="0"/>
              <a:t>COURSE (CNO, CNAME) VALUES(‘3-105’, ‘</a:t>
            </a:r>
            <a:r>
              <a:rPr lang="zh-CN" altLang="en-US" sz="2000" b="1" dirty="0"/>
              <a:t>信号与系统</a:t>
            </a:r>
            <a:r>
              <a:rPr lang="en-US" altLang="zh-CN" sz="2000" b="1" dirty="0"/>
              <a:t>’);</a:t>
            </a:r>
          </a:p>
          <a:p>
            <a:endParaRPr lang="en-US" altLang="zh-CN" dirty="0"/>
          </a:p>
        </p:txBody>
      </p:sp>
      <p:pic>
        <p:nvPicPr>
          <p:cNvPr id="2" name="图片 1">
            <a:extLst>
              <a:ext uri="{FF2B5EF4-FFF2-40B4-BE49-F238E27FC236}">
                <a16:creationId xmlns:a16="http://schemas.microsoft.com/office/drawing/2014/main" id="{12731CEE-1BFB-4809-A5CD-645FE703D3DC}"/>
              </a:ext>
            </a:extLst>
          </p:cNvPr>
          <p:cNvPicPr>
            <a:picLocks noChangeAspect="1"/>
          </p:cNvPicPr>
          <p:nvPr/>
        </p:nvPicPr>
        <p:blipFill>
          <a:blip r:embed="rId3"/>
          <a:stretch>
            <a:fillRect/>
          </a:stretch>
        </p:blipFill>
        <p:spPr>
          <a:xfrm>
            <a:off x="3117007" y="2896245"/>
            <a:ext cx="6371630" cy="3738023"/>
          </a:xfrm>
          <a:prstGeom prst="rect">
            <a:avLst/>
          </a:prstGeom>
        </p:spPr>
      </p:pic>
      <p:sp>
        <p:nvSpPr>
          <p:cNvPr id="7" name="文本框 6">
            <a:extLst>
              <a:ext uri="{FF2B5EF4-FFF2-40B4-BE49-F238E27FC236}">
                <a16:creationId xmlns:a16="http://schemas.microsoft.com/office/drawing/2014/main" id="{AA0CF579-3455-421D-9A46-BE491BE9D272}"/>
              </a:ext>
            </a:extLst>
          </p:cNvPr>
          <p:cNvSpPr txBox="1"/>
          <p:nvPr/>
        </p:nvSpPr>
        <p:spPr>
          <a:xfrm>
            <a:off x="380703" y="336943"/>
            <a:ext cx="1008112" cy="369332"/>
          </a:xfrm>
          <a:prstGeom prst="rect">
            <a:avLst/>
          </a:prstGeom>
          <a:noFill/>
        </p:spPr>
        <p:txBody>
          <a:bodyPr wrap="square" lIns="0" tIns="0" rIns="0" bIns="0" rtlCol="0">
            <a:spAutoFit/>
          </a:bodyPr>
          <a:lstStyle/>
          <a:p>
            <a:pPr defTabSz="964278"/>
            <a:r>
              <a:rPr lang="en-US" altLang="zh-CN" sz="2400" b="1" dirty="0">
                <a:solidFill>
                  <a:srgbClr val="0F6FC6"/>
                </a:solidFill>
                <a:latin typeface="微软雅黑" panose="020B0503020204020204" pitchFamily="34" charset="-122"/>
                <a:ea typeface="微软雅黑" panose="020B0503020204020204" pitchFamily="34" charset="-122"/>
                <a:cs typeface="+mn-ea"/>
                <a:sym typeface="+mn-lt"/>
              </a:rPr>
              <a:t>SQL</a:t>
            </a:r>
            <a:endParaRPr lang="zh-CN" altLang="en-US" sz="2400" b="1" dirty="0">
              <a:solidFill>
                <a:srgbClr val="0F6FC6"/>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658621556"/>
      </p:ext>
    </p:extLst>
  </p:cSld>
  <p:clrMapOvr>
    <a:masterClrMapping/>
  </p:clrMapOvr>
  <mc:AlternateContent xmlns:mc="http://schemas.openxmlformats.org/markup-compatibility/2006" xmlns:p14="http://schemas.microsoft.com/office/powerpoint/2010/main">
    <mc:Choice Requires="p14">
      <p:transition spd="slow" p14:dur="1200" advTm="4000">
        <p14:prism/>
      </p:transition>
    </mc:Choice>
    <mc:Fallback xmlns="">
      <p:transition spd="slow" advTm="400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80703" y="336943"/>
            <a:ext cx="586699" cy="369332"/>
          </a:xfrm>
          <a:prstGeom prst="rect">
            <a:avLst/>
          </a:prstGeom>
          <a:noFill/>
        </p:spPr>
        <p:txBody>
          <a:bodyPr wrap="none" lIns="0" tIns="0" rIns="0" bIns="0" rtlCol="0">
            <a:spAutoFit/>
          </a:bodyPr>
          <a:lstStyle/>
          <a:p>
            <a:pPr defTabSz="964278"/>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SQL</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5" name="文本框 4">
            <a:extLst>
              <a:ext uri="{FF2B5EF4-FFF2-40B4-BE49-F238E27FC236}">
                <a16:creationId xmlns:a16="http://schemas.microsoft.com/office/drawing/2014/main" id="{030165D2-0479-4382-BA03-F50A5D4B0D8D}"/>
              </a:ext>
            </a:extLst>
          </p:cNvPr>
          <p:cNvSpPr txBox="1"/>
          <p:nvPr/>
        </p:nvSpPr>
        <p:spPr>
          <a:xfrm>
            <a:off x="679757" y="814933"/>
            <a:ext cx="10297144" cy="5909310"/>
          </a:xfrm>
          <a:prstGeom prst="rect">
            <a:avLst/>
          </a:prstGeom>
          <a:noFill/>
        </p:spPr>
        <p:txBody>
          <a:bodyPr wrap="square" rtlCol="0">
            <a:spAutoFit/>
          </a:bodyPr>
          <a:lstStyle/>
          <a:p>
            <a:r>
              <a:rPr lang="en-US" altLang="zh-CN" sz="2000" b="1" dirty="0"/>
              <a:t>(4)SQL</a:t>
            </a:r>
            <a:r>
              <a:rPr lang="zh-CN" altLang="en-US" sz="2000" b="1" dirty="0"/>
              <a:t>查询</a:t>
            </a:r>
            <a:endParaRPr lang="en-US" altLang="zh-CN" sz="2000" b="1" dirty="0"/>
          </a:p>
          <a:p>
            <a:endParaRPr lang="en-US" altLang="zh-CN" sz="2000" b="1" dirty="0"/>
          </a:p>
          <a:p>
            <a:r>
              <a:rPr lang="zh-CN" altLang="en-US" sz="2000" b="1" dirty="0"/>
              <a:t>①</a:t>
            </a:r>
            <a:r>
              <a:rPr lang="en-US" altLang="zh-CN" sz="2000" b="1" dirty="0"/>
              <a:t>SELECT</a:t>
            </a:r>
            <a:r>
              <a:rPr lang="zh-CN" altLang="en-US" sz="2000" b="1" dirty="0"/>
              <a:t>基础语法</a:t>
            </a:r>
            <a:endParaRPr lang="en-US" altLang="zh-CN" sz="2000" b="1" dirty="0"/>
          </a:p>
          <a:p>
            <a:r>
              <a:rPr lang="en-US" altLang="zh-CN" sz="2000" b="1" dirty="0">
                <a:solidFill>
                  <a:srgbClr val="FF0000"/>
                </a:solidFill>
              </a:rPr>
              <a:t>SELECT</a:t>
            </a:r>
            <a:r>
              <a:rPr lang="en-US" altLang="zh-CN" sz="2000" b="1" dirty="0"/>
              <a:t> SNO, </a:t>
            </a:r>
            <a:r>
              <a:rPr lang="zh-CN" altLang="en-US" sz="2000" b="1" dirty="0"/>
              <a:t>分数 </a:t>
            </a:r>
            <a:r>
              <a:rPr lang="en-US" altLang="zh-CN" sz="2000" b="1" dirty="0"/>
              <a:t>= DEGREE</a:t>
            </a:r>
          </a:p>
          <a:p>
            <a:r>
              <a:rPr lang="en-US" altLang="zh-CN" sz="2000" b="1" dirty="0"/>
              <a:t>FROM SCORE</a:t>
            </a:r>
          </a:p>
          <a:p>
            <a:endParaRPr lang="en-US" altLang="zh-CN" sz="2000" b="1" dirty="0"/>
          </a:p>
          <a:p>
            <a:r>
              <a:rPr lang="en-US" altLang="zh-CN" sz="2000" b="1" dirty="0"/>
              <a:t>——</a:t>
            </a:r>
            <a:r>
              <a:rPr lang="zh-CN" altLang="en-US" sz="2000" b="1" dirty="0"/>
              <a:t>可以在语句中加入</a:t>
            </a:r>
            <a:r>
              <a:rPr lang="zh-CN" altLang="en-US" sz="2000" b="1" dirty="0">
                <a:solidFill>
                  <a:srgbClr val="FF0000"/>
                </a:solidFill>
              </a:rPr>
              <a:t>运算</a:t>
            </a:r>
            <a:r>
              <a:rPr lang="zh-CN" altLang="en-US" sz="2000" b="1" dirty="0"/>
              <a:t>，所有学生成绩</a:t>
            </a:r>
            <a:r>
              <a:rPr lang="en-US" altLang="zh-CN" sz="2000" b="1" dirty="0"/>
              <a:t>+5</a:t>
            </a:r>
          </a:p>
          <a:p>
            <a:r>
              <a:rPr lang="en-US" altLang="zh-CN" sz="2000" b="1" dirty="0"/>
              <a:t>SELECT SNO, </a:t>
            </a:r>
            <a:r>
              <a:rPr lang="zh-CN" altLang="en-US" sz="2000" b="1" dirty="0"/>
              <a:t>分数 </a:t>
            </a:r>
            <a:r>
              <a:rPr lang="en-US" altLang="zh-CN" sz="2000" b="1" dirty="0"/>
              <a:t>= </a:t>
            </a:r>
            <a:r>
              <a:rPr lang="en-US" altLang="zh-CN" sz="2000" b="1" dirty="0">
                <a:solidFill>
                  <a:srgbClr val="FF0000"/>
                </a:solidFill>
              </a:rPr>
              <a:t>DEGREE+5</a:t>
            </a:r>
          </a:p>
          <a:p>
            <a:r>
              <a:rPr lang="en-US" altLang="zh-CN" sz="2000" b="1" dirty="0"/>
              <a:t>FROM SCORE</a:t>
            </a:r>
          </a:p>
          <a:p>
            <a:endParaRPr lang="en-US" altLang="zh-CN" sz="2000" b="1" dirty="0"/>
          </a:p>
          <a:p>
            <a:r>
              <a:rPr lang="en-US" altLang="zh-CN" sz="2000" b="1" dirty="0"/>
              <a:t>——</a:t>
            </a:r>
            <a:r>
              <a:rPr lang="zh-CN" altLang="en-US" sz="2000" b="1" dirty="0"/>
              <a:t>可以在语句中加入</a:t>
            </a:r>
            <a:r>
              <a:rPr lang="zh-CN" altLang="en-US" sz="2000" b="1" dirty="0">
                <a:solidFill>
                  <a:srgbClr val="FF0000"/>
                </a:solidFill>
              </a:rPr>
              <a:t>排序</a:t>
            </a:r>
            <a:r>
              <a:rPr lang="zh-CN" altLang="en-US" sz="2000" b="1" dirty="0"/>
              <a:t>，按照成绩排序，默认升序，加入</a:t>
            </a:r>
            <a:r>
              <a:rPr lang="en-US" altLang="zh-CN" sz="2000" b="1" dirty="0"/>
              <a:t>DESC</a:t>
            </a:r>
            <a:r>
              <a:rPr lang="zh-CN" altLang="en-US" sz="2000" b="1" dirty="0"/>
              <a:t>关键字变为降序</a:t>
            </a:r>
            <a:endParaRPr lang="en-US" altLang="zh-CN" sz="2000" b="1" dirty="0"/>
          </a:p>
          <a:p>
            <a:r>
              <a:rPr lang="en-US" altLang="zh-CN" sz="2000" b="1" dirty="0"/>
              <a:t>SELECT SNO, </a:t>
            </a:r>
            <a:r>
              <a:rPr lang="zh-CN" altLang="en-US" sz="2000" b="1" dirty="0"/>
              <a:t>分数 </a:t>
            </a:r>
            <a:r>
              <a:rPr lang="en-US" altLang="zh-CN" sz="2000" b="1" dirty="0"/>
              <a:t>= DEGREE</a:t>
            </a:r>
          </a:p>
          <a:p>
            <a:r>
              <a:rPr lang="en-US" altLang="zh-CN" sz="2000" b="1" dirty="0"/>
              <a:t>FROM SCORE</a:t>
            </a:r>
          </a:p>
          <a:p>
            <a:r>
              <a:rPr lang="en-US" altLang="zh-CN" sz="2000" b="1" dirty="0">
                <a:solidFill>
                  <a:srgbClr val="FF0000"/>
                </a:solidFill>
              </a:rPr>
              <a:t>ORDER BY </a:t>
            </a:r>
            <a:r>
              <a:rPr lang="en-US" altLang="zh-CN" sz="2000" b="1" dirty="0"/>
              <a:t>DEGREE</a:t>
            </a:r>
          </a:p>
          <a:p>
            <a:endParaRPr lang="en-US" altLang="zh-CN" sz="2000" b="1" dirty="0"/>
          </a:p>
          <a:p>
            <a:r>
              <a:rPr lang="en-US" altLang="zh-CN" sz="2000" b="1" dirty="0"/>
              <a:t>——</a:t>
            </a:r>
            <a:r>
              <a:rPr lang="zh-CN" altLang="en-US" sz="2000" b="1" dirty="0"/>
              <a:t>可以</a:t>
            </a:r>
            <a:r>
              <a:rPr lang="zh-CN" altLang="en-US" sz="2000" b="1" dirty="0">
                <a:solidFill>
                  <a:srgbClr val="FF0000"/>
                </a:solidFill>
              </a:rPr>
              <a:t>筛选条数</a:t>
            </a:r>
            <a:endParaRPr lang="en-US" altLang="zh-CN" sz="2000" b="1" dirty="0">
              <a:solidFill>
                <a:srgbClr val="FF0000"/>
              </a:solidFill>
            </a:endParaRPr>
          </a:p>
          <a:p>
            <a:r>
              <a:rPr lang="en-US" altLang="zh-CN" sz="2000" b="1" dirty="0">
                <a:solidFill>
                  <a:srgbClr val="FF0000"/>
                </a:solidFill>
              </a:rPr>
              <a:t>SELECT TOP 3 </a:t>
            </a:r>
            <a:r>
              <a:rPr lang="en-US" altLang="zh-CN" sz="2000" b="1" dirty="0"/>
              <a:t>SNO, </a:t>
            </a:r>
            <a:r>
              <a:rPr lang="zh-CN" altLang="en-US" sz="2000" b="1" dirty="0"/>
              <a:t>分数 </a:t>
            </a:r>
            <a:r>
              <a:rPr lang="en-US" altLang="zh-CN" sz="2000" b="1" dirty="0"/>
              <a:t>= DEGREE</a:t>
            </a:r>
          </a:p>
          <a:p>
            <a:r>
              <a:rPr lang="en-US" altLang="zh-CN" sz="2000" b="1" dirty="0"/>
              <a:t>FROM SCORE</a:t>
            </a:r>
          </a:p>
          <a:p>
            <a:endParaRPr lang="en-US" altLang="zh-CN" dirty="0"/>
          </a:p>
        </p:txBody>
      </p:sp>
      <p:sp>
        <p:nvSpPr>
          <p:cNvPr id="6" name="文本框 5">
            <a:extLst>
              <a:ext uri="{FF2B5EF4-FFF2-40B4-BE49-F238E27FC236}">
                <a16:creationId xmlns:a16="http://schemas.microsoft.com/office/drawing/2014/main" id="{43EE9CB8-3985-4CE8-8805-C11F224D653F}"/>
              </a:ext>
            </a:extLst>
          </p:cNvPr>
          <p:cNvSpPr txBox="1"/>
          <p:nvPr/>
        </p:nvSpPr>
        <p:spPr>
          <a:xfrm>
            <a:off x="380703" y="336943"/>
            <a:ext cx="1008112" cy="369332"/>
          </a:xfrm>
          <a:prstGeom prst="rect">
            <a:avLst/>
          </a:prstGeom>
          <a:noFill/>
        </p:spPr>
        <p:txBody>
          <a:bodyPr wrap="square" lIns="0" tIns="0" rIns="0" bIns="0" rtlCol="0">
            <a:spAutoFit/>
          </a:bodyPr>
          <a:lstStyle/>
          <a:p>
            <a:pPr defTabSz="964278"/>
            <a:r>
              <a:rPr lang="en-US" altLang="zh-CN" sz="2400" b="1" dirty="0">
                <a:solidFill>
                  <a:srgbClr val="0F6FC6"/>
                </a:solidFill>
                <a:latin typeface="微软雅黑" panose="020B0503020204020204" pitchFamily="34" charset="-122"/>
                <a:ea typeface="微软雅黑" panose="020B0503020204020204" pitchFamily="34" charset="-122"/>
                <a:cs typeface="+mn-ea"/>
                <a:sym typeface="+mn-lt"/>
              </a:rPr>
              <a:t>SQL</a:t>
            </a:r>
            <a:endParaRPr lang="zh-CN" altLang="en-US" sz="2400" b="1" dirty="0">
              <a:solidFill>
                <a:srgbClr val="0F6FC6"/>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313495897"/>
      </p:ext>
    </p:extLst>
  </p:cSld>
  <p:clrMapOvr>
    <a:masterClrMapping/>
  </p:clrMapOvr>
  <mc:AlternateContent xmlns:mc="http://schemas.openxmlformats.org/markup-compatibility/2006" xmlns:p14="http://schemas.microsoft.com/office/powerpoint/2010/main">
    <mc:Choice Requires="p14">
      <p:transition spd="slow" p14:dur="1200" advTm="4000">
        <p14:prism/>
      </p:transition>
    </mc:Choice>
    <mc:Fallback xmlns="">
      <p:transition spd="slow" advTm="400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80703" y="336943"/>
            <a:ext cx="586699" cy="369332"/>
          </a:xfrm>
          <a:prstGeom prst="rect">
            <a:avLst/>
          </a:prstGeom>
          <a:noFill/>
        </p:spPr>
        <p:txBody>
          <a:bodyPr wrap="none" lIns="0" tIns="0" rIns="0" bIns="0" rtlCol="0">
            <a:spAutoFit/>
          </a:bodyPr>
          <a:lstStyle/>
          <a:p>
            <a:pPr defTabSz="964278"/>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SQL</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5" name="文本框 4">
            <a:extLst>
              <a:ext uri="{FF2B5EF4-FFF2-40B4-BE49-F238E27FC236}">
                <a16:creationId xmlns:a16="http://schemas.microsoft.com/office/drawing/2014/main" id="{030165D2-0479-4382-BA03-F50A5D4B0D8D}"/>
              </a:ext>
            </a:extLst>
          </p:cNvPr>
          <p:cNvSpPr txBox="1"/>
          <p:nvPr/>
        </p:nvSpPr>
        <p:spPr>
          <a:xfrm>
            <a:off x="674052" y="1168053"/>
            <a:ext cx="4453474" cy="5632311"/>
          </a:xfrm>
          <a:prstGeom prst="rect">
            <a:avLst/>
          </a:prstGeom>
          <a:noFill/>
        </p:spPr>
        <p:txBody>
          <a:bodyPr wrap="square" rtlCol="0">
            <a:spAutoFit/>
          </a:bodyPr>
          <a:lstStyle/>
          <a:p>
            <a:r>
              <a:rPr lang="en-US" altLang="zh-CN" sz="2000" b="1" dirty="0"/>
              <a:t>(2)SQL</a:t>
            </a:r>
            <a:r>
              <a:rPr lang="zh-CN" altLang="en-US" sz="2000" b="1" dirty="0"/>
              <a:t>查询</a:t>
            </a:r>
            <a:endParaRPr lang="en-US" altLang="zh-CN" sz="2000" b="1" dirty="0"/>
          </a:p>
          <a:p>
            <a:endParaRPr lang="en-US" altLang="zh-CN" sz="2000" b="1" dirty="0"/>
          </a:p>
          <a:p>
            <a:r>
              <a:rPr lang="en-US" altLang="zh-CN" sz="2000" b="1" dirty="0"/>
              <a:t>——</a:t>
            </a:r>
            <a:r>
              <a:rPr lang="zh-CN" altLang="en-US" sz="2000" b="1" dirty="0"/>
              <a:t>可以进行</a:t>
            </a:r>
            <a:r>
              <a:rPr lang="zh-CN" altLang="en-US" sz="2000" b="1" dirty="0">
                <a:solidFill>
                  <a:srgbClr val="FF0000"/>
                </a:solidFill>
              </a:rPr>
              <a:t>条件语句查询</a:t>
            </a:r>
            <a:endParaRPr lang="en-US" altLang="zh-CN" sz="2000" b="1" dirty="0">
              <a:solidFill>
                <a:srgbClr val="FF0000"/>
              </a:solidFill>
            </a:endParaRPr>
          </a:p>
          <a:p>
            <a:r>
              <a:rPr lang="en-US" altLang="zh-CN" sz="2000" b="1" dirty="0"/>
              <a:t>SELECT SNO, SNAME</a:t>
            </a:r>
          </a:p>
          <a:p>
            <a:r>
              <a:rPr lang="en-US" altLang="zh-CN" sz="2000" b="1" dirty="0"/>
              <a:t>FROM STUDENT</a:t>
            </a:r>
          </a:p>
          <a:p>
            <a:r>
              <a:rPr lang="en-US" altLang="zh-CN" sz="2000" b="1" dirty="0">
                <a:solidFill>
                  <a:srgbClr val="FF0000"/>
                </a:solidFill>
              </a:rPr>
              <a:t>WHERE </a:t>
            </a:r>
            <a:r>
              <a:rPr lang="en-US" altLang="zh-CN" sz="2000" b="1" dirty="0"/>
              <a:t>SSEX=‘</a:t>
            </a:r>
            <a:r>
              <a:rPr lang="zh-CN" altLang="en-US" sz="2000" b="1" dirty="0"/>
              <a:t>男</a:t>
            </a:r>
            <a:r>
              <a:rPr lang="en-US" altLang="zh-CN" sz="2000" b="1" dirty="0"/>
              <a:t>’</a:t>
            </a:r>
          </a:p>
          <a:p>
            <a:endParaRPr lang="en-US" altLang="zh-CN" sz="2000" b="1" dirty="0"/>
          </a:p>
          <a:p>
            <a:r>
              <a:rPr lang="en-US" altLang="zh-CN" sz="2000" b="1" dirty="0"/>
              <a:t>——</a:t>
            </a:r>
            <a:r>
              <a:rPr lang="zh-CN" altLang="en-US" sz="2000" b="1" dirty="0"/>
              <a:t>可以进行</a:t>
            </a:r>
            <a:r>
              <a:rPr lang="zh-CN" altLang="en-US" sz="2000" b="1" dirty="0">
                <a:solidFill>
                  <a:srgbClr val="FF0000"/>
                </a:solidFill>
              </a:rPr>
              <a:t>模糊查询</a:t>
            </a:r>
            <a:endParaRPr lang="en-US" altLang="zh-CN" sz="2000" b="1" dirty="0">
              <a:solidFill>
                <a:srgbClr val="FF0000"/>
              </a:solidFill>
            </a:endParaRPr>
          </a:p>
          <a:p>
            <a:r>
              <a:rPr lang="en-US" altLang="zh-CN" sz="2000" b="1" dirty="0"/>
              <a:t>SELECT SNO, SNAME</a:t>
            </a:r>
          </a:p>
          <a:p>
            <a:r>
              <a:rPr lang="en-US" altLang="zh-CN" sz="2000" b="1" dirty="0"/>
              <a:t>FROM STUDENT</a:t>
            </a:r>
          </a:p>
          <a:p>
            <a:r>
              <a:rPr lang="en-US" altLang="zh-CN" sz="2000" b="1" dirty="0">
                <a:solidFill>
                  <a:srgbClr val="FF0000"/>
                </a:solidFill>
              </a:rPr>
              <a:t>WHERE</a:t>
            </a:r>
            <a:r>
              <a:rPr lang="en-US" altLang="zh-CN" sz="2000" b="1" dirty="0"/>
              <a:t> SNAME </a:t>
            </a:r>
            <a:r>
              <a:rPr lang="en-US" altLang="zh-CN" sz="2000" b="1" dirty="0">
                <a:solidFill>
                  <a:srgbClr val="FF0000"/>
                </a:solidFill>
              </a:rPr>
              <a:t>LIKE</a:t>
            </a:r>
            <a:r>
              <a:rPr lang="en-US" altLang="zh-CN" sz="2000" b="1" dirty="0"/>
              <a:t> ‘</a:t>
            </a:r>
            <a:r>
              <a:rPr lang="zh-CN" altLang="en-US" sz="2000" b="1" dirty="0"/>
              <a:t>张</a:t>
            </a:r>
            <a:r>
              <a:rPr lang="en-US" altLang="zh-CN" sz="2000" b="1" dirty="0"/>
              <a:t>%’  ——’</a:t>
            </a:r>
            <a:r>
              <a:rPr lang="zh-CN" altLang="en-US" sz="2000" b="1" dirty="0"/>
              <a:t>张</a:t>
            </a:r>
            <a:r>
              <a:rPr lang="en-US" altLang="zh-CN" sz="2000" b="1" dirty="0"/>
              <a:t>_ _’</a:t>
            </a:r>
          </a:p>
          <a:p>
            <a:endParaRPr lang="en-US" altLang="zh-CN" sz="2000" b="1" dirty="0"/>
          </a:p>
          <a:p>
            <a:r>
              <a:rPr lang="zh-CN" altLang="en-US" sz="2000" b="1" dirty="0"/>
              <a:t>②</a:t>
            </a:r>
            <a:r>
              <a:rPr lang="zh-CN" altLang="en-US" sz="2000" b="1" dirty="0">
                <a:solidFill>
                  <a:srgbClr val="FF0000"/>
                </a:solidFill>
              </a:rPr>
              <a:t>统计</a:t>
            </a:r>
            <a:endParaRPr lang="en-US" altLang="zh-CN" sz="2000" b="1" dirty="0">
              <a:solidFill>
                <a:srgbClr val="FF0000"/>
              </a:solidFill>
            </a:endParaRPr>
          </a:p>
          <a:p>
            <a:r>
              <a:rPr lang="en-US" altLang="zh-CN" sz="2000" b="1" dirty="0"/>
              <a:t>SELECT </a:t>
            </a:r>
            <a:r>
              <a:rPr lang="zh-CN" altLang="en-US" sz="2000" b="1" dirty="0"/>
              <a:t>信息数量 </a:t>
            </a:r>
            <a:r>
              <a:rPr lang="en-US" altLang="zh-CN" sz="2000" b="1" dirty="0"/>
              <a:t>= COUNT(*)</a:t>
            </a:r>
          </a:p>
          <a:p>
            <a:r>
              <a:rPr lang="en-US" altLang="zh-CN" sz="2000" b="1" dirty="0"/>
              <a:t>FROM STUDENT</a:t>
            </a:r>
          </a:p>
          <a:p>
            <a:endParaRPr lang="en-US" altLang="zh-CN" sz="2000" b="1" dirty="0"/>
          </a:p>
          <a:p>
            <a:r>
              <a:rPr lang="en-US" altLang="zh-CN" sz="2000" b="1" dirty="0"/>
              <a:t>SELECT </a:t>
            </a:r>
            <a:r>
              <a:rPr lang="en-US" altLang="zh-CN" sz="2000" b="1" dirty="0">
                <a:solidFill>
                  <a:srgbClr val="FF0000"/>
                </a:solidFill>
              </a:rPr>
              <a:t>AVG</a:t>
            </a:r>
            <a:r>
              <a:rPr lang="en-US" altLang="zh-CN" sz="2000" b="1" dirty="0"/>
              <a:t>(DEGREE)</a:t>
            </a:r>
          </a:p>
          <a:p>
            <a:r>
              <a:rPr lang="en-US" altLang="zh-CN" sz="2000" b="1" dirty="0"/>
              <a:t>FROM SCORE</a:t>
            </a:r>
          </a:p>
        </p:txBody>
      </p:sp>
      <p:sp>
        <p:nvSpPr>
          <p:cNvPr id="6" name="文本框 5">
            <a:extLst>
              <a:ext uri="{FF2B5EF4-FFF2-40B4-BE49-F238E27FC236}">
                <a16:creationId xmlns:a16="http://schemas.microsoft.com/office/drawing/2014/main" id="{AB076276-E819-4CAF-8566-2E3B80BA2651}"/>
              </a:ext>
            </a:extLst>
          </p:cNvPr>
          <p:cNvSpPr txBox="1"/>
          <p:nvPr/>
        </p:nvSpPr>
        <p:spPr>
          <a:xfrm>
            <a:off x="380703" y="336943"/>
            <a:ext cx="1008112" cy="369332"/>
          </a:xfrm>
          <a:prstGeom prst="rect">
            <a:avLst/>
          </a:prstGeom>
          <a:noFill/>
        </p:spPr>
        <p:txBody>
          <a:bodyPr wrap="square" lIns="0" tIns="0" rIns="0" bIns="0" rtlCol="0">
            <a:spAutoFit/>
          </a:bodyPr>
          <a:lstStyle/>
          <a:p>
            <a:pPr defTabSz="964278"/>
            <a:r>
              <a:rPr lang="en-US" altLang="zh-CN" sz="2400" b="1" dirty="0">
                <a:solidFill>
                  <a:srgbClr val="0F6FC6"/>
                </a:solidFill>
                <a:latin typeface="微软雅黑" panose="020B0503020204020204" pitchFamily="34" charset="-122"/>
                <a:ea typeface="微软雅黑" panose="020B0503020204020204" pitchFamily="34" charset="-122"/>
                <a:cs typeface="+mn-ea"/>
                <a:sym typeface="+mn-lt"/>
              </a:rPr>
              <a:t>SQL</a:t>
            </a:r>
            <a:endParaRPr lang="zh-CN" altLang="en-US" sz="2400" b="1" dirty="0">
              <a:solidFill>
                <a:srgbClr val="0F6FC6"/>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086133209"/>
      </p:ext>
    </p:extLst>
  </p:cSld>
  <p:clrMapOvr>
    <a:masterClrMapping/>
  </p:clrMapOvr>
  <mc:AlternateContent xmlns:mc="http://schemas.openxmlformats.org/markup-compatibility/2006" xmlns:p14="http://schemas.microsoft.com/office/powerpoint/2010/main">
    <mc:Choice Requires="p14">
      <p:transition spd="slow" p14:dur="1200" advTm="4000">
        <p14:prism/>
      </p:transition>
    </mc:Choice>
    <mc:Fallback xmlns="">
      <p:transition spd="slow" advTm="4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303957"/>
            <a:ext cx="615553"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实现</a:t>
            </a:r>
          </a:p>
        </p:txBody>
      </p:sp>
      <mc:AlternateContent xmlns:mc="http://schemas.openxmlformats.org/markup-compatibility/2006" xmlns:a14="http://schemas.microsoft.com/office/drawing/2010/main">
        <mc:Choice Requires="a14">
          <p:sp>
            <p:nvSpPr>
              <p:cNvPr id="2" name="矩形 1"/>
              <p:cNvSpPr/>
              <p:nvPr/>
            </p:nvSpPr>
            <p:spPr>
              <a:xfrm>
                <a:off x="225370" y="814933"/>
                <a:ext cx="12684725" cy="5632311"/>
              </a:xfrm>
              <a:prstGeom prst="rect">
                <a:avLst/>
              </a:prstGeom>
            </p:spPr>
            <p:txBody>
              <a:bodyPr wrap="square">
                <a:spAutoFit/>
              </a:bodyPr>
              <a:lstStyle/>
              <a:p>
                <a:pPr lvl="0" algn="just">
                  <a:lnSpc>
                    <a:spcPct val="150000"/>
                  </a:lnSpc>
                  <a:spcAft>
                    <a:spcPts val="0"/>
                  </a:spcAft>
                </a:pPr>
                <a:r>
                  <a:rPr lang="en-US" altLang="zh-CN" sz="2000" b="1" kern="100" dirty="0">
                    <a:cs typeface="Times New Roman" panose="02020603050405020304" pitchFamily="18" charset="0"/>
                  </a:rPr>
                  <a:t>1. </a:t>
                </a:r>
                <a:r>
                  <a:rPr lang="zh-CN" altLang="zh-CN" sz="2000" b="1" kern="100" dirty="0">
                    <a:cs typeface="Times New Roman" panose="02020603050405020304" pitchFamily="18" charset="0"/>
                  </a:rPr>
                  <a:t>生成节点个数</a:t>
                </a:r>
                <a14:m>
                  <m:oMath xmlns:m="http://schemas.openxmlformats.org/officeDocument/2006/math">
                    <m:r>
                      <a:rPr lang="en-US" altLang="zh-CN" sz="2000" b="1" kern="100">
                        <a:latin typeface="Cambria Math" panose="02040503050406030204" pitchFamily="18" charset="0"/>
                        <a:cs typeface="Times New Roman" panose="02020603050405020304" pitchFamily="18" charset="0"/>
                      </a:rPr>
                      <m:t> </m:t>
                    </m:r>
                    <m:r>
                      <a:rPr lang="en-US" altLang="zh-CN" sz="2000" b="1" i="1" kern="100">
                        <a:latin typeface="Cambria Math" panose="02040503050406030204" pitchFamily="18" charset="0"/>
                        <a:cs typeface="Times New Roman" panose="02020603050405020304" pitchFamily="18" charset="0"/>
                      </a:rPr>
                      <m:t>𝐍</m:t>
                    </m:r>
                    <m:r>
                      <a:rPr lang="en-US" altLang="zh-CN" sz="2000" b="1" kern="100">
                        <a:latin typeface="Cambria Math" panose="02040503050406030204" pitchFamily="18" charset="0"/>
                        <a:cs typeface="Times New Roman" panose="02020603050405020304" pitchFamily="18" charset="0"/>
                      </a:rPr>
                      <m:t>=</m:t>
                    </m:r>
                    <m:r>
                      <a:rPr lang="en-US" altLang="zh-CN" sz="2000" b="1" i="1" kern="100">
                        <a:latin typeface="Cambria Math" panose="02040503050406030204" pitchFamily="18" charset="0"/>
                        <a:cs typeface="Times New Roman" panose="02020603050405020304" pitchFamily="18" charset="0"/>
                      </a:rPr>
                      <m:t>𝟏𝟎𝟎𝟎</m:t>
                    </m:r>
                  </m:oMath>
                </a14:m>
                <a:r>
                  <a:rPr lang="zh-CN" altLang="zh-CN" sz="2000" b="1" kern="100" dirty="0">
                    <a:cs typeface="Times New Roman" panose="02020603050405020304" pitchFamily="18" charset="0"/>
                  </a:rPr>
                  <a:t>，连边概率</a:t>
                </a:r>
                <a14:m>
                  <m:oMath xmlns:m="http://schemas.openxmlformats.org/officeDocument/2006/math">
                    <m:r>
                      <a:rPr lang="en-US" altLang="zh-CN" sz="2000" b="1" i="1" kern="100">
                        <a:latin typeface="Cambria Math" panose="02040503050406030204" pitchFamily="18" charset="0"/>
                        <a:cs typeface="Times New Roman" panose="02020603050405020304" pitchFamily="18" charset="0"/>
                      </a:rPr>
                      <m:t>𝐩</m:t>
                    </m:r>
                    <m:r>
                      <a:rPr lang="en-US" altLang="zh-CN" sz="2000" b="1" kern="100">
                        <a:latin typeface="Cambria Math" panose="02040503050406030204" pitchFamily="18" charset="0"/>
                        <a:cs typeface="Times New Roman" panose="02020603050405020304" pitchFamily="18" charset="0"/>
                      </a:rPr>
                      <m:t>=</m:t>
                    </m:r>
                    <m:r>
                      <a:rPr lang="en-US" altLang="zh-CN" sz="2000" b="1" i="1" kern="100">
                        <a:latin typeface="Cambria Math" panose="02040503050406030204" pitchFamily="18" charset="0"/>
                        <a:cs typeface="Times New Roman" panose="02020603050405020304" pitchFamily="18" charset="0"/>
                      </a:rPr>
                      <m:t>𝟎</m:t>
                    </m:r>
                    <m:r>
                      <a:rPr lang="en-US" altLang="zh-CN" sz="2000" b="1" kern="100">
                        <a:latin typeface="Cambria Math" panose="02040503050406030204" pitchFamily="18" charset="0"/>
                        <a:cs typeface="Times New Roman" panose="02020603050405020304" pitchFamily="18" charset="0"/>
                      </a:rPr>
                      <m:t>.</m:t>
                    </m:r>
                    <m:r>
                      <a:rPr lang="en-US" altLang="zh-CN" sz="2000" b="1" i="1" kern="100">
                        <a:latin typeface="Cambria Math" panose="02040503050406030204" pitchFamily="18" charset="0"/>
                        <a:cs typeface="Times New Roman" panose="02020603050405020304" pitchFamily="18" charset="0"/>
                      </a:rPr>
                      <m:t>𝟎𝟓</m:t>
                    </m:r>
                  </m:oMath>
                </a14:m>
                <a:r>
                  <a:rPr lang="zh-CN" altLang="zh-CN" sz="2000" b="1" kern="100" dirty="0">
                    <a:cs typeface="Times New Roman" panose="02020603050405020304" pitchFamily="18" charset="0"/>
                  </a:rPr>
                  <a:t>的</a:t>
                </a:r>
                <a14:m>
                  <m:oMath xmlns:m="http://schemas.openxmlformats.org/officeDocument/2006/math">
                    <m:r>
                      <a:rPr lang="en-US" altLang="zh-CN" sz="2000" b="1" kern="100">
                        <a:latin typeface="Cambria Math" panose="02040503050406030204" pitchFamily="18" charset="0"/>
                        <a:cs typeface="Times New Roman" panose="02020603050405020304" pitchFamily="18" charset="0"/>
                      </a:rPr>
                      <m:t> </m:t>
                    </m:r>
                    <m:r>
                      <a:rPr lang="en-US" altLang="zh-CN" sz="2000" b="1" i="1" kern="100">
                        <a:latin typeface="Cambria Math" panose="02040503050406030204" pitchFamily="18" charset="0"/>
                        <a:cs typeface="Times New Roman" panose="02020603050405020304" pitchFamily="18" charset="0"/>
                      </a:rPr>
                      <m:t>𝐄𝐑</m:t>
                    </m:r>
                    <m:r>
                      <a:rPr lang="en-US" altLang="zh-CN" sz="2000" b="1" kern="100">
                        <a:latin typeface="Cambria Math" panose="02040503050406030204" pitchFamily="18" charset="0"/>
                        <a:cs typeface="Times New Roman" panose="02020603050405020304" pitchFamily="18" charset="0"/>
                      </a:rPr>
                      <m:t> </m:t>
                    </m:r>
                  </m:oMath>
                </a14:m>
                <a:r>
                  <a:rPr lang="zh-CN" altLang="zh-CN" sz="2000" b="1" kern="100" dirty="0">
                    <a:cs typeface="Times New Roman" panose="02020603050405020304" pitchFamily="18" charset="0"/>
                  </a:rPr>
                  <a:t>随机图。</a:t>
                </a:r>
                <a:endParaRPr lang="en-US" altLang="zh-CN" sz="2000" b="1" kern="100" dirty="0">
                  <a:cs typeface="Times New Roman" panose="02020603050405020304" pitchFamily="18" charset="0"/>
                </a:endParaRPr>
              </a:p>
              <a:p>
                <a:pPr lvl="1" indent="0" algn="just">
                  <a:lnSpc>
                    <a:spcPct val="150000"/>
                  </a:lnSpc>
                  <a:spcAft>
                    <a:spcPts val="0"/>
                  </a:spcAft>
                </a:pPr>
                <a:r>
                  <a:rPr lang="zh-CN" altLang="en-US" sz="2000" kern="100" dirty="0">
                    <a:cs typeface="Times New Roman" panose="02020603050405020304" pitchFamily="18" charset="0"/>
                  </a:rPr>
                  <a:t>①生成一个</a:t>
                </a:r>
                <a:r>
                  <a:rPr lang="en-US" altLang="zh-CN" sz="2000" kern="100" dirty="0">
                    <a:cs typeface="Times New Roman" panose="02020603050405020304" pitchFamily="18" charset="0"/>
                  </a:rPr>
                  <a:t>1000</a:t>
                </a:r>
                <a:r>
                  <a:rPr lang="zh-CN" altLang="en-US" sz="2000" kern="100" dirty="0">
                    <a:cs typeface="Times New Roman" panose="02020603050405020304" pitchFamily="18" charset="0"/>
                  </a:rPr>
                  <a:t>*</a:t>
                </a:r>
                <a:r>
                  <a:rPr lang="en-US" altLang="zh-CN" sz="2000" kern="100" dirty="0">
                    <a:cs typeface="Times New Roman" panose="02020603050405020304" pitchFamily="18" charset="0"/>
                  </a:rPr>
                  <a:t>1000</a:t>
                </a:r>
                <a:r>
                  <a:rPr lang="zh-CN" altLang="en-US" sz="2000" kern="100" dirty="0">
                    <a:cs typeface="Times New Roman" panose="02020603050405020304" pitchFamily="18" charset="0"/>
                  </a:rPr>
                  <a:t>的邻接矩阵；</a:t>
                </a:r>
                <a:endParaRPr lang="en-US" altLang="zh-CN" sz="2000" kern="100" dirty="0">
                  <a:cs typeface="Times New Roman" panose="02020603050405020304" pitchFamily="18" charset="0"/>
                </a:endParaRPr>
              </a:p>
              <a:p>
                <a:pPr marL="1285875" lvl="4" indent="0" algn="just">
                  <a:lnSpc>
                    <a:spcPct val="150000"/>
                  </a:lnSpc>
                  <a:spcAft>
                    <a:spcPts val="0"/>
                  </a:spcAft>
                </a:pPr>
                <a:r>
                  <a:rPr lang="en-US" altLang="zh-CN" sz="2000" kern="100" dirty="0" err="1">
                    <a:cs typeface="Times New Roman" panose="02020603050405020304" pitchFamily="18" charset="0"/>
                  </a:rPr>
                  <a:t>int</a:t>
                </a:r>
                <a:r>
                  <a:rPr lang="en-US" altLang="zh-CN" sz="2000" kern="100" dirty="0">
                    <a:cs typeface="Times New Roman" panose="02020603050405020304" pitchFamily="18" charset="0"/>
                  </a:rPr>
                  <a:t> **m; m = new </a:t>
                </a:r>
                <a:r>
                  <a:rPr lang="en-US" altLang="zh-CN" sz="2000" kern="100" dirty="0" err="1">
                    <a:cs typeface="Times New Roman" panose="02020603050405020304" pitchFamily="18" charset="0"/>
                  </a:rPr>
                  <a:t>int</a:t>
                </a:r>
                <a:r>
                  <a:rPr lang="en-US" altLang="zh-CN" sz="2000" kern="100" dirty="0">
                    <a:cs typeface="Times New Roman" panose="02020603050405020304" pitchFamily="18" charset="0"/>
                  </a:rPr>
                  <a:t>*[1000]; //</a:t>
                </a:r>
                <a:r>
                  <a:rPr lang="zh-CN" altLang="en-US" sz="2000" kern="100" dirty="0">
                    <a:cs typeface="Times New Roman" panose="02020603050405020304" pitchFamily="18" charset="0"/>
                  </a:rPr>
                  <a:t>这里也可以用</a:t>
                </a:r>
                <a:r>
                  <a:rPr lang="en-US" altLang="zh-CN" sz="2000" kern="100" dirty="0" err="1">
                    <a:cs typeface="Times New Roman" panose="02020603050405020304" pitchFamily="18" charset="0"/>
                  </a:rPr>
                  <a:t>malloc</a:t>
                </a:r>
                <a:r>
                  <a:rPr lang="en-US" altLang="zh-CN" sz="2000" kern="100" dirty="0">
                    <a:cs typeface="Times New Roman" panose="02020603050405020304" pitchFamily="18" charset="0"/>
                  </a:rPr>
                  <a:t>,</a:t>
                </a:r>
                <a:r>
                  <a:rPr lang="zh-CN" altLang="en-US" sz="2000" kern="100" dirty="0">
                    <a:cs typeface="Times New Roman" panose="02020603050405020304" pitchFamily="18" charset="0"/>
                  </a:rPr>
                  <a:t>注意：</a:t>
                </a:r>
                <a:r>
                  <a:rPr lang="en-US" altLang="zh-CN" sz="2000" kern="100" dirty="0">
                    <a:cs typeface="Times New Roman" panose="02020603050405020304" pitchFamily="18" charset="0"/>
                  </a:rPr>
                  <a:t>new</a:t>
                </a:r>
                <a:r>
                  <a:rPr lang="zh-CN" altLang="en-US" sz="2000" kern="100" dirty="0">
                    <a:cs typeface="Times New Roman" panose="02020603050405020304" pitchFamily="18" charset="0"/>
                  </a:rPr>
                  <a:t>的一定要</a:t>
                </a:r>
                <a:r>
                  <a:rPr lang="en-US" altLang="zh-CN" sz="2000" kern="100" dirty="0">
                    <a:cs typeface="Times New Roman" panose="02020603050405020304" pitchFamily="18" charset="0"/>
                  </a:rPr>
                  <a:t>delete, </a:t>
                </a:r>
                <a:r>
                  <a:rPr lang="en-US" altLang="zh-CN" sz="2000" kern="100" dirty="0" err="1">
                    <a:cs typeface="Times New Roman" panose="02020603050405020304" pitchFamily="18" charset="0"/>
                  </a:rPr>
                  <a:t>malloc</a:t>
                </a:r>
                <a:r>
                  <a:rPr lang="zh-CN" altLang="en-US" sz="2000" kern="100" dirty="0">
                    <a:cs typeface="Times New Roman" panose="02020603050405020304" pitchFamily="18" charset="0"/>
                  </a:rPr>
                  <a:t>的一定要</a:t>
                </a:r>
                <a:r>
                  <a:rPr lang="en-US" altLang="zh-CN" sz="2000" kern="100" dirty="0">
                    <a:cs typeface="Times New Roman" panose="02020603050405020304" pitchFamily="18" charset="0"/>
                  </a:rPr>
                  <a:t>free</a:t>
                </a:r>
                <a:r>
                  <a:rPr lang="zh-CN" altLang="en-US" sz="2000" kern="100" dirty="0">
                    <a:cs typeface="Times New Roman" panose="02020603050405020304" pitchFamily="18" charset="0"/>
                  </a:rPr>
                  <a:t>！</a:t>
                </a:r>
                <a:endParaRPr lang="en-US" altLang="zh-CN" sz="2000" kern="100" dirty="0">
                  <a:cs typeface="Times New Roman" panose="02020603050405020304" pitchFamily="18" charset="0"/>
                </a:endParaRPr>
              </a:p>
              <a:p>
                <a:pPr marL="1285875" lvl="4" indent="0" algn="just">
                  <a:lnSpc>
                    <a:spcPct val="150000"/>
                  </a:lnSpc>
                  <a:spcAft>
                    <a:spcPts val="0"/>
                  </a:spcAft>
                </a:pPr>
                <a:r>
                  <a:rPr lang="en-US" altLang="zh-CN" sz="2000" kern="100" dirty="0" err="1">
                    <a:cs typeface="Times New Roman" panose="02020603050405020304" pitchFamily="18" charset="0"/>
                  </a:rPr>
                  <a:t>int</a:t>
                </a:r>
                <a:r>
                  <a:rPr lang="en-US" altLang="zh-CN" sz="2000" kern="100" dirty="0">
                    <a:cs typeface="Times New Roman" panose="02020603050405020304" pitchFamily="18" charset="0"/>
                  </a:rPr>
                  <a:t> m[1000][1000];</a:t>
                </a:r>
              </a:p>
              <a:p>
                <a:pPr lvl="1" indent="0" algn="just">
                  <a:lnSpc>
                    <a:spcPct val="150000"/>
                  </a:lnSpc>
                  <a:spcAft>
                    <a:spcPts val="0"/>
                  </a:spcAft>
                </a:pPr>
                <a:r>
                  <a:rPr lang="zh-CN" altLang="en-US" sz="2000" kern="100" dirty="0">
                    <a:cs typeface="Times New Roman" panose="02020603050405020304" pitchFamily="18" charset="0"/>
                  </a:rPr>
                  <a:t>②对于每对节点</a:t>
                </a:r>
                <a:endParaRPr lang="en-US" altLang="zh-CN" sz="2000" kern="100" dirty="0">
                  <a:cs typeface="Times New Roman" panose="02020603050405020304" pitchFamily="18" charset="0"/>
                </a:endParaRPr>
              </a:p>
              <a:p>
                <a:pPr marL="1285875" lvl="4" indent="0" algn="just">
                  <a:lnSpc>
                    <a:spcPct val="150000"/>
                  </a:lnSpc>
                  <a:spcAft>
                    <a:spcPts val="0"/>
                  </a:spcAft>
                </a:pPr>
                <a:r>
                  <a:rPr lang="en-US" altLang="zh-CN" sz="2000" kern="100" dirty="0">
                    <a:cs typeface="Times New Roman" panose="02020603050405020304" pitchFamily="18" charset="0"/>
                  </a:rPr>
                  <a:t>{</a:t>
                </a:r>
              </a:p>
              <a:p>
                <a:pPr marL="1285875" lvl="4" indent="0" algn="just">
                  <a:lnSpc>
                    <a:spcPct val="150000"/>
                  </a:lnSpc>
                  <a:spcAft>
                    <a:spcPts val="0"/>
                  </a:spcAft>
                </a:pPr>
                <a:r>
                  <a:rPr lang="en-US" altLang="zh-CN" sz="2000" kern="100" dirty="0">
                    <a:cs typeface="Times New Roman" panose="02020603050405020304" pitchFamily="18" charset="0"/>
                  </a:rPr>
                  <a:t>	double r = (double)rand()/(double)(INT_MAX+1);</a:t>
                </a:r>
              </a:p>
              <a:p>
                <a:pPr marL="1285875" lvl="4" indent="0" algn="just">
                  <a:lnSpc>
                    <a:spcPct val="150000"/>
                  </a:lnSpc>
                  <a:spcAft>
                    <a:spcPts val="0"/>
                  </a:spcAft>
                </a:pPr>
                <a:r>
                  <a:rPr lang="en-US" altLang="zh-CN" sz="2000" kern="100" dirty="0">
                    <a:cs typeface="Times New Roman" panose="02020603050405020304" pitchFamily="18" charset="0"/>
                  </a:rPr>
                  <a:t>	if(r&lt;p)</a:t>
                </a:r>
              </a:p>
              <a:p>
                <a:pPr marL="1285875" lvl="4" indent="0" algn="just">
                  <a:lnSpc>
                    <a:spcPct val="150000"/>
                  </a:lnSpc>
                  <a:spcAft>
                    <a:spcPts val="0"/>
                  </a:spcAft>
                </a:pPr>
                <a:r>
                  <a:rPr lang="en-US" altLang="zh-CN" sz="2000" kern="100" dirty="0">
                    <a:cs typeface="Times New Roman" panose="02020603050405020304" pitchFamily="18" charset="0"/>
                  </a:rPr>
                  <a:t>	     //</a:t>
                </a:r>
                <a:r>
                  <a:rPr lang="zh-CN" altLang="en-US" sz="2000" kern="100" dirty="0">
                    <a:cs typeface="Times New Roman" panose="02020603050405020304" pitchFamily="18" charset="0"/>
                  </a:rPr>
                  <a:t>添加一条边</a:t>
                </a:r>
                <a:endParaRPr lang="en-US" altLang="zh-CN" sz="2000" kern="100" dirty="0">
                  <a:cs typeface="Times New Roman" panose="02020603050405020304" pitchFamily="18" charset="0"/>
                </a:endParaRPr>
              </a:p>
              <a:p>
                <a:pPr marL="1285875" lvl="4" indent="0" algn="just">
                  <a:lnSpc>
                    <a:spcPct val="150000"/>
                  </a:lnSpc>
                  <a:spcAft>
                    <a:spcPts val="0"/>
                  </a:spcAft>
                </a:pPr>
                <a:r>
                  <a:rPr lang="en-US" altLang="zh-CN" sz="2000" kern="100" dirty="0">
                    <a:cs typeface="Times New Roman" panose="02020603050405020304" pitchFamily="18" charset="0"/>
                  </a:rPr>
                  <a:t>	else</a:t>
                </a:r>
              </a:p>
              <a:p>
                <a:pPr marL="1285875" lvl="4" indent="0" algn="just">
                  <a:lnSpc>
                    <a:spcPct val="150000"/>
                  </a:lnSpc>
                  <a:spcAft>
                    <a:spcPts val="0"/>
                  </a:spcAft>
                </a:pPr>
                <a:r>
                  <a:rPr lang="en-US" altLang="zh-CN" sz="2000" kern="100" dirty="0">
                    <a:cs typeface="Times New Roman" panose="02020603050405020304" pitchFamily="18" charset="0"/>
                  </a:rPr>
                  <a:t>	    //</a:t>
                </a:r>
                <a:r>
                  <a:rPr lang="zh-CN" altLang="en-US" sz="2000" kern="100" dirty="0">
                    <a:cs typeface="Times New Roman" panose="02020603050405020304" pitchFamily="18" charset="0"/>
                  </a:rPr>
                  <a:t>不添加边</a:t>
                </a:r>
                <a:endParaRPr lang="en-US" altLang="zh-CN" sz="2000" kern="100" dirty="0">
                  <a:cs typeface="Times New Roman" panose="02020603050405020304" pitchFamily="18" charset="0"/>
                </a:endParaRPr>
              </a:p>
              <a:p>
                <a:pPr marL="1285875" lvl="4" indent="0" algn="just">
                  <a:lnSpc>
                    <a:spcPct val="150000"/>
                  </a:lnSpc>
                  <a:spcAft>
                    <a:spcPts val="0"/>
                  </a:spcAft>
                </a:pPr>
                <a:r>
                  <a:rPr lang="en-US" altLang="zh-CN" sz="2000" kern="100" dirty="0">
                    <a:cs typeface="Times New Roman" panose="02020603050405020304" pitchFamily="18" charset="0"/>
                  </a:rPr>
                  <a:t>}</a:t>
                </a:r>
                <a:endParaRPr lang="zh-CN" altLang="zh-CN" sz="2000" kern="100" dirty="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25370" y="814933"/>
                <a:ext cx="12684725" cy="5632311"/>
              </a:xfrm>
              <a:prstGeom prst="rect">
                <a:avLst/>
              </a:prstGeom>
              <a:blipFill>
                <a:blip r:embed="rId3"/>
                <a:stretch>
                  <a:fillRect l="-529" b="-1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595763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80703" y="336943"/>
            <a:ext cx="586699" cy="369332"/>
          </a:xfrm>
          <a:prstGeom prst="rect">
            <a:avLst/>
          </a:prstGeom>
          <a:noFill/>
        </p:spPr>
        <p:txBody>
          <a:bodyPr wrap="none" lIns="0" tIns="0" rIns="0" bIns="0" rtlCol="0">
            <a:spAutoFit/>
          </a:bodyPr>
          <a:lstStyle/>
          <a:p>
            <a:pPr defTabSz="964278"/>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SQL</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5" name="文本框 4">
            <a:extLst>
              <a:ext uri="{FF2B5EF4-FFF2-40B4-BE49-F238E27FC236}">
                <a16:creationId xmlns:a16="http://schemas.microsoft.com/office/drawing/2014/main" id="{030165D2-0479-4382-BA03-F50A5D4B0D8D}"/>
              </a:ext>
            </a:extLst>
          </p:cNvPr>
          <p:cNvSpPr txBox="1"/>
          <p:nvPr/>
        </p:nvSpPr>
        <p:spPr>
          <a:xfrm>
            <a:off x="679757" y="814933"/>
            <a:ext cx="10297144" cy="3785652"/>
          </a:xfrm>
          <a:prstGeom prst="rect">
            <a:avLst/>
          </a:prstGeom>
          <a:noFill/>
        </p:spPr>
        <p:txBody>
          <a:bodyPr wrap="square" rtlCol="0">
            <a:spAutoFit/>
          </a:bodyPr>
          <a:lstStyle/>
          <a:p>
            <a:r>
              <a:rPr lang="en-US" altLang="zh-CN" sz="2000" b="1" dirty="0"/>
              <a:t>(2)SQL</a:t>
            </a:r>
            <a:r>
              <a:rPr lang="zh-CN" altLang="en-US" sz="2000" b="1" dirty="0"/>
              <a:t>查询</a:t>
            </a:r>
            <a:endParaRPr lang="en-US" altLang="zh-CN" sz="2000" b="1" dirty="0"/>
          </a:p>
          <a:p>
            <a:endParaRPr lang="en-US" altLang="zh-CN" sz="2000" b="1" dirty="0"/>
          </a:p>
          <a:p>
            <a:r>
              <a:rPr lang="en-US" altLang="zh-CN" sz="2000" b="1" dirty="0"/>
              <a:t>——</a:t>
            </a:r>
            <a:r>
              <a:rPr lang="zh-CN" altLang="en-US" sz="2000" b="1" dirty="0"/>
              <a:t>可以对统计信息进行</a:t>
            </a:r>
            <a:r>
              <a:rPr lang="zh-CN" altLang="en-US" sz="2000" b="1" dirty="0">
                <a:solidFill>
                  <a:srgbClr val="FF0000"/>
                </a:solidFill>
              </a:rPr>
              <a:t>汇总</a:t>
            </a:r>
            <a:endParaRPr lang="en-US" altLang="zh-CN" sz="2000" b="1" dirty="0">
              <a:solidFill>
                <a:srgbClr val="FF0000"/>
              </a:solidFill>
            </a:endParaRPr>
          </a:p>
          <a:p>
            <a:r>
              <a:rPr lang="en-US" altLang="zh-CN" sz="2000" b="1" dirty="0"/>
              <a:t>SELECT AVG(DEGREE)</a:t>
            </a:r>
          </a:p>
          <a:p>
            <a:r>
              <a:rPr lang="en-US" altLang="zh-CN" sz="2000" b="1" dirty="0"/>
              <a:t>FROM SCORE</a:t>
            </a:r>
          </a:p>
          <a:p>
            <a:r>
              <a:rPr lang="en-US" altLang="zh-CN" sz="2000" b="1" dirty="0">
                <a:solidFill>
                  <a:srgbClr val="FF0000"/>
                </a:solidFill>
              </a:rPr>
              <a:t>GROUP</a:t>
            </a:r>
            <a:r>
              <a:rPr lang="en-US" altLang="zh-CN" sz="2000" b="1" dirty="0"/>
              <a:t> BY SNO</a:t>
            </a:r>
          </a:p>
          <a:p>
            <a:endParaRPr lang="en-US" altLang="zh-CN" sz="2000" b="1" dirty="0"/>
          </a:p>
          <a:p>
            <a:r>
              <a:rPr lang="en-US" altLang="zh-CN" sz="2000" b="1" dirty="0"/>
              <a:t>——</a:t>
            </a:r>
            <a:r>
              <a:rPr lang="zh-CN" altLang="en-US" sz="2000" b="1" dirty="0"/>
              <a:t>可以对统计信息进行</a:t>
            </a:r>
            <a:r>
              <a:rPr lang="zh-CN" altLang="en-US" sz="2000" b="1" dirty="0">
                <a:solidFill>
                  <a:srgbClr val="FF0000"/>
                </a:solidFill>
              </a:rPr>
              <a:t>条件汇总</a:t>
            </a:r>
            <a:endParaRPr lang="en-US" altLang="zh-CN" sz="2000" b="1" dirty="0">
              <a:solidFill>
                <a:srgbClr val="FF0000"/>
              </a:solidFill>
            </a:endParaRPr>
          </a:p>
          <a:p>
            <a:r>
              <a:rPr lang="en-US" altLang="zh-CN" sz="2000" b="1" dirty="0"/>
              <a:t>SELECT AVG(DEGREE)</a:t>
            </a:r>
          </a:p>
          <a:p>
            <a:r>
              <a:rPr lang="en-US" altLang="zh-CN" sz="2000" b="1" dirty="0"/>
              <a:t>FROM SCORE</a:t>
            </a:r>
          </a:p>
          <a:p>
            <a:r>
              <a:rPr lang="en-US" altLang="zh-CN" sz="2000" b="1" dirty="0">
                <a:solidFill>
                  <a:srgbClr val="FF0000"/>
                </a:solidFill>
              </a:rPr>
              <a:t>GROUP</a:t>
            </a:r>
            <a:r>
              <a:rPr lang="en-US" altLang="zh-CN" sz="2000" b="1" dirty="0"/>
              <a:t> BY SNO</a:t>
            </a:r>
          </a:p>
          <a:p>
            <a:r>
              <a:rPr lang="en-US" altLang="zh-CN" sz="2000" b="1" dirty="0">
                <a:solidFill>
                  <a:srgbClr val="FF0000"/>
                </a:solidFill>
              </a:rPr>
              <a:t>HAVING</a:t>
            </a:r>
            <a:r>
              <a:rPr lang="en-US" altLang="zh-CN" sz="2000" b="1" dirty="0"/>
              <a:t> AVG(DEGREE)&gt;80</a:t>
            </a:r>
          </a:p>
        </p:txBody>
      </p:sp>
      <p:sp>
        <p:nvSpPr>
          <p:cNvPr id="6" name="文本框 5">
            <a:extLst>
              <a:ext uri="{FF2B5EF4-FFF2-40B4-BE49-F238E27FC236}">
                <a16:creationId xmlns:a16="http://schemas.microsoft.com/office/drawing/2014/main" id="{5480A243-1ED8-4943-8D8D-AD7102BE3EEC}"/>
              </a:ext>
            </a:extLst>
          </p:cNvPr>
          <p:cNvSpPr txBox="1"/>
          <p:nvPr/>
        </p:nvSpPr>
        <p:spPr>
          <a:xfrm>
            <a:off x="380703" y="336943"/>
            <a:ext cx="1008112" cy="369332"/>
          </a:xfrm>
          <a:prstGeom prst="rect">
            <a:avLst/>
          </a:prstGeom>
          <a:noFill/>
        </p:spPr>
        <p:txBody>
          <a:bodyPr wrap="square" lIns="0" tIns="0" rIns="0" bIns="0" rtlCol="0">
            <a:spAutoFit/>
          </a:bodyPr>
          <a:lstStyle/>
          <a:p>
            <a:pPr defTabSz="964278"/>
            <a:r>
              <a:rPr lang="en-US" altLang="zh-CN" sz="2400" b="1" dirty="0">
                <a:solidFill>
                  <a:srgbClr val="0F6FC6"/>
                </a:solidFill>
                <a:latin typeface="微软雅黑" panose="020B0503020204020204" pitchFamily="34" charset="-122"/>
                <a:ea typeface="微软雅黑" panose="020B0503020204020204" pitchFamily="34" charset="-122"/>
                <a:cs typeface="+mn-ea"/>
                <a:sym typeface="+mn-lt"/>
              </a:rPr>
              <a:t>SQL</a:t>
            </a:r>
            <a:endParaRPr lang="zh-CN" altLang="en-US" sz="2400" b="1" dirty="0">
              <a:solidFill>
                <a:srgbClr val="0F6FC6"/>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524632072"/>
      </p:ext>
    </p:extLst>
  </p:cSld>
  <p:clrMapOvr>
    <a:masterClrMapping/>
  </p:clrMapOvr>
  <mc:AlternateContent xmlns:mc="http://schemas.openxmlformats.org/markup-compatibility/2006" xmlns:p14="http://schemas.microsoft.com/office/powerpoint/2010/main">
    <mc:Choice Requires="p14">
      <p:transition spd="slow" p14:dur="1200" advTm="4000">
        <p14:prism/>
      </p:transition>
    </mc:Choice>
    <mc:Fallback xmlns="">
      <p:transition spd="slow" advTm="400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80703" y="336943"/>
            <a:ext cx="1008112" cy="369332"/>
          </a:xfrm>
          <a:prstGeom prst="rect">
            <a:avLst/>
          </a:prstGeom>
          <a:noFill/>
        </p:spPr>
        <p:txBody>
          <a:bodyPr wrap="square" lIns="0" tIns="0" rIns="0" bIns="0" rtlCol="0">
            <a:spAutoFit/>
          </a:bodyPr>
          <a:lstStyle/>
          <a:p>
            <a:pPr defTabSz="964278"/>
            <a:r>
              <a:rPr lang="en-US" altLang="zh-CN" sz="2400" b="1" dirty="0">
                <a:solidFill>
                  <a:srgbClr val="0F6FC6"/>
                </a:solidFill>
                <a:latin typeface="微软雅黑" panose="020B0503020204020204" pitchFamily="34" charset="-122"/>
                <a:ea typeface="微软雅黑" panose="020B0503020204020204" pitchFamily="34" charset="-122"/>
                <a:cs typeface="+mn-ea"/>
                <a:sym typeface="+mn-lt"/>
              </a:rPr>
              <a:t>SQL</a:t>
            </a:r>
            <a:endParaRPr lang="zh-CN" altLang="en-US" sz="2400" b="1" dirty="0">
              <a:solidFill>
                <a:srgbClr val="0F6FC6"/>
              </a:solidFill>
              <a:latin typeface="微软雅黑" panose="020B0503020204020204" pitchFamily="34" charset="-122"/>
              <a:ea typeface="微软雅黑" panose="020B0503020204020204" pitchFamily="34" charset="-122"/>
              <a:cs typeface="+mn-ea"/>
              <a:sym typeface="+mn-lt"/>
            </a:endParaRPr>
          </a:p>
        </p:txBody>
      </p:sp>
      <p:sp>
        <p:nvSpPr>
          <p:cNvPr id="5" name="文本框 4">
            <a:extLst>
              <a:ext uri="{FF2B5EF4-FFF2-40B4-BE49-F238E27FC236}">
                <a16:creationId xmlns:a16="http://schemas.microsoft.com/office/drawing/2014/main" id="{030165D2-0479-4382-BA03-F50A5D4B0D8D}"/>
              </a:ext>
            </a:extLst>
          </p:cNvPr>
          <p:cNvSpPr txBox="1"/>
          <p:nvPr/>
        </p:nvSpPr>
        <p:spPr>
          <a:xfrm>
            <a:off x="641797" y="849309"/>
            <a:ext cx="10297144" cy="4062651"/>
          </a:xfrm>
          <a:prstGeom prst="rect">
            <a:avLst/>
          </a:prstGeom>
          <a:noFill/>
        </p:spPr>
        <p:txBody>
          <a:bodyPr wrap="square" rtlCol="0">
            <a:spAutoFit/>
          </a:bodyPr>
          <a:lstStyle/>
          <a:p>
            <a:r>
              <a:rPr lang="en-US" altLang="zh-CN" sz="2000" b="1" dirty="0"/>
              <a:t>(2)SQL</a:t>
            </a:r>
            <a:r>
              <a:rPr lang="zh-CN" altLang="en-US" sz="2000" b="1" dirty="0"/>
              <a:t>查询</a:t>
            </a:r>
            <a:endParaRPr lang="en-US" altLang="zh-CN" sz="2000" b="1" dirty="0"/>
          </a:p>
          <a:p>
            <a:endParaRPr lang="en-US" altLang="zh-CN" sz="2000" b="1" dirty="0"/>
          </a:p>
          <a:p>
            <a:r>
              <a:rPr lang="zh-CN" altLang="en-US" sz="2000" b="1" dirty="0"/>
              <a:t>③</a:t>
            </a:r>
            <a:r>
              <a:rPr lang="zh-CN" altLang="en-US" sz="2000" b="1" dirty="0">
                <a:solidFill>
                  <a:srgbClr val="FF0000"/>
                </a:solidFill>
              </a:rPr>
              <a:t>多表查询</a:t>
            </a:r>
            <a:endParaRPr lang="en-US" altLang="zh-CN" sz="2000" b="1" dirty="0">
              <a:solidFill>
                <a:srgbClr val="FF0000"/>
              </a:solidFill>
            </a:endParaRPr>
          </a:p>
          <a:p>
            <a:r>
              <a:rPr lang="en-US" altLang="zh-CN" sz="2000" b="1" dirty="0"/>
              <a:t>SELECT SNAME , CLASS, CNO, DEGREE</a:t>
            </a:r>
          </a:p>
          <a:p>
            <a:r>
              <a:rPr lang="en-US" altLang="zh-CN" sz="2000" b="1" dirty="0">
                <a:solidFill>
                  <a:srgbClr val="FF0000"/>
                </a:solidFill>
              </a:rPr>
              <a:t>FROM STUDENT, SCORE </a:t>
            </a:r>
            <a:r>
              <a:rPr lang="en-US" altLang="zh-CN" sz="2000" b="1" dirty="0"/>
              <a:t>—— </a:t>
            </a:r>
            <a:r>
              <a:rPr lang="zh-CN" altLang="en-US" sz="2000" b="1" dirty="0"/>
              <a:t>多个表</a:t>
            </a:r>
            <a:endParaRPr lang="en-US" altLang="zh-CN" sz="2000" b="1" dirty="0"/>
          </a:p>
          <a:p>
            <a:r>
              <a:rPr lang="en-US" altLang="zh-CN" sz="2000" b="1" dirty="0">
                <a:solidFill>
                  <a:srgbClr val="FF0000"/>
                </a:solidFill>
              </a:rPr>
              <a:t>WHERE</a:t>
            </a:r>
            <a:r>
              <a:rPr lang="en-US" altLang="zh-CN" sz="2000" b="1" dirty="0"/>
              <a:t> </a:t>
            </a:r>
            <a:r>
              <a:rPr lang="en-US" altLang="zh-CN" sz="2000" b="1" dirty="0">
                <a:solidFill>
                  <a:srgbClr val="FF0000"/>
                </a:solidFill>
              </a:rPr>
              <a:t>STUDENT.SNO = SCORE.SNO </a:t>
            </a:r>
            <a:r>
              <a:rPr lang="en-US" altLang="zh-CN" sz="2000" b="1" dirty="0"/>
              <a:t>——</a:t>
            </a:r>
            <a:r>
              <a:rPr lang="zh-CN" altLang="en-US" sz="2000" b="1" dirty="0"/>
              <a:t>利用多个表的共有信息进行查询</a:t>
            </a:r>
            <a:endParaRPr lang="en-US" altLang="zh-CN" sz="2000" b="1" dirty="0"/>
          </a:p>
          <a:p>
            <a:r>
              <a:rPr lang="en-US" altLang="zh-CN" sz="2000" b="1" dirty="0"/>
              <a:t>ORDER BY CLASS</a:t>
            </a:r>
          </a:p>
          <a:p>
            <a:endParaRPr lang="en-US" altLang="zh-CN" sz="2000" b="1" dirty="0"/>
          </a:p>
          <a:p>
            <a:r>
              <a:rPr lang="en-US" altLang="zh-CN" sz="2000" b="1" dirty="0"/>
              <a:t>——</a:t>
            </a:r>
            <a:r>
              <a:rPr lang="zh-CN" altLang="en-US" sz="2000" b="1" dirty="0"/>
              <a:t>可以利用</a:t>
            </a:r>
            <a:r>
              <a:rPr lang="en-US" altLang="zh-CN" sz="2000" b="1" dirty="0"/>
              <a:t>JOIN ON</a:t>
            </a:r>
            <a:r>
              <a:rPr lang="zh-CN" altLang="en-US" sz="2000" b="1" dirty="0"/>
              <a:t>进行多表查询</a:t>
            </a:r>
            <a:endParaRPr lang="en-US" altLang="zh-CN" sz="2000" b="1" dirty="0"/>
          </a:p>
          <a:p>
            <a:r>
              <a:rPr lang="en-US" altLang="zh-CN" sz="2000" b="1" dirty="0"/>
              <a:t>SELECT SNAME , CLASS, CNO, DEGREE</a:t>
            </a:r>
          </a:p>
          <a:p>
            <a:r>
              <a:rPr lang="en-US" altLang="zh-CN" sz="2000" b="1" dirty="0"/>
              <a:t>FROM STUDENT</a:t>
            </a:r>
          </a:p>
          <a:p>
            <a:r>
              <a:rPr lang="en-US" altLang="zh-CN" sz="2000" b="1" dirty="0">
                <a:solidFill>
                  <a:srgbClr val="FF0000"/>
                </a:solidFill>
              </a:rPr>
              <a:t>JOIN</a:t>
            </a:r>
            <a:r>
              <a:rPr lang="en-US" altLang="zh-CN" sz="2000" b="1" dirty="0"/>
              <a:t> SCORE </a:t>
            </a:r>
            <a:r>
              <a:rPr lang="en-US" altLang="zh-CN" sz="2000" b="1" dirty="0">
                <a:solidFill>
                  <a:srgbClr val="FF0000"/>
                </a:solidFill>
              </a:rPr>
              <a:t>ON </a:t>
            </a:r>
            <a:r>
              <a:rPr lang="en-US" altLang="zh-CN" sz="2000" b="1" dirty="0"/>
              <a:t>STUDENT.SNO = SCORE.SNO ——</a:t>
            </a:r>
            <a:r>
              <a:rPr lang="zh-CN" altLang="en-US" sz="2000" b="1" dirty="0"/>
              <a:t>添加</a:t>
            </a:r>
            <a:r>
              <a:rPr lang="en-US" altLang="zh-CN" sz="2000" b="1" dirty="0"/>
              <a:t>SCORE</a:t>
            </a:r>
            <a:r>
              <a:rPr lang="zh-CN" altLang="en-US" sz="2000" b="1" dirty="0"/>
              <a:t>表到查询内容</a:t>
            </a:r>
            <a:endParaRPr lang="en-US" altLang="zh-CN" sz="2000" b="1" dirty="0"/>
          </a:p>
          <a:p>
            <a:r>
              <a:rPr lang="en-US" altLang="zh-CN" sz="2000" b="1" dirty="0"/>
              <a:t>ORDER BY NAME</a:t>
            </a:r>
          </a:p>
        </p:txBody>
      </p:sp>
    </p:spTree>
    <p:extLst>
      <p:ext uri="{BB962C8B-B14F-4D97-AF65-F5344CB8AC3E}">
        <p14:creationId xmlns:p14="http://schemas.microsoft.com/office/powerpoint/2010/main" val="3613405306"/>
      </p:ext>
    </p:extLst>
  </p:cSld>
  <p:clrMapOvr>
    <a:masterClrMapping/>
  </p:clrMapOvr>
  <mc:AlternateContent xmlns:mc="http://schemas.openxmlformats.org/markup-compatibility/2006" xmlns:p14="http://schemas.microsoft.com/office/powerpoint/2010/main">
    <mc:Choice Requires="p14">
      <p:transition spd="slow" p14:dur="1200" advTm="4000">
        <p14:prism/>
      </p:transition>
    </mc:Choice>
    <mc:Fallback xmlns="">
      <p:transition spd="slow" advTm="4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303957"/>
            <a:ext cx="1231106"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题目分析</a:t>
            </a:r>
          </a:p>
        </p:txBody>
      </p:sp>
      <p:sp>
        <p:nvSpPr>
          <p:cNvPr id="2" name="矩形 1"/>
          <p:cNvSpPr/>
          <p:nvPr/>
        </p:nvSpPr>
        <p:spPr>
          <a:xfrm>
            <a:off x="225370" y="810745"/>
            <a:ext cx="12633380" cy="1477328"/>
          </a:xfrm>
          <a:prstGeom prst="rect">
            <a:avLst/>
          </a:prstGeom>
        </p:spPr>
        <p:txBody>
          <a:bodyPr wrap="square">
            <a:spAutoFit/>
          </a:bodyPr>
          <a:lstStyle/>
          <a:p>
            <a:pPr lvl="0" algn="just">
              <a:lnSpc>
                <a:spcPct val="150000"/>
              </a:lnSpc>
              <a:spcAft>
                <a:spcPts val="0"/>
              </a:spcAft>
            </a:pPr>
            <a:r>
              <a:rPr lang="en-US" altLang="zh-CN" sz="2000" b="1" kern="100" dirty="0">
                <a:cs typeface="Times New Roman" panose="02020603050405020304" pitchFamily="18" charset="0"/>
              </a:rPr>
              <a:t>2. </a:t>
            </a:r>
            <a:r>
              <a:rPr lang="zh-CN" altLang="zh-CN" sz="2000" b="1" kern="100" dirty="0">
                <a:cs typeface="Times New Roman" panose="02020603050405020304" pitchFamily="18" charset="0"/>
              </a:rPr>
              <a:t>计算该图的度分布、聚类系数和平均路径长度。</a:t>
            </a:r>
            <a:endParaRPr lang="en-US" altLang="zh-CN" sz="2000" b="1" kern="100" dirty="0">
              <a:cs typeface="Times New Roman" panose="02020603050405020304" pitchFamily="18" charset="0"/>
            </a:endParaRPr>
          </a:p>
          <a:p>
            <a:pPr algn="just">
              <a:lnSpc>
                <a:spcPct val="150000"/>
              </a:lnSpc>
              <a:spcAft>
                <a:spcPts val="0"/>
              </a:spcAft>
            </a:pPr>
            <a:r>
              <a:rPr lang="en-US" altLang="zh-CN" sz="2000" b="1" kern="100" dirty="0">
                <a:cs typeface="Times New Roman" panose="02020603050405020304" pitchFamily="18" charset="0"/>
              </a:rPr>
              <a:t>(1) </a:t>
            </a:r>
            <a:r>
              <a:rPr lang="zh-CN" altLang="en-US" sz="2000" b="1" kern="100" dirty="0">
                <a:cs typeface="Times New Roman" panose="02020603050405020304" pitchFamily="18" charset="0"/>
              </a:rPr>
              <a:t>度分布</a:t>
            </a:r>
            <a:endParaRPr lang="en-US" altLang="zh-CN" sz="2000" b="1" kern="100" dirty="0">
              <a:cs typeface="Times New Roman" panose="02020603050405020304" pitchFamily="18" charset="0"/>
            </a:endParaRPr>
          </a:p>
          <a:p>
            <a:pPr lvl="0" algn="just">
              <a:lnSpc>
                <a:spcPct val="150000"/>
              </a:lnSpc>
              <a:spcAft>
                <a:spcPts val="0"/>
              </a:spcAft>
            </a:pPr>
            <a:endParaRPr lang="en-US" altLang="zh-CN" sz="2000" kern="100" dirty="0">
              <a:cs typeface="Times New Roman" panose="02020603050405020304" pitchFamily="18" charset="0"/>
            </a:endParaRPr>
          </a:p>
        </p:txBody>
      </p:sp>
      <p:sp>
        <p:nvSpPr>
          <p:cNvPr id="5" name="TextBox 9"/>
          <p:cNvSpPr txBox="1"/>
          <p:nvPr/>
        </p:nvSpPr>
        <p:spPr>
          <a:xfrm>
            <a:off x="7636627" y="3673358"/>
            <a:ext cx="2658794" cy="1569660"/>
          </a:xfrm>
          <a:prstGeom prst="rect">
            <a:avLst/>
          </a:prstGeom>
          <a:noFill/>
        </p:spPr>
        <p:txBody>
          <a:bodyPr wrap="square" rtlCol="0">
            <a:spAutoFit/>
          </a:bodyPr>
          <a:lstStyle/>
          <a:p>
            <a:r>
              <a:rPr lang="en-US" altLang="zh-CN" sz="2400" b="0" u="none" dirty="0"/>
              <a:t>P(k=1)=1/6</a:t>
            </a:r>
          </a:p>
          <a:p>
            <a:r>
              <a:rPr lang="en-US" altLang="zh-CN" sz="2400" b="0" u="none" dirty="0"/>
              <a:t>P(k=2)=2/6</a:t>
            </a:r>
          </a:p>
          <a:p>
            <a:r>
              <a:rPr lang="en-US" altLang="zh-CN" sz="2400" b="0" u="none" dirty="0"/>
              <a:t>P(k=3)=2/6</a:t>
            </a:r>
          </a:p>
          <a:p>
            <a:r>
              <a:rPr lang="en-US" altLang="zh-CN" sz="2400" b="0" u="none" dirty="0"/>
              <a:t>P(k=5)=</a:t>
            </a:r>
            <a:r>
              <a:rPr lang="en-US" altLang="zh-CN" sz="2400" dirty="0"/>
              <a:t>1</a:t>
            </a:r>
            <a:r>
              <a:rPr lang="en-US" altLang="zh-CN" sz="2400" b="0" u="none" dirty="0"/>
              <a:t>/6</a:t>
            </a:r>
            <a:endParaRPr lang="zh-CN" altLang="en-US" sz="2400" b="0" u="none" dirty="0"/>
          </a:p>
        </p:txBody>
      </p:sp>
      <p:sp>
        <p:nvSpPr>
          <p:cNvPr id="6" name="TextBox 4"/>
          <p:cNvSpPr txBox="1"/>
          <p:nvPr/>
        </p:nvSpPr>
        <p:spPr>
          <a:xfrm>
            <a:off x="1018145" y="1939855"/>
            <a:ext cx="9312812" cy="583108"/>
          </a:xfrm>
          <a:prstGeom prst="rect">
            <a:avLst/>
          </a:prstGeom>
          <a:noFill/>
        </p:spPr>
        <p:txBody>
          <a:bodyPr wrap="square" rtlCol="0">
            <a:spAutoFit/>
          </a:bodyPr>
          <a:lstStyle/>
          <a:p>
            <a:pPr marL="342900" indent="-342900">
              <a:lnSpc>
                <a:spcPct val="150000"/>
              </a:lnSpc>
              <a:buFont typeface="Wingdings" pitchFamily="2" charset="2"/>
              <a:buChar char="ü"/>
            </a:pPr>
            <a:r>
              <a:rPr lang="zh-CN" altLang="en-US" sz="2400" b="1" u="none" dirty="0"/>
              <a:t>无向图度分布</a:t>
            </a:r>
            <a:r>
              <a:rPr lang="zh-CN" altLang="en-US" sz="2400" u="none" dirty="0"/>
              <a:t>：任选一个节点，度值为</a:t>
            </a:r>
            <a:r>
              <a:rPr lang="en-US" altLang="zh-CN" sz="2400" u="none" dirty="0"/>
              <a:t>K</a:t>
            </a:r>
            <a:r>
              <a:rPr lang="zh-CN" altLang="en-US" sz="2400" u="none" dirty="0"/>
              <a:t>的概率。</a:t>
            </a:r>
            <a:endParaRPr lang="en-US" altLang="zh-CN" sz="2400" dirty="0"/>
          </a:p>
        </p:txBody>
      </p:sp>
      <p:grpSp>
        <p:nvGrpSpPr>
          <p:cNvPr id="7" name="组合 6"/>
          <p:cNvGrpSpPr/>
          <p:nvPr/>
        </p:nvGrpSpPr>
        <p:grpSpPr>
          <a:xfrm>
            <a:off x="2546445" y="3387293"/>
            <a:ext cx="2753254" cy="2317264"/>
            <a:chOff x="1437249" y="1692813"/>
            <a:chExt cx="3136172" cy="2821993"/>
          </a:xfrm>
        </p:grpSpPr>
        <p:sp>
          <p:nvSpPr>
            <p:cNvPr id="8" name="椭圆 7"/>
            <p:cNvSpPr/>
            <p:nvPr/>
          </p:nvSpPr>
          <p:spPr>
            <a:xfrm>
              <a:off x="2630658" y="2926080"/>
              <a:ext cx="468000" cy="468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b="1" u="none" dirty="0">
                  <a:solidFill>
                    <a:schemeClr val="bg2">
                      <a:lumMod val="10000"/>
                    </a:schemeClr>
                  </a:solidFill>
                </a:rPr>
                <a:t>1</a:t>
              </a:r>
              <a:endParaRPr lang="zh-CN" altLang="en-US" b="1" u="none" dirty="0">
                <a:solidFill>
                  <a:schemeClr val="bg2">
                    <a:lumMod val="10000"/>
                  </a:schemeClr>
                </a:solidFill>
              </a:endParaRPr>
            </a:p>
          </p:txBody>
        </p:sp>
        <p:sp>
          <p:nvSpPr>
            <p:cNvPr id="9" name="椭圆 8"/>
            <p:cNvSpPr/>
            <p:nvPr/>
          </p:nvSpPr>
          <p:spPr>
            <a:xfrm>
              <a:off x="4105421" y="3964744"/>
              <a:ext cx="468000" cy="468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b="1" u="none" dirty="0">
                  <a:solidFill>
                    <a:schemeClr val="bg2">
                      <a:lumMod val="10000"/>
                    </a:schemeClr>
                  </a:solidFill>
                </a:rPr>
                <a:t>6</a:t>
              </a:r>
              <a:endParaRPr lang="zh-CN" altLang="en-US" b="1" u="none" dirty="0">
                <a:solidFill>
                  <a:schemeClr val="bg2">
                    <a:lumMod val="10000"/>
                  </a:schemeClr>
                </a:solidFill>
              </a:endParaRPr>
            </a:p>
          </p:txBody>
        </p:sp>
        <p:sp>
          <p:nvSpPr>
            <p:cNvPr id="10" name="椭圆 9"/>
            <p:cNvSpPr/>
            <p:nvPr/>
          </p:nvSpPr>
          <p:spPr>
            <a:xfrm>
              <a:off x="2386818" y="4046806"/>
              <a:ext cx="468000" cy="468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b="1" u="none" dirty="0">
                  <a:solidFill>
                    <a:schemeClr val="bg2">
                      <a:lumMod val="10000"/>
                    </a:schemeClr>
                  </a:solidFill>
                </a:rPr>
                <a:t>5</a:t>
              </a:r>
              <a:endParaRPr lang="zh-CN" altLang="en-US" b="1" u="none" dirty="0">
                <a:solidFill>
                  <a:schemeClr val="bg2">
                    <a:lumMod val="10000"/>
                  </a:schemeClr>
                </a:solidFill>
              </a:endParaRPr>
            </a:p>
          </p:txBody>
        </p:sp>
        <p:sp>
          <p:nvSpPr>
            <p:cNvPr id="11" name="椭圆 10"/>
            <p:cNvSpPr/>
            <p:nvPr/>
          </p:nvSpPr>
          <p:spPr>
            <a:xfrm>
              <a:off x="3903784" y="2370407"/>
              <a:ext cx="468000" cy="468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b="1" u="none" dirty="0">
                  <a:solidFill>
                    <a:schemeClr val="bg2">
                      <a:lumMod val="10000"/>
                    </a:schemeClr>
                  </a:solidFill>
                </a:rPr>
                <a:t>2</a:t>
              </a:r>
              <a:endParaRPr lang="zh-CN" altLang="en-US" b="1" u="none" dirty="0">
                <a:solidFill>
                  <a:schemeClr val="bg2">
                    <a:lumMod val="10000"/>
                  </a:schemeClr>
                </a:solidFill>
              </a:endParaRPr>
            </a:p>
          </p:txBody>
        </p:sp>
        <p:sp>
          <p:nvSpPr>
            <p:cNvPr id="12" name="椭圆 11"/>
            <p:cNvSpPr/>
            <p:nvPr/>
          </p:nvSpPr>
          <p:spPr>
            <a:xfrm>
              <a:off x="2522807" y="1692813"/>
              <a:ext cx="468000" cy="468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b="1" u="none" dirty="0">
                  <a:solidFill>
                    <a:schemeClr val="bg2">
                      <a:lumMod val="10000"/>
                    </a:schemeClr>
                  </a:solidFill>
                </a:rPr>
                <a:t>3</a:t>
              </a:r>
              <a:endParaRPr lang="zh-CN" altLang="en-US" b="1" u="none" dirty="0">
                <a:solidFill>
                  <a:schemeClr val="bg2">
                    <a:lumMod val="10000"/>
                  </a:schemeClr>
                </a:solidFill>
              </a:endParaRPr>
            </a:p>
          </p:txBody>
        </p:sp>
        <p:sp>
          <p:nvSpPr>
            <p:cNvPr id="13" name="椭圆 12"/>
            <p:cNvSpPr/>
            <p:nvPr/>
          </p:nvSpPr>
          <p:spPr>
            <a:xfrm>
              <a:off x="1437249" y="2928425"/>
              <a:ext cx="468000" cy="468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b="1" u="none" dirty="0">
                  <a:solidFill>
                    <a:schemeClr val="bg2">
                      <a:lumMod val="10000"/>
                    </a:schemeClr>
                  </a:solidFill>
                </a:rPr>
                <a:t>4</a:t>
              </a:r>
              <a:endParaRPr lang="zh-CN" altLang="en-US" b="1" u="none" dirty="0">
                <a:solidFill>
                  <a:schemeClr val="bg2">
                    <a:lumMod val="10000"/>
                  </a:schemeClr>
                </a:solidFill>
              </a:endParaRPr>
            </a:p>
          </p:txBody>
        </p:sp>
        <p:cxnSp>
          <p:nvCxnSpPr>
            <p:cNvPr id="14" name="直接连接符 13"/>
            <p:cNvCxnSpPr>
              <a:stCxn id="8" idx="2"/>
              <a:endCxn id="13" idx="6"/>
            </p:cNvCxnSpPr>
            <p:nvPr/>
          </p:nvCxnSpPr>
          <p:spPr>
            <a:xfrm flipH="1">
              <a:off x="1905249" y="3160080"/>
              <a:ext cx="725409" cy="0"/>
            </a:xfrm>
            <a:prstGeom prst="line">
              <a:avLst/>
            </a:prstGeom>
          </p:spPr>
          <p:style>
            <a:lnRef idx="1">
              <a:schemeClr val="dk1"/>
            </a:lnRef>
            <a:fillRef idx="0">
              <a:schemeClr val="dk1"/>
            </a:fillRef>
            <a:effectRef idx="0">
              <a:schemeClr val="dk1"/>
            </a:effectRef>
            <a:fontRef idx="minor">
              <a:schemeClr val="tx1"/>
            </a:fontRef>
          </p:style>
        </p:cxnSp>
        <p:cxnSp>
          <p:nvCxnSpPr>
            <p:cNvPr id="15" name="直接连接符 14"/>
            <p:cNvCxnSpPr>
              <a:stCxn id="8" idx="5"/>
              <a:endCxn id="9" idx="1"/>
            </p:cNvCxnSpPr>
            <p:nvPr/>
          </p:nvCxnSpPr>
          <p:spPr>
            <a:xfrm>
              <a:off x="3030121" y="3325543"/>
              <a:ext cx="1143837" cy="707738"/>
            </a:xfrm>
            <a:prstGeom prst="line">
              <a:avLst/>
            </a:prstGeom>
          </p:spPr>
          <p:style>
            <a:lnRef idx="1">
              <a:schemeClr val="dk1"/>
            </a:lnRef>
            <a:fillRef idx="0">
              <a:schemeClr val="dk1"/>
            </a:fillRef>
            <a:effectRef idx="0">
              <a:schemeClr val="dk1"/>
            </a:effectRef>
            <a:fontRef idx="minor">
              <a:schemeClr val="tx1"/>
            </a:fontRef>
          </p:style>
        </p:cxnSp>
        <p:cxnSp>
          <p:nvCxnSpPr>
            <p:cNvPr id="16" name="直接连接符 15"/>
            <p:cNvCxnSpPr>
              <a:stCxn id="8" idx="4"/>
              <a:endCxn id="10" idx="0"/>
            </p:cNvCxnSpPr>
            <p:nvPr/>
          </p:nvCxnSpPr>
          <p:spPr>
            <a:xfrm flipH="1">
              <a:off x="2620818" y="3394080"/>
              <a:ext cx="243840" cy="652726"/>
            </a:xfrm>
            <a:prstGeom prst="line">
              <a:avLst/>
            </a:prstGeom>
          </p:spPr>
          <p:style>
            <a:lnRef idx="1">
              <a:schemeClr val="dk1"/>
            </a:lnRef>
            <a:fillRef idx="0">
              <a:schemeClr val="dk1"/>
            </a:fillRef>
            <a:effectRef idx="0">
              <a:schemeClr val="dk1"/>
            </a:effectRef>
            <a:fontRef idx="minor">
              <a:schemeClr val="tx1"/>
            </a:fontRef>
          </p:style>
        </p:cxnSp>
        <p:cxnSp>
          <p:nvCxnSpPr>
            <p:cNvPr id="17" name="直接连接符 16"/>
            <p:cNvCxnSpPr>
              <a:stCxn id="10" idx="1"/>
              <a:endCxn id="13" idx="5"/>
            </p:cNvCxnSpPr>
            <p:nvPr/>
          </p:nvCxnSpPr>
          <p:spPr>
            <a:xfrm flipH="1" flipV="1">
              <a:off x="1836712" y="3327888"/>
              <a:ext cx="618643" cy="787455"/>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a:stCxn id="12" idx="3"/>
              <a:endCxn id="13" idx="7"/>
            </p:cNvCxnSpPr>
            <p:nvPr/>
          </p:nvCxnSpPr>
          <p:spPr>
            <a:xfrm flipH="1">
              <a:off x="1836712" y="2092276"/>
              <a:ext cx="754632" cy="904686"/>
            </a:xfrm>
            <a:prstGeom prst="line">
              <a:avLst/>
            </a:prstGeom>
          </p:spPr>
          <p:style>
            <a:lnRef idx="1">
              <a:schemeClr val="dk1"/>
            </a:lnRef>
            <a:fillRef idx="0">
              <a:schemeClr val="dk1"/>
            </a:fillRef>
            <a:effectRef idx="0">
              <a:schemeClr val="dk1"/>
            </a:effectRef>
            <a:fontRef idx="minor">
              <a:schemeClr val="tx1"/>
            </a:fontRef>
          </p:style>
        </p:cxnSp>
        <p:cxnSp>
          <p:nvCxnSpPr>
            <p:cNvPr id="19" name="直接连接符 18"/>
            <p:cNvCxnSpPr>
              <a:stCxn id="12" idx="4"/>
              <a:endCxn id="8" idx="0"/>
            </p:cNvCxnSpPr>
            <p:nvPr/>
          </p:nvCxnSpPr>
          <p:spPr>
            <a:xfrm>
              <a:off x="2756807" y="2160813"/>
              <a:ext cx="107851" cy="765267"/>
            </a:xfrm>
            <a:prstGeom prst="line">
              <a:avLst/>
            </a:prstGeom>
          </p:spPr>
          <p:style>
            <a:lnRef idx="1">
              <a:schemeClr val="dk1"/>
            </a:lnRef>
            <a:fillRef idx="0">
              <a:schemeClr val="dk1"/>
            </a:fillRef>
            <a:effectRef idx="0">
              <a:schemeClr val="dk1"/>
            </a:effectRef>
            <a:fontRef idx="minor">
              <a:schemeClr val="tx1"/>
            </a:fontRef>
          </p:style>
        </p:cxnSp>
        <p:cxnSp>
          <p:nvCxnSpPr>
            <p:cNvPr id="20" name="直接连接符 19"/>
            <p:cNvCxnSpPr>
              <a:stCxn id="12" idx="6"/>
              <a:endCxn id="11" idx="1"/>
            </p:cNvCxnSpPr>
            <p:nvPr/>
          </p:nvCxnSpPr>
          <p:spPr>
            <a:xfrm>
              <a:off x="2990807" y="1926813"/>
              <a:ext cx="981514" cy="512131"/>
            </a:xfrm>
            <a:prstGeom prst="line">
              <a:avLst/>
            </a:prstGeom>
          </p:spPr>
          <p:style>
            <a:lnRef idx="1">
              <a:schemeClr val="dk1"/>
            </a:lnRef>
            <a:fillRef idx="0">
              <a:schemeClr val="dk1"/>
            </a:fillRef>
            <a:effectRef idx="0">
              <a:schemeClr val="dk1"/>
            </a:effectRef>
            <a:fontRef idx="minor">
              <a:schemeClr val="tx1"/>
            </a:fontRef>
          </p:style>
        </p:cxnSp>
        <p:cxnSp>
          <p:nvCxnSpPr>
            <p:cNvPr id="21" name="直接连接符 20"/>
            <p:cNvCxnSpPr>
              <a:stCxn id="11" idx="3"/>
              <a:endCxn id="8" idx="6"/>
            </p:cNvCxnSpPr>
            <p:nvPr/>
          </p:nvCxnSpPr>
          <p:spPr>
            <a:xfrm flipH="1">
              <a:off x="3098658" y="2769870"/>
              <a:ext cx="873663" cy="39021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9652389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303957"/>
            <a:ext cx="615553"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实现</a:t>
            </a:r>
          </a:p>
        </p:txBody>
      </p:sp>
      <p:sp>
        <p:nvSpPr>
          <p:cNvPr id="2" name="矩形 1"/>
          <p:cNvSpPr/>
          <p:nvPr/>
        </p:nvSpPr>
        <p:spPr>
          <a:xfrm>
            <a:off x="236687" y="851560"/>
            <a:ext cx="12633380" cy="5122941"/>
          </a:xfrm>
          <a:prstGeom prst="rect">
            <a:avLst/>
          </a:prstGeom>
        </p:spPr>
        <p:txBody>
          <a:bodyPr wrap="square">
            <a:spAutoFit/>
          </a:bodyPr>
          <a:lstStyle/>
          <a:p>
            <a:pPr lvl="0" algn="just">
              <a:lnSpc>
                <a:spcPct val="150000"/>
              </a:lnSpc>
              <a:spcAft>
                <a:spcPts val="0"/>
              </a:spcAft>
            </a:pPr>
            <a:r>
              <a:rPr lang="en-US" altLang="zh-CN" sz="2000" b="1" kern="100" dirty="0">
                <a:cs typeface="Times New Roman" panose="02020603050405020304" pitchFamily="18" charset="0"/>
              </a:rPr>
              <a:t>2. </a:t>
            </a:r>
            <a:r>
              <a:rPr lang="zh-CN" altLang="zh-CN" sz="2000" b="1" kern="100" dirty="0">
                <a:cs typeface="Times New Roman" panose="02020603050405020304" pitchFamily="18" charset="0"/>
              </a:rPr>
              <a:t>计算该图的度分布、聚类系数和平均路径长度。</a:t>
            </a:r>
            <a:endParaRPr lang="en-US" altLang="zh-CN" sz="2000" b="1" kern="100" dirty="0">
              <a:cs typeface="Times New Roman" panose="02020603050405020304" pitchFamily="18" charset="0"/>
            </a:endParaRPr>
          </a:p>
          <a:p>
            <a:pPr lvl="0" algn="just">
              <a:lnSpc>
                <a:spcPct val="150000"/>
              </a:lnSpc>
              <a:spcAft>
                <a:spcPts val="0"/>
              </a:spcAft>
            </a:pPr>
            <a:r>
              <a:rPr lang="en-US" altLang="zh-CN" sz="2000" b="1" kern="100" dirty="0">
                <a:cs typeface="Times New Roman" panose="02020603050405020304" pitchFamily="18" charset="0"/>
              </a:rPr>
              <a:t>(1) </a:t>
            </a:r>
            <a:r>
              <a:rPr lang="zh-CN" altLang="en-US" sz="2000" b="1" kern="100" dirty="0">
                <a:cs typeface="Times New Roman" panose="02020603050405020304" pitchFamily="18" charset="0"/>
              </a:rPr>
              <a:t>度分布</a:t>
            </a:r>
            <a:endParaRPr lang="en-US" altLang="zh-CN" sz="2000" b="1" kern="100" dirty="0">
              <a:cs typeface="Times New Roman" panose="02020603050405020304" pitchFamily="18" charset="0"/>
            </a:endParaRPr>
          </a:p>
          <a:p>
            <a:pPr lvl="1" indent="0" algn="just">
              <a:lnSpc>
                <a:spcPct val="150000"/>
              </a:lnSpc>
              <a:spcAft>
                <a:spcPts val="0"/>
              </a:spcAft>
            </a:pPr>
            <a:r>
              <a:rPr lang="zh-CN" altLang="en-US" sz="2000" kern="100" dirty="0">
                <a:cs typeface="Times New Roman" panose="02020603050405020304" pitchFamily="18" charset="0"/>
              </a:rPr>
              <a:t>①统计每个节点的度</a:t>
            </a:r>
            <a:endParaRPr lang="en-US" altLang="zh-CN" sz="2000" kern="100" dirty="0">
              <a:cs typeface="Times New Roman" panose="02020603050405020304" pitchFamily="18" charset="0"/>
            </a:endParaRPr>
          </a:p>
          <a:p>
            <a:pPr lvl="2" indent="0" algn="just">
              <a:lnSpc>
                <a:spcPct val="150000"/>
              </a:lnSpc>
              <a:spcAft>
                <a:spcPts val="0"/>
              </a:spcAft>
            </a:pPr>
            <a:r>
              <a:rPr lang="en-US" altLang="zh-CN" sz="2000" kern="100" dirty="0">
                <a:cs typeface="Times New Roman" panose="02020603050405020304" pitchFamily="18" charset="0"/>
              </a:rPr>
              <a:t>for (int </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 = 0; </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 &lt; </a:t>
            </a:r>
            <a:r>
              <a:rPr lang="en-US" altLang="zh-CN" sz="2000" kern="100" dirty="0" err="1">
                <a:cs typeface="Times New Roman" panose="02020603050405020304" pitchFamily="18" charset="0"/>
              </a:rPr>
              <a:t>Graph_size</a:t>
            </a:r>
            <a:r>
              <a:rPr lang="en-US" altLang="zh-CN" sz="2000" kern="100" dirty="0">
                <a:cs typeface="Times New Roman" panose="02020603050405020304" pitchFamily="18" charset="0"/>
              </a:rPr>
              <a:t>; </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a:t>
            </a:r>
          </a:p>
          <a:p>
            <a:pPr lvl="2" indent="0" algn="just">
              <a:lnSpc>
                <a:spcPct val="150000"/>
              </a:lnSpc>
              <a:spcAft>
                <a:spcPts val="0"/>
              </a:spcAft>
            </a:pPr>
            <a:r>
              <a:rPr lang="en-US" altLang="zh-CN" sz="2000" kern="100" dirty="0">
                <a:cs typeface="Times New Roman" panose="02020603050405020304" pitchFamily="18" charset="0"/>
              </a:rPr>
              <a:t>	for (int j = 0; j &lt; </a:t>
            </a:r>
            <a:r>
              <a:rPr lang="en-US" altLang="zh-CN" sz="2000" kern="100" dirty="0" err="1">
                <a:cs typeface="Times New Roman" panose="02020603050405020304" pitchFamily="18" charset="0"/>
              </a:rPr>
              <a:t>Graph_size</a:t>
            </a:r>
            <a:r>
              <a:rPr lang="en-US" altLang="zh-CN" sz="2000" kern="100" dirty="0">
                <a:cs typeface="Times New Roman" panose="02020603050405020304" pitchFamily="18" charset="0"/>
              </a:rPr>
              <a:t>; </a:t>
            </a:r>
            <a:r>
              <a:rPr lang="en-US" altLang="zh-CN" sz="2000" kern="100" dirty="0" err="1">
                <a:cs typeface="Times New Roman" panose="02020603050405020304" pitchFamily="18" charset="0"/>
              </a:rPr>
              <a:t>j++</a:t>
            </a:r>
            <a:r>
              <a:rPr lang="en-US" altLang="zh-CN" sz="2000" kern="100" dirty="0">
                <a:cs typeface="Times New Roman" panose="02020603050405020304" pitchFamily="18" charset="0"/>
              </a:rPr>
              <a:t>)</a:t>
            </a:r>
          </a:p>
          <a:p>
            <a:pPr lvl="2" indent="0" algn="just">
              <a:lnSpc>
                <a:spcPct val="150000"/>
              </a:lnSpc>
              <a:spcAft>
                <a:spcPts val="0"/>
              </a:spcAft>
            </a:pPr>
            <a:r>
              <a:rPr lang="en-US" altLang="zh-CN" sz="2000" kern="100" dirty="0">
                <a:cs typeface="Times New Roman" panose="02020603050405020304" pitchFamily="18" charset="0"/>
              </a:rPr>
              <a:t>		</a:t>
            </a:r>
            <a:r>
              <a:rPr lang="en-US" altLang="zh-CN" sz="2000" kern="100" dirty="0" err="1">
                <a:cs typeface="Times New Roman" panose="02020603050405020304" pitchFamily="18" charset="0"/>
              </a:rPr>
              <a:t>node_degree</a:t>
            </a:r>
            <a:r>
              <a:rPr lang="en-US" altLang="zh-CN" sz="2000" kern="100" dirty="0">
                <a:cs typeface="Times New Roman" panose="02020603050405020304" pitchFamily="18" charset="0"/>
              </a:rPr>
              <a:t>[</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 += Graph[</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][j];}//</a:t>
            </a:r>
            <a:r>
              <a:rPr lang="zh-CN" altLang="en-US" sz="2000" kern="100" dirty="0">
                <a:cs typeface="Times New Roman" panose="02020603050405020304" pitchFamily="18" charset="0"/>
              </a:rPr>
              <a:t>统计每个节点的度</a:t>
            </a:r>
            <a:endParaRPr lang="en-US" altLang="zh-CN" sz="2000" kern="100" dirty="0">
              <a:cs typeface="Times New Roman" panose="02020603050405020304" pitchFamily="18" charset="0"/>
            </a:endParaRPr>
          </a:p>
          <a:p>
            <a:pPr lvl="1" indent="0" algn="just">
              <a:lnSpc>
                <a:spcPct val="150000"/>
              </a:lnSpc>
              <a:spcAft>
                <a:spcPts val="0"/>
              </a:spcAft>
            </a:pPr>
            <a:r>
              <a:rPr lang="zh-CN" altLang="en-US" sz="2000" kern="100" dirty="0">
                <a:cs typeface="Times New Roman" panose="02020603050405020304" pitchFamily="18" charset="0"/>
              </a:rPr>
              <a:t>②统计度为</a:t>
            </a:r>
            <a:r>
              <a:rPr lang="en-US" altLang="zh-CN" sz="2000" kern="100" dirty="0" err="1">
                <a:cs typeface="Times New Roman" panose="02020603050405020304" pitchFamily="18" charset="0"/>
              </a:rPr>
              <a:t>i</a:t>
            </a:r>
            <a:r>
              <a:rPr lang="zh-CN" altLang="en-US" sz="2000" kern="100" dirty="0">
                <a:cs typeface="Times New Roman" panose="02020603050405020304" pitchFamily="18" charset="0"/>
              </a:rPr>
              <a:t>的概率</a:t>
            </a:r>
            <a:endParaRPr lang="en-US" altLang="zh-CN" sz="2000" kern="100" dirty="0">
              <a:cs typeface="Times New Roman" panose="02020603050405020304" pitchFamily="18" charset="0"/>
            </a:endParaRPr>
          </a:p>
          <a:p>
            <a:pPr lvl="2" indent="0" algn="just">
              <a:lnSpc>
                <a:spcPct val="150000"/>
              </a:lnSpc>
              <a:spcAft>
                <a:spcPts val="0"/>
              </a:spcAft>
            </a:pPr>
            <a:r>
              <a:rPr lang="en-US" altLang="zh-CN" sz="2000" kern="100" dirty="0">
                <a:cs typeface="Times New Roman" panose="02020603050405020304" pitchFamily="18" charset="0"/>
              </a:rPr>
              <a:t>for (int </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 = 0; </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 &lt; </a:t>
            </a:r>
            <a:r>
              <a:rPr lang="en-US" altLang="zh-CN" sz="2000" kern="100" dirty="0" err="1">
                <a:cs typeface="Times New Roman" panose="02020603050405020304" pitchFamily="18" charset="0"/>
              </a:rPr>
              <a:t>Graph_size</a:t>
            </a:r>
            <a:r>
              <a:rPr lang="en-US" altLang="zh-CN" sz="2000" kern="100" dirty="0">
                <a:cs typeface="Times New Roman" panose="02020603050405020304" pitchFamily="18" charset="0"/>
              </a:rPr>
              <a:t>; </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a:t>
            </a:r>
          </a:p>
          <a:p>
            <a:pPr lvl="2" indent="0" algn="just">
              <a:lnSpc>
                <a:spcPct val="150000"/>
              </a:lnSpc>
              <a:spcAft>
                <a:spcPts val="0"/>
              </a:spcAft>
            </a:pPr>
            <a:r>
              <a:rPr lang="en-US" altLang="zh-CN" sz="2000" kern="100" dirty="0">
                <a:cs typeface="Times New Roman" panose="02020603050405020304" pitchFamily="18" charset="0"/>
              </a:rPr>
              <a:t>	</a:t>
            </a:r>
            <a:r>
              <a:rPr lang="en-US" altLang="zh-CN" sz="2000" kern="100" dirty="0" err="1">
                <a:cs typeface="Times New Roman" panose="02020603050405020304" pitchFamily="18" charset="0"/>
              </a:rPr>
              <a:t>DegreeEqualsI</a:t>
            </a:r>
            <a:r>
              <a:rPr lang="en-US" altLang="zh-CN" sz="2000" kern="100" dirty="0">
                <a:cs typeface="Times New Roman" panose="02020603050405020304" pitchFamily="18" charset="0"/>
              </a:rPr>
              <a:t>[</a:t>
            </a:r>
            <a:r>
              <a:rPr lang="en-US" altLang="zh-CN" sz="2000" kern="100" dirty="0" err="1">
                <a:cs typeface="Times New Roman" panose="02020603050405020304" pitchFamily="18" charset="0"/>
              </a:rPr>
              <a:t>node_degree</a:t>
            </a:r>
            <a:r>
              <a:rPr lang="en-US" altLang="zh-CN" sz="2000" kern="100" dirty="0">
                <a:cs typeface="Times New Roman" panose="02020603050405020304" pitchFamily="18" charset="0"/>
              </a:rPr>
              <a:t>[</a:t>
            </a:r>
            <a:r>
              <a:rPr lang="en-US" altLang="zh-CN" sz="2000" kern="100" dirty="0" err="1">
                <a:cs typeface="Times New Roman" panose="02020603050405020304" pitchFamily="18" charset="0"/>
              </a:rPr>
              <a:t>i</a:t>
            </a:r>
            <a:r>
              <a:rPr lang="en-US" altLang="zh-CN" sz="2000" kern="100" dirty="0">
                <a:cs typeface="Times New Roman" panose="02020603050405020304" pitchFamily="18" charset="0"/>
              </a:rPr>
              <a:t>]]++;//</a:t>
            </a:r>
            <a:r>
              <a:rPr lang="zh-CN" altLang="en-US" sz="2000" kern="100" dirty="0">
                <a:cs typeface="Times New Roman" panose="02020603050405020304" pitchFamily="18" charset="0"/>
              </a:rPr>
              <a:t>统计度为</a:t>
            </a:r>
            <a:r>
              <a:rPr lang="en-US" altLang="zh-CN" sz="2000" kern="100" dirty="0" err="1">
                <a:cs typeface="Times New Roman" panose="02020603050405020304" pitchFamily="18" charset="0"/>
              </a:rPr>
              <a:t>i</a:t>
            </a:r>
            <a:r>
              <a:rPr lang="zh-CN" altLang="en-US" sz="2000" kern="100" dirty="0">
                <a:cs typeface="Times New Roman" panose="02020603050405020304" pitchFamily="18" charset="0"/>
              </a:rPr>
              <a:t>的概率</a:t>
            </a:r>
            <a:r>
              <a:rPr lang="en-US" altLang="zh-CN" sz="2000" kern="100" dirty="0">
                <a:cs typeface="Times New Roman" panose="02020603050405020304" pitchFamily="18" charset="0"/>
              </a:rPr>
              <a:t> </a:t>
            </a:r>
          </a:p>
          <a:p>
            <a:pPr lvl="2" indent="0" algn="just">
              <a:lnSpc>
                <a:spcPct val="150000"/>
              </a:lnSpc>
              <a:spcAft>
                <a:spcPts val="0"/>
              </a:spcAft>
            </a:pPr>
            <a:r>
              <a:rPr lang="en-US" altLang="zh-CN" sz="2000" kern="100" dirty="0" err="1">
                <a:cs typeface="Times New Roman" panose="02020603050405020304" pitchFamily="18" charset="0"/>
              </a:rPr>
              <a:t>ofile.open</a:t>
            </a:r>
            <a:r>
              <a:rPr lang="en-US" altLang="zh-CN" sz="2000" kern="100" dirty="0">
                <a:cs typeface="Times New Roman" panose="02020603050405020304" pitchFamily="18" charset="0"/>
              </a:rPr>
              <a:t>(“degreeDistribution.txt”, </a:t>
            </a:r>
            <a:r>
              <a:rPr lang="en-US" altLang="zh-CN" sz="2000" kern="100" dirty="0" err="1">
                <a:cs typeface="Times New Roman" panose="02020603050405020304" pitchFamily="18" charset="0"/>
              </a:rPr>
              <a:t>ios</a:t>
            </a:r>
            <a:r>
              <a:rPr lang="en-US" altLang="zh-CN" sz="2000" kern="100" dirty="0">
                <a:cs typeface="Times New Roman" panose="02020603050405020304" pitchFamily="18" charset="0"/>
              </a:rPr>
              <a:t>::app);//</a:t>
            </a:r>
            <a:r>
              <a:rPr lang="zh-CN" altLang="en-US" sz="2000" kern="100" dirty="0">
                <a:cs typeface="Times New Roman" panose="02020603050405020304" pitchFamily="18" charset="0"/>
              </a:rPr>
              <a:t>输出时添加参数</a:t>
            </a:r>
            <a:r>
              <a:rPr lang="en-US" altLang="zh-CN" sz="2000" kern="100" dirty="0" err="1">
                <a:cs typeface="Times New Roman" panose="02020603050405020304" pitchFamily="18" charset="0"/>
              </a:rPr>
              <a:t>ios</a:t>
            </a:r>
            <a:r>
              <a:rPr lang="en-US" altLang="zh-CN" sz="2000" kern="100" dirty="0">
                <a:cs typeface="Times New Roman" panose="02020603050405020304" pitchFamily="18" charset="0"/>
              </a:rPr>
              <a:t>::app</a:t>
            </a:r>
            <a:r>
              <a:rPr lang="zh-CN" altLang="en-US" sz="2000" kern="100" dirty="0">
                <a:cs typeface="Times New Roman" panose="02020603050405020304" pitchFamily="18" charset="0"/>
              </a:rPr>
              <a:t>，可以实现连续输出，否则会覆盖原有输出。</a:t>
            </a:r>
            <a:endParaRPr lang="zh-CN" altLang="zh-CN" sz="2000" kern="100" dirty="0">
              <a:cs typeface="Times New Roman" panose="02020603050405020304" pitchFamily="18" charset="0"/>
            </a:endParaRPr>
          </a:p>
        </p:txBody>
      </p:sp>
    </p:spTree>
    <p:extLst>
      <p:ext uri="{BB962C8B-B14F-4D97-AF65-F5344CB8AC3E}">
        <p14:creationId xmlns:p14="http://schemas.microsoft.com/office/powerpoint/2010/main" val="4184361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303957"/>
            <a:ext cx="1231106" cy="369332"/>
          </a:xfrm>
          <a:prstGeom prst="rect">
            <a:avLst/>
          </a:prstGeom>
          <a:noFill/>
        </p:spPr>
        <p:txBody>
          <a:bodyPr wrap="none" lIns="0" tIns="0" rIns="0" bIns="0" rtlCol="0">
            <a:spAutoFit/>
          </a:bodyPr>
          <a:lstStyle/>
          <a:p>
            <a:pPr defTabSz="964278"/>
            <a:r>
              <a:rPr lang="zh-CN" altLang="en-US" sz="2400" b="1" dirty="0">
                <a:solidFill>
                  <a:srgbClr val="0F6FC6"/>
                </a:solidFill>
                <a:latin typeface="微软雅黑" panose="020B0503020204020204" pitchFamily="34" charset="-122"/>
                <a:ea typeface="微软雅黑" panose="020B0503020204020204" pitchFamily="34" charset="-122"/>
                <a:cs typeface="+mn-ea"/>
                <a:sym typeface="+mn-lt"/>
              </a:rPr>
              <a:t>题目分析</a:t>
            </a:r>
          </a:p>
        </p:txBody>
      </p:sp>
      <p:sp>
        <p:nvSpPr>
          <p:cNvPr id="2" name="矩形 1"/>
          <p:cNvSpPr/>
          <p:nvPr/>
        </p:nvSpPr>
        <p:spPr>
          <a:xfrm>
            <a:off x="225370" y="810745"/>
            <a:ext cx="12633380" cy="1015663"/>
          </a:xfrm>
          <a:prstGeom prst="rect">
            <a:avLst/>
          </a:prstGeom>
        </p:spPr>
        <p:txBody>
          <a:bodyPr wrap="square">
            <a:spAutoFit/>
          </a:bodyPr>
          <a:lstStyle/>
          <a:p>
            <a:pPr lvl="0" algn="just">
              <a:lnSpc>
                <a:spcPct val="150000"/>
              </a:lnSpc>
              <a:spcAft>
                <a:spcPts val="0"/>
              </a:spcAft>
            </a:pPr>
            <a:r>
              <a:rPr lang="en-US" altLang="zh-CN" sz="2000" b="1" kern="100" dirty="0">
                <a:cs typeface="Times New Roman" panose="02020603050405020304" pitchFamily="18" charset="0"/>
              </a:rPr>
              <a:t>2. </a:t>
            </a:r>
            <a:r>
              <a:rPr lang="zh-CN" altLang="zh-CN" sz="2000" b="1" kern="100" dirty="0">
                <a:cs typeface="Times New Roman" panose="02020603050405020304" pitchFamily="18" charset="0"/>
              </a:rPr>
              <a:t>计算该图的度分布、聚类系数和平均路径长度。</a:t>
            </a:r>
            <a:endParaRPr lang="en-US" altLang="zh-CN" sz="2000" b="1" kern="100" dirty="0">
              <a:cs typeface="Times New Roman" panose="02020603050405020304" pitchFamily="18" charset="0"/>
            </a:endParaRPr>
          </a:p>
          <a:p>
            <a:pPr algn="just">
              <a:lnSpc>
                <a:spcPct val="150000"/>
              </a:lnSpc>
              <a:spcAft>
                <a:spcPts val="0"/>
              </a:spcAft>
            </a:pPr>
            <a:r>
              <a:rPr lang="en-US" altLang="zh-CN" sz="2000" b="1" kern="100" dirty="0">
                <a:cs typeface="Times New Roman" panose="02020603050405020304" pitchFamily="18" charset="0"/>
              </a:rPr>
              <a:t>(2)</a:t>
            </a:r>
            <a:r>
              <a:rPr lang="zh-CN" altLang="en-US" sz="2000" b="1" kern="100" dirty="0">
                <a:cs typeface="Times New Roman" panose="02020603050405020304" pitchFamily="18" charset="0"/>
              </a:rPr>
              <a:t>聚类系数</a:t>
            </a:r>
            <a:endParaRPr lang="en-US" altLang="zh-CN" sz="2000" b="1" kern="100" dirty="0">
              <a:cs typeface="Times New Roman" panose="02020603050405020304" pitchFamily="18" charset="0"/>
            </a:endParaRPr>
          </a:p>
        </p:txBody>
      </p:sp>
      <p:sp>
        <p:nvSpPr>
          <p:cNvPr id="6" name="TextBox 4"/>
          <p:cNvSpPr txBox="1"/>
          <p:nvPr/>
        </p:nvSpPr>
        <p:spPr>
          <a:xfrm>
            <a:off x="1018145" y="1939855"/>
            <a:ext cx="9312812" cy="583108"/>
          </a:xfrm>
          <a:prstGeom prst="rect">
            <a:avLst/>
          </a:prstGeom>
          <a:noFill/>
        </p:spPr>
        <p:txBody>
          <a:bodyPr wrap="square" rtlCol="0">
            <a:spAutoFit/>
          </a:bodyPr>
          <a:lstStyle/>
          <a:p>
            <a:pPr marL="342900" indent="-342900">
              <a:lnSpc>
                <a:spcPct val="150000"/>
              </a:lnSpc>
              <a:buFont typeface="Wingdings" pitchFamily="2" charset="2"/>
              <a:buChar char="ü"/>
            </a:pPr>
            <a:r>
              <a:rPr lang="zh-CN" altLang="en-US" sz="2400" b="1" dirty="0"/>
              <a:t>聚类系数：</a:t>
            </a:r>
            <a:r>
              <a:rPr lang="zh-CN" altLang="en-US" sz="2400" dirty="0"/>
              <a:t>又称</a:t>
            </a:r>
            <a:r>
              <a:rPr lang="zh-CN" altLang="en-US" sz="2400" dirty="0">
                <a:solidFill>
                  <a:srgbClr val="FF0000"/>
                </a:solidFill>
              </a:rPr>
              <a:t>簇系数</a:t>
            </a:r>
            <a:r>
              <a:rPr lang="zh-CN" altLang="en-US" sz="2400" dirty="0"/>
              <a:t>，顶点</a:t>
            </a:r>
            <a:r>
              <a:rPr lang="en-US" altLang="zh-CN" sz="2400" dirty="0" err="1"/>
              <a:t>i</a:t>
            </a:r>
            <a:r>
              <a:rPr lang="zh-CN" altLang="en-US" sz="2400" dirty="0"/>
              <a:t>的邻居顶点之间互为邻居的概率。</a:t>
            </a:r>
            <a:endParaRPr lang="en-US" altLang="zh-CN" sz="2400" dirty="0"/>
          </a:p>
        </p:txBody>
      </p:sp>
      <p:grpSp>
        <p:nvGrpSpPr>
          <p:cNvPr id="7" name="组合 6"/>
          <p:cNvGrpSpPr/>
          <p:nvPr/>
        </p:nvGrpSpPr>
        <p:grpSpPr>
          <a:xfrm>
            <a:off x="2108895" y="3570038"/>
            <a:ext cx="2753254" cy="2317264"/>
            <a:chOff x="1437249" y="1692813"/>
            <a:chExt cx="3136172" cy="2821993"/>
          </a:xfrm>
        </p:grpSpPr>
        <p:sp>
          <p:nvSpPr>
            <p:cNvPr id="8" name="椭圆 7"/>
            <p:cNvSpPr/>
            <p:nvPr/>
          </p:nvSpPr>
          <p:spPr>
            <a:xfrm>
              <a:off x="2630658" y="2926080"/>
              <a:ext cx="468000" cy="468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b="1" u="none" dirty="0">
                  <a:solidFill>
                    <a:schemeClr val="bg2">
                      <a:lumMod val="10000"/>
                    </a:schemeClr>
                  </a:solidFill>
                </a:rPr>
                <a:t>1</a:t>
              </a:r>
              <a:endParaRPr lang="zh-CN" altLang="en-US" b="1" u="none" dirty="0">
                <a:solidFill>
                  <a:schemeClr val="bg2">
                    <a:lumMod val="10000"/>
                  </a:schemeClr>
                </a:solidFill>
              </a:endParaRPr>
            </a:p>
          </p:txBody>
        </p:sp>
        <p:sp>
          <p:nvSpPr>
            <p:cNvPr id="9" name="椭圆 8"/>
            <p:cNvSpPr/>
            <p:nvPr/>
          </p:nvSpPr>
          <p:spPr>
            <a:xfrm>
              <a:off x="4105421" y="3964744"/>
              <a:ext cx="468000" cy="468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b="1" u="none" dirty="0">
                  <a:solidFill>
                    <a:schemeClr val="bg2">
                      <a:lumMod val="10000"/>
                    </a:schemeClr>
                  </a:solidFill>
                </a:rPr>
                <a:t>6</a:t>
              </a:r>
              <a:endParaRPr lang="zh-CN" altLang="en-US" b="1" u="none" dirty="0">
                <a:solidFill>
                  <a:schemeClr val="bg2">
                    <a:lumMod val="10000"/>
                  </a:schemeClr>
                </a:solidFill>
              </a:endParaRPr>
            </a:p>
          </p:txBody>
        </p:sp>
        <p:sp>
          <p:nvSpPr>
            <p:cNvPr id="10" name="椭圆 9"/>
            <p:cNvSpPr/>
            <p:nvPr/>
          </p:nvSpPr>
          <p:spPr>
            <a:xfrm>
              <a:off x="2386818" y="4046806"/>
              <a:ext cx="468000" cy="468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b="1" u="none" dirty="0">
                  <a:solidFill>
                    <a:schemeClr val="bg2">
                      <a:lumMod val="10000"/>
                    </a:schemeClr>
                  </a:solidFill>
                </a:rPr>
                <a:t>5</a:t>
              </a:r>
              <a:endParaRPr lang="zh-CN" altLang="en-US" b="1" u="none" dirty="0">
                <a:solidFill>
                  <a:schemeClr val="bg2">
                    <a:lumMod val="10000"/>
                  </a:schemeClr>
                </a:solidFill>
              </a:endParaRPr>
            </a:p>
          </p:txBody>
        </p:sp>
        <p:sp>
          <p:nvSpPr>
            <p:cNvPr id="11" name="椭圆 10"/>
            <p:cNvSpPr/>
            <p:nvPr/>
          </p:nvSpPr>
          <p:spPr>
            <a:xfrm>
              <a:off x="3903784" y="2370407"/>
              <a:ext cx="468000" cy="468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b="1" u="none" dirty="0">
                  <a:solidFill>
                    <a:schemeClr val="bg2">
                      <a:lumMod val="10000"/>
                    </a:schemeClr>
                  </a:solidFill>
                </a:rPr>
                <a:t>2</a:t>
              </a:r>
              <a:endParaRPr lang="zh-CN" altLang="en-US" b="1" u="none" dirty="0">
                <a:solidFill>
                  <a:schemeClr val="bg2">
                    <a:lumMod val="10000"/>
                  </a:schemeClr>
                </a:solidFill>
              </a:endParaRPr>
            </a:p>
          </p:txBody>
        </p:sp>
        <p:sp>
          <p:nvSpPr>
            <p:cNvPr id="12" name="椭圆 11"/>
            <p:cNvSpPr/>
            <p:nvPr/>
          </p:nvSpPr>
          <p:spPr>
            <a:xfrm>
              <a:off x="2522807" y="1692813"/>
              <a:ext cx="468000" cy="468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b="1" u="none" dirty="0">
                  <a:solidFill>
                    <a:schemeClr val="bg2">
                      <a:lumMod val="10000"/>
                    </a:schemeClr>
                  </a:solidFill>
                </a:rPr>
                <a:t>3</a:t>
              </a:r>
              <a:endParaRPr lang="zh-CN" altLang="en-US" b="1" u="none" dirty="0">
                <a:solidFill>
                  <a:schemeClr val="bg2">
                    <a:lumMod val="10000"/>
                  </a:schemeClr>
                </a:solidFill>
              </a:endParaRPr>
            </a:p>
          </p:txBody>
        </p:sp>
        <p:sp>
          <p:nvSpPr>
            <p:cNvPr id="13" name="椭圆 12"/>
            <p:cNvSpPr/>
            <p:nvPr/>
          </p:nvSpPr>
          <p:spPr>
            <a:xfrm>
              <a:off x="1437249" y="2928425"/>
              <a:ext cx="468000" cy="468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b="1" u="none" dirty="0">
                  <a:solidFill>
                    <a:schemeClr val="bg2">
                      <a:lumMod val="10000"/>
                    </a:schemeClr>
                  </a:solidFill>
                </a:rPr>
                <a:t>4</a:t>
              </a:r>
              <a:endParaRPr lang="zh-CN" altLang="en-US" b="1" u="none" dirty="0">
                <a:solidFill>
                  <a:schemeClr val="bg2">
                    <a:lumMod val="10000"/>
                  </a:schemeClr>
                </a:solidFill>
              </a:endParaRPr>
            </a:p>
          </p:txBody>
        </p:sp>
        <p:cxnSp>
          <p:nvCxnSpPr>
            <p:cNvPr id="14" name="直接连接符 13"/>
            <p:cNvCxnSpPr>
              <a:stCxn id="8" idx="2"/>
              <a:endCxn id="13" idx="6"/>
            </p:cNvCxnSpPr>
            <p:nvPr/>
          </p:nvCxnSpPr>
          <p:spPr>
            <a:xfrm flipH="1">
              <a:off x="1905249" y="3160080"/>
              <a:ext cx="725409" cy="0"/>
            </a:xfrm>
            <a:prstGeom prst="line">
              <a:avLst/>
            </a:prstGeom>
          </p:spPr>
          <p:style>
            <a:lnRef idx="1">
              <a:schemeClr val="dk1"/>
            </a:lnRef>
            <a:fillRef idx="0">
              <a:schemeClr val="dk1"/>
            </a:fillRef>
            <a:effectRef idx="0">
              <a:schemeClr val="dk1"/>
            </a:effectRef>
            <a:fontRef idx="minor">
              <a:schemeClr val="tx1"/>
            </a:fontRef>
          </p:style>
        </p:cxnSp>
        <p:cxnSp>
          <p:nvCxnSpPr>
            <p:cNvPr id="15" name="直接连接符 14"/>
            <p:cNvCxnSpPr>
              <a:stCxn id="8" idx="5"/>
              <a:endCxn id="9" idx="1"/>
            </p:cNvCxnSpPr>
            <p:nvPr/>
          </p:nvCxnSpPr>
          <p:spPr>
            <a:xfrm>
              <a:off x="3030121" y="3325543"/>
              <a:ext cx="1143837" cy="707738"/>
            </a:xfrm>
            <a:prstGeom prst="line">
              <a:avLst/>
            </a:prstGeom>
          </p:spPr>
          <p:style>
            <a:lnRef idx="1">
              <a:schemeClr val="dk1"/>
            </a:lnRef>
            <a:fillRef idx="0">
              <a:schemeClr val="dk1"/>
            </a:fillRef>
            <a:effectRef idx="0">
              <a:schemeClr val="dk1"/>
            </a:effectRef>
            <a:fontRef idx="minor">
              <a:schemeClr val="tx1"/>
            </a:fontRef>
          </p:style>
        </p:cxnSp>
        <p:cxnSp>
          <p:nvCxnSpPr>
            <p:cNvPr id="16" name="直接连接符 15"/>
            <p:cNvCxnSpPr>
              <a:stCxn id="8" idx="4"/>
              <a:endCxn id="10" idx="0"/>
            </p:cNvCxnSpPr>
            <p:nvPr/>
          </p:nvCxnSpPr>
          <p:spPr>
            <a:xfrm flipH="1">
              <a:off x="2620818" y="3394080"/>
              <a:ext cx="243840" cy="652726"/>
            </a:xfrm>
            <a:prstGeom prst="line">
              <a:avLst/>
            </a:prstGeom>
          </p:spPr>
          <p:style>
            <a:lnRef idx="1">
              <a:schemeClr val="dk1"/>
            </a:lnRef>
            <a:fillRef idx="0">
              <a:schemeClr val="dk1"/>
            </a:fillRef>
            <a:effectRef idx="0">
              <a:schemeClr val="dk1"/>
            </a:effectRef>
            <a:fontRef idx="minor">
              <a:schemeClr val="tx1"/>
            </a:fontRef>
          </p:style>
        </p:cxnSp>
        <p:cxnSp>
          <p:nvCxnSpPr>
            <p:cNvPr id="17" name="直接连接符 16"/>
            <p:cNvCxnSpPr>
              <a:stCxn id="10" idx="1"/>
              <a:endCxn id="13" idx="5"/>
            </p:cNvCxnSpPr>
            <p:nvPr/>
          </p:nvCxnSpPr>
          <p:spPr>
            <a:xfrm flipH="1" flipV="1">
              <a:off x="1836712" y="3327888"/>
              <a:ext cx="618643" cy="787455"/>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a:stCxn id="12" idx="3"/>
              <a:endCxn id="13" idx="7"/>
            </p:cNvCxnSpPr>
            <p:nvPr/>
          </p:nvCxnSpPr>
          <p:spPr>
            <a:xfrm flipH="1">
              <a:off x="1836712" y="2092276"/>
              <a:ext cx="754632" cy="904686"/>
            </a:xfrm>
            <a:prstGeom prst="line">
              <a:avLst/>
            </a:prstGeom>
          </p:spPr>
          <p:style>
            <a:lnRef idx="1">
              <a:schemeClr val="dk1"/>
            </a:lnRef>
            <a:fillRef idx="0">
              <a:schemeClr val="dk1"/>
            </a:fillRef>
            <a:effectRef idx="0">
              <a:schemeClr val="dk1"/>
            </a:effectRef>
            <a:fontRef idx="minor">
              <a:schemeClr val="tx1"/>
            </a:fontRef>
          </p:style>
        </p:cxnSp>
        <p:cxnSp>
          <p:nvCxnSpPr>
            <p:cNvPr id="19" name="直接连接符 18"/>
            <p:cNvCxnSpPr>
              <a:stCxn id="12" idx="4"/>
              <a:endCxn id="8" idx="0"/>
            </p:cNvCxnSpPr>
            <p:nvPr/>
          </p:nvCxnSpPr>
          <p:spPr>
            <a:xfrm>
              <a:off x="2756807" y="2160813"/>
              <a:ext cx="107851" cy="765267"/>
            </a:xfrm>
            <a:prstGeom prst="line">
              <a:avLst/>
            </a:prstGeom>
          </p:spPr>
          <p:style>
            <a:lnRef idx="1">
              <a:schemeClr val="dk1"/>
            </a:lnRef>
            <a:fillRef idx="0">
              <a:schemeClr val="dk1"/>
            </a:fillRef>
            <a:effectRef idx="0">
              <a:schemeClr val="dk1"/>
            </a:effectRef>
            <a:fontRef idx="minor">
              <a:schemeClr val="tx1"/>
            </a:fontRef>
          </p:style>
        </p:cxnSp>
        <p:cxnSp>
          <p:nvCxnSpPr>
            <p:cNvPr id="20" name="直接连接符 19"/>
            <p:cNvCxnSpPr>
              <a:stCxn id="12" idx="6"/>
              <a:endCxn id="11" idx="1"/>
            </p:cNvCxnSpPr>
            <p:nvPr/>
          </p:nvCxnSpPr>
          <p:spPr>
            <a:xfrm>
              <a:off x="2990807" y="1926813"/>
              <a:ext cx="981514" cy="512131"/>
            </a:xfrm>
            <a:prstGeom prst="line">
              <a:avLst/>
            </a:prstGeom>
          </p:spPr>
          <p:style>
            <a:lnRef idx="1">
              <a:schemeClr val="dk1"/>
            </a:lnRef>
            <a:fillRef idx="0">
              <a:schemeClr val="dk1"/>
            </a:fillRef>
            <a:effectRef idx="0">
              <a:schemeClr val="dk1"/>
            </a:effectRef>
            <a:fontRef idx="minor">
              <a:schemeClr val="tx1"/>
            </a:fontRef>
          </p:style>
        </p:cxnSp>
        <p:cxnSp>
          <p:nvCxnSpPr>
            <p:cNvPr id="21" name="直接连接符 20"/>
            <p:cNvCxnSpPr>
              <a:stCxn id="11" idx="3"/>
              <a:endCxn id="8" idx="6"/>
            </p:cNvCxnSpPr>
            <p:nvPr/>
          </p:nvCxnSpPr>
          <p:spPr>
            <a:xfrm flipH="1">
              <a:off x="3098658" y="2769870"/>
              <a:ext cx="873663" cy="390210"/>
            </a:xfrm>
            <a:prstGeom prst="line">
              <a:avLst/>
            </a:prstGeom>
          </p:spPr>
          <p:style>
            <a:lnRef idx="1">
              <a:schemeClr val="dk1"/>
            </a:lnRef>
            <a:fillRef idx="0">
              <a:schemeClr val="dk1"/>
            </a:fillRef>
            <a:effectRef idx="0">
              <a:schemeClr val="dk1"/>
            </a:effectRef>
            <a:fontRef idx="minor">
              <a:schemeClr val="tx1"/>
            </a:fontRef>
          </p:style>
        </p:cxnSp>
      </p:grpSp>
      <p:graphicFrame>
        <p:nvGraphicFramePr>
          <p:cNvPr id="22" name="Object 1"/>
          <p:cNvGraphicFramePr>
            <a:graphicFrameLocks noChangeAspect="1"/>
          </p:cNvGraphicFramePr>
          <p:nvPr>
            <p:extLst>
              <p:ext uri="{D42A27DB-BD31-4B8C-83A1-F6EECF244321}">
                <p14:modId xmlns:p14="http://schemas.microsoft.com/office/powerpoint/2010/main" val="1523925046"/>
              </p:ext>
            </p:extLst>
          </p:nvPr>
        </p:nvGraphicFramePr>
        <p:xfrm>
          <a:off x="6330156" y="3472309"/>
          <a:ext cx="2077782" cy="749999"/>
        </p:xfrm>
        <a:graphic>
          <a:graphicData uri="http://schemas.openxmlformats.org/presentationml/2006/ole">
            <mc:AlternateContent xmlns:mc="http://schemas.openxmlformats.org/markup-compatibility/2006">
              <mc:Choice xmlns:v="urn:schemas-microsoft-com:vml" Requires="v">
                <p:oleObj spid="_x0000_s6333" name="Equation" r:id="rId4" imgW="1231560" imgH="444240" progId="Equation.DSMT4">
                  <p:embed/>
                </p:oleObj>
              </mc:Choice>
              <mc:Fallback>
                <p:oleObj name="Equation" r:id="rId4" imgW="1231560" imgH="444240" progId="Equation.DSMT4">
                  <p:embed/>
                  <p:pic>
                    <p:nvPicPr>
                      <p:cNvPr id="0" name=""/>
                      <p:cNvPicPr>
                        <a:picLocks noChangeAspect="1" noChangeArrowheads="1"/>
                      </p:cNvPicPr>
                      <p:nvPr/>
                    </p:nvPicPr>
                    <p:blipFill>
                      <a:blip r:embed="rId5"/>
                      <a:srcRect/>
                      <a:stretch>
                        <a:fillRect/>
                      </a:stretch>
                    </p:blipFill>
                    <p:spPr bwMode="auto">
                      <a:xfrm>
                        <a:off x="6330156" y="3472309"/>
                        <a:ext cx="2077782" cy="749999"/>
                      </a:xfrm>
                      <a:prstGeom prst="rect">
                        <a:avLst/>
                      </a:prstGeom>
                      <a:noFill/>
                    </p:spPr>
                  </p:pic>
                </p:oleObj>
              </mc:Fallback>
            </mc:AlternateContent>
          </a:graphicData>
        </a:graphic>
      </p:graphicFrame>
      <p:graphicFrame>
        <p:nvGraphicFramePr>
          <p:cNvPr id="23" name="Object 2"/>
          <p:cNvGraphicFramePr>
            <a:graphicFrameLocks noChangeAspect="1"/>
          </p:cNvGraphicFramePr>
          <p:nvPr>
            <p:extLst>
              <p:ext uri="{D42A27DB-BD31-4B8C-83A1-F6EECF244321}">
                <p14:modId xmlns:p14="http://schemas.microsoft.com/office/powerpoint/2010/main" val="3192576298"/>
              </p:ext>
            </p:extLst>
          </p:nvPr>
        </p:nvGraphicFramePr>
        <p:xfrm>
          <a:off x="6329197" y="4154913"/>
          <a:ext cx="2523018" cy="1147515"/>
        </p:xfrm>
        <a:graphic>
          <a:graphicData uri="http://schemas.openxmlformats.org/presentationml/2006/ole">
            <mc:AlternateContent xmlns:mc="http://schemas.openxmlformats.org/markup-compatibility/2006">
              <mc:Choice xmlns:v="urn:schemas-microsoft-com:vml" Requires="v">
                <p:oleObj spid="_x0000_s6334" name="Equation" r:id="rId6" imgW="1396800" imgH="634680" progId="Equation.DSMT4">
                  <p:embed/>
                </p:oleObj>
              </mc:Choice>
              <mc:Fallback>
                <p:oleObj name="Equation" r:id="rId6" imgW="1396800" imgH="6346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9197" y="4154913"/>
                        <a:ext cx="2523018" cy="1147515"/>
                      </a:xfrm>
                      <a:prstGeom prst="rect">
                        <a:avLst/>
                      </a:prstGeom>
                      <a:noFill/>
                    </p:spPr>
                  </p:pic>
                </p:oleObj>
              </mc:Fallback>
            </mc:AlternateContent>
          </a:graphicData>
        </a:graphic>
      </p:graphicFrame>
      <p:graphicFrame>
        <p:nvGraphicFramePr>
          <p:cNvPr id="24" name="Object 3"/>
          <p:cNvGraphicFramePr>
            <a:graphicFrameLocks noChangeAspect="1"/>
          </p:cNvGraphicFramePr>
          <p:nvPr>
            <p:extLst>
              <p:ext uri="{D42A27DB-BD31-4B8C-83A1-F6EECF244321}">
                <p14:modId xmlns:p14="http://schemas.microsoft.com/office/powerpoint/2010/main" val="1020137927"/>
              </p:ext>
            </p:extLst>
          </p:nvPr>
        </p:nvGraphicFramePr>
        <p:xfrm>
          <a:off x="6319838" y="5295900"/>
          <a:ext cx="4213225" cy="727075"/>
        </p:xfrm>
        <a:graphic>
          <a:graphicData uri="http://schemas.openxmlformats.org/presentationml/2006/ole">
            <mc:AlternateContent xmlns:mc="http://schemas.openxmlformats.org/markup-compatibility/2006">
              <mc:Choice xmlns:v="urn:schemas-microsoft-com:vml" Requires="v">
                <p:oleObj spid="_x0000_s6335" name="Equation" r:id="rId8" imgW="2501640" imgH="431640" progId="Equation.DSMT4">
                  <p:embed/>
                </p:oleObj>
              </mc:Choice>
              <mc:Fallback>
                <p:oleObj name="Equation" r:id="rId8" imgW="2501640" imgH="43164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19838" y="5295900"/>
                        <a:ext cx="4213225" cy="727075"/>
                      </a:xfrm>
                      <a:prstGeom prst="rect">
                        <a:avLst/>
                      </a:prstGeom>
                      <a:noFill/>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4054208999"/>
              </p:ext>
            </p:extLst>
          </p:nvPr>
        </p:nvGraphicFramePr>
        <p:xfrm>
          <a:off x="10061778" y="1888133"/>
          <a:ext cx="2200245" cy="792088"/>
        </p:xfrm>
        <a:graphic>
          <a:graphicData uri="http://schemas.openxmlformats.org/presentationml/2006/ole">
            <mc:AlternateContent xmlns:mc="http://schemas.openxmlformats.org/markup-compatibility/2006">
              <mc:Choice xmlns:v="urn:schemas-microsoft-com:vml" Requires="v">
                <p:oleObj spid="_x0000_s6336" name="Equation" r:id="rId10" imgW="1269720" imgH="457200" progId="Equation.DSMT4">
                  <p:embed/>
                </p:oleObj>
              </mc:Choice>
              <mc:Fallback>
                <p:oleObj name="Equation" r:id="rId10" imgW="1269720" imgH="457200" progId="Equation.DSMT4">
                  <p:embed/>
                  <p:pic>
                    <p:nvPicPr>
                      <p:cNvPr id="0" name=""/>
                      <p:cNvPicPr>
                        <a:picLocks noChangeAspect="1" noChangeArrowheads="1"/>
                      </p:cNvPicPr>
                      <p:nvPr/>
                    </p:nvPicPr>
                    <p:blipFill>
                      <a:blip r:embed="rId11"/>
                      <a:srcRect/>
                      <a:stretch>
                        <a:fillRect/>
                      </a:stretch>
                    </p:blipFill>
                    <p:spPr bwMode="auto">
                      <a:xfrm>
                        <a:off x="10061778" y="1888133"/>
                        <a:ext cx="2200245" cy="792088"/>
                      </a:xfrm>
                      <a:prstGeom prst="rect">
                        <a:avLst/>
                      </a:prstGeom>
                      <a:noFill/>
                    </p:spPr>
                  </p:pic>
                </p:oleObj>
              </mc:Fallback>
            </mc:AlternateContent>
          </a:graphicData>
        </a:graphic>
      </p:graphicFrame>
    </p:spTree>
    <p:extLst>
      <p:ext uri="{BB962C8B-B14F-4D97-AF65-F5344CB8AC3E}">
        <p14:creationId xmlns:p14="http://schemas.microsoft.com/office/powerpoint/2010/main" val="29256043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bt027.pptx"/>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heme/theme1.xml><?xml version="1.0" encoding="utf-8"?>
<a:theme xmlns:a="http://schemas.openxmlformats.org/drawingml/2006/main" name="第一PPT，www.1ppt.com">
  <a:themeElements>
    <a:clrScheme name="碧海蓝天">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F49100"/>
      </a:accent6>
      <a:hlink>
        <a:srgbClr val="F491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7663</Words>
  <Application>Microsoft Office PowerPoint</Application>
  <PresentationFormat>自定义</PresentationFormat>
  <Paragraphs>930</Paragraphs>
  <Slides>61</Slides>
  <Notes>53</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61</vt:i4>
      </vt:variant>
    </vt:vector>
  </HeadingPairs>
  <TitlesOfParts>
    <vt:vector size="76" baseType="lpstr">
      <vt:lpstr>华文新魏</vt:lpstr>
      <vt:lpstr>微软雅黑</vt:lpstr>
      <vt:lpstr>幼圆</vt:lpstr>
      <vt:lpstr>Agency FB</vt:lpstr>
      <vt:lpstr>arial</vt:lpstr>
      <vt:lpstr>arial</vt:lpstr>
      <vt:lpstr>Calibri</vt:lpstr>
      <vt:lpstr>Calibri Light</vt:lpstr>
      <vt:lpstr>Cambria Math</vt:lpstr>
      <vt:lpstr>Courier New</vt:lpstr>
      <vt:lpstr>Impact</vt:lpstr>
      <vt:lpstr>Verdana</vt:lpstr>
      <vt:lpstr>Wingdings</vt:lpstr>
      <vt:lpstr>第一PPT，www.1ppt.com</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工作计划</dc:title>
  <dc:creator/>
  <cp:keywords>www.1ppt.com</cp:keywords>
  <cp:lastModifiedBy/>
  <cp:revision>1</cp:revision>
  <dcterms:created xsi:type="dcterms:W3CDTF">2016-09-26T15:08:44Z</dcterms:created>
  <dcterms:modified xsi:type="dcterms:W3CDTF">2022-02-06T06:02:20Z</dcterms:modified>
</cp:coreProperties>
</file>